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  <p:sldMasterId id="2147483667" r:id="rId3"/>
  </p:sldMasterIdLst>
  <p:notesMasterIdLst>
    <p:notesMasterId r:id="rId9"/>
  </p:notesMasterIdLst>
  <p:sldIdLst>
    <p:sldId id="271" r:id="rId4"/>
    <p:sldId id="295" r:id="rId5"/>
    <p:sldId id="296" r:id="rId6"/>
    <p:sldId id="297" r:id="rId7"/>
    <p:sldId id="292" r:id="rId8"/>
  </p:sldIdLst>
  <p:sldSz cx="12192000" cy="6858000"/>
  <p:notesSz cx="6858000" cy="9144000"/>
  <p:defaultTextStyle>
    <a:defPPr>
      <a:defRPr lang="en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7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9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230728-BF8A-40BE-8FE1-9BD50A9FFBF3}" v="4" dt="2026-01-21T15:20:01.4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29" autoAdjust="0"/>
    <p:restoredTop sz="90675" autoAdjust="0"/>
  </p:normalViewPr>
  <p:slideViewPr>
    <p:cSldViewPr snapToGrid="0" showGuides="1">
      <p:cViewPr varScale="1">
        <p:scale>
          <a:sx n="100" d="100"/>
          <a:sy n="100" d="100"/>
        </p:scale>
        <p:origin x="1014" y="90"/>
      </p:cViewPr>
      <p:guideLst>
        <p:guide orient="horz" pos="2092"/>
        <p:guide pos="37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ús Vilhjálmsson" userId="973b5072-fb57-4387-b088-6320a7810f72" providerId="ADAL" clId="{DCC6B127-D59F-489E-8A52-EA439A42B8A0}"/>
    <pc:docChg chg="undo custSel addSld delSld modSld">
      <pc:chgData name="Markús Vilhjálmsson" userId="973b5072-fb57-4387-b088-6320a7810f72" providerId="ADAL" clId="{DCC6B127-D59F-489E-8A52-EA439A42B8A0}" dt="2026-01-21T15:21:40.654" v="1131" actId="20577"/>
      <pc:docMkLst>
        <pc:docMk/>
      </pc:docMkLst>
      <pc:sldChg chg="modSp mod">
        <pc:chgData name="Markús Vilhjálmsson" userId="973b5072-fb57-4387-b088-6320a7810f72" providerId="ADAL" clId="{DCC6B127-D59F-489E-8A52-EA439A42B8A0}" dt="2026-01-21T14:13:23.304" v="74" actId="6549"/>
        <pc:sldMkLst>
          <pc:docMk/>
          <pc:sldMk cId="1227407728" sldId="271"/>
        </pc:sldMkLst>
        <pc:spChg chg="mod">
          <ac:chgData name="Markús Vilhjálmsson" userId="973b5072-fb57-4387-b088-6320a7810f72" providerId="ADAL" clId="{DCC6B127-D59F-489E-8A52-EA439A42B8A0}" dt="2026-01-21T14:13:23.304" v="74" actId="6549"/>
          <ac:spMkLst>
            <pc:docMk/>
            <pc:sldMk cId="1227407728" sldId="271"/>
            <ac:spMk id="2" creationId="{82D7C973-7B46-BF0B-368B-E01FA8469311}"/>
          </ac:spMkLst>
        </pc:spChg>
      </pc:sldChg>
      <pc:sldChg chg="del">
        <pc:chgData name="Markús Vilhjálmsson" userId="973b5072-fb57-4387-b088-6320a7810f72" providerId="ADAL" clId="{DCC6B127-D59F-489E-8A52-EA439A42B8A0}" dt="2026-01-21T15:06:59.492" v="181" actId="47"/>
        <pc:sldMkLst>
          <pc:docMk/>
          <pc:sldMk cId="3767293034" sldId="293"/>
        </pc:sldMkLst>
      </pc:sldChg>
      <pc:sldChg chg="modSp mod">
        <pc:chgData name="Markús Vilhjálmsson" userId="973b5072-fb57-4387-b088-6320a7810f72" providerId="ADAL" clId="{DCC6B127-D59F-489E-8A52-EA439A42B8A0}" dt="2026-01-21T15:21:36.983" v="1129" actId="20577"/>
        <pc:sldMkLst>
          <pc:docMk/>
          <pc:sldMk cId="240369988" sldId="295"/>
        </pc:sldMkLst>
        <pc:spChg chg="mod">
          <ac:chgData name="Markús Vilhjálmsson" userId="973b5072-fb57-4387-b088-6320a7810f72" providerId="ADAL" clId="{DCC6B127-D59F-489E-8A52-EA439A42B8A0}" dt="2026-01-21T15:06:49.595" v="179" actId="20577"/>
          <ac:spMkLst>
            <pc:docMk/>
            <pc:sldMk cId="240369988" sldId="295"/>
            <ac:spMk id="2" creationId="{ADA4BD95-C006-0AE2-D022-E0393C9FB4BE}"/>
          </ac:spMkLst>
        </pc:spChg>
        <pc:spChg chg="mod">
          <ac:chgData name="Markús Vilhjálmsson" userId="973b5072-fb57-4387-b088-6320a7810f72" providerId="ADAL" clId="{DCC6B127-D59F-489E-8A52-EA439A42B8A0}" dt="2026-01-21T15:21:36.983" v="1129" actId="20577"/>
          <ac:spMkLst>
            <pc:docMk/>
            <pc:sldMk cId="240369988" sldId="295"/>
            <ac:spMk id="8" creationId="{8EC0655C-BD19-A3BA-97CF-B2E359C4A982}"/>
          </ac:spMkLst>
        </pc:spChg>
      </pc:sldChg>
      <pc:sldChg chg="addSp delSp modSp add mod setBg">
        <pc:chgData name="Markús Vilhjálmsson" userId="973b5072-fb57-4387-b088-6320a7810f72" providerId="ADAL" clId="{DCC6B127-D59F-489E-8A52-EA439A42B8A0}" dt="2026-01-21T15:21:40.654" v="1131" actId="20577"/>
        <pc:sldMkLst>
          <pc:docMk/>
          <pc:sldMk cId="2428707037" sldId="296"/>
        </pc:sldMkLst>
        <pc:spChg chg="mod">
          <ac:chgData name="Markús Vilhjálmsson" userId="973b5072-fb57-4387-b088-6320a7810f72" providerId="ADAL" clId="{DCC6B127-D59F-489E-8A52-EA439A42B8A0}" dt="2026-01-21T15:20:53.376" v="1126" actId="113"/>
          <ac:spMkLst>
            <pc:docMk/>
            <pc:sldMk cId="2428707037" sldId="296"/>
            <ac:spMk id="2" creationId="{628C2D5B-35BE-0C04-6ADC-5CBAB3894EC0}"/>
          </ac:spMkLst>
        </pc:spChg>
        <pc:spChg chg="add del mod">
          <ac:chgData name="Markús Vilhjálmsson" userId="973b5072-fb57-4387-b088-6320a7810f72" providerId="ADAL" clId="{DCC6B127-D59F-489E-8A52-EA439A42B8A0}" dt="2026-01-21T15:19:57.283" v="1108" actId="478"/>
          <ac:spMkLst>
            <pc:docMk/>
            <pc:sldMk cId="2428707037" sldId="296"/>
            <ac:spMk id="3" creationId="{D0DFAE6E-C080-9D33-FC95-FD11D9E2D237}"/>
          </ac:spMkLst>
        </pc:spChg>
        <pc:spChg chg="add mod">
          <ac:chgData name="Markús Vilhjálmsson" userId="973b5072-fb57-4387-b088-6320a7810f72" providerId="ADAL" clId="{DCC6B127-D59F-489E-8A52-EA439A42B8A0}" dt="2026-01-21T15:21:40.654" v="1131" actId="20577"/>
          <ac:spMkLst>
            <pc:docMk/>
            <pc:sldMk cId="2428707037" sldId="296"/>
            <ac:spMk id="4" creationId="{59375C4F-8586-56B6-21E5-254B84E62151}"/>
          </ac:spMkLst>
        </pc:spChg>
        <pc:spChg chg="del">
          <ac:chgData name="Markús Vilhjálmsson" userId="973b5072-fb57-4387-b088-6320a7810f72" providerId="ADAL" clId="{DCC6B127-D59F-489E-8A52-EA439A42B8A0}" dt="2026-01-21T15:20:00.845" v="1109" actId="478"/>
          <ac:spMkLst>
            <pc:docMk/>
            <pc:sldMk cId="2428707037" sldId="296"/>
            <ac:spMk id="8" creationId="{5EED7DA3-0F2B-807F-AE44-FF32CDFBB1D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6FC44A-1D5F-4A05-9A45-9BF86B335A30}" type="datetimeFigureOut">
              <a:rPr lang="is-IS" smtClean="0"/>
              <a:t>30.1.2026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9A5D6F-3CAB-4710-A224-5AAF9535F54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912046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6EFDC-C281-D240-8A7A-A0D5D12DF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82199E-D16F-AFAA-285B-7FD6A16CCF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B6B922-BE04-273D-10A6-63EC942058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5C8213-756D-A229-2E70-E0337AFEB5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9A5D6F-3CAB-4710-A224-5AAF9535F540}" type="slidenum">
              <a:rPr lang="is-IS" smtClean="0"/>
              <a:t>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40302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8AB3E-3E83-FA57-5524-4524FDE41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17CF40-C82A-B85D-4C93-0601B1EC75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3B5633-CDF3-E1C2-8761-511723AD85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3D1B7-08BB-68FB-C8FC-04577A753B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9A5D6F-3CAB-4710-A224-5AAF9535F540}" type="slidenum">
              <a:rPr lang="is-IS" smtClean="0"/>
              <a:t>3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012773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55863-A117-B158-0D84-F999738165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C07883-6D51-622F-5DD1-DB8D35E791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283191-1190-DBB1-95AA-B54DAF2337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C1EA6C-4462-369F-22D8-0C0A18C236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9A5D6F-3CAB-4710-A224-5AAF9535F540}" type="slidenum">
              <a:rPr lang="is-IS" smtClean="0"/>
              <a:t>4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65539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980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97927-1B05-1F09-2835-A35868C47A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E2003D-9D9F-C653-4EE3-C5077C682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36542-0D14-58EE-58C4-BCF1A501F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ACD79-E56C-4729-A61F-5C2639D765D7}" type="datetimeFigureOut">
              <a:rPr lang="is-IS" smtClean="0"/>
              <a:t>30.1.2026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CCE2A-74C6-74DE-0A78-C1C70BE1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A815F-A51F-C1FA-8559-F07703DA4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356A9-81F8-4991-9237-C5A96E063ED4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620275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1339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8936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emf"/><Relationship Id="rId5" Type="http://schemas.openxmlformats.org/officeDocument/2006/relationships/image" Target="../media/image1.emf"/><Relationship Id="rId4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F995EEC-9302-594E-BB22-2E116BDA0177}"/>
              </a:ext>
            </a:extLst>
          </p:cNvPr>
          <p:cNvSpPr/>
          <p:nvPr/>
        </p:nvSpPr>
        <p:spPr>
          <a:xfrm>
            <a:off x="10545417" y="0"/>
            <a:ext cx="1646583" cy="6858000"/>
          </a:xfrm>
          <a:prstGeom prst="rect">
            <a:avLst/>
          </a:prstGeom>
          <a:solidFill>
            <a:srgbClr val="FFD2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9AAAEA4-1751-A344-BB20-B69CB0B82E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41269" y="282713"/>
            <a:ext cx="654878" cy="65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440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T America Rg" pitchFamily="2" charset="77"/>
          <a:ea typeface="GT America Rg" pitchFamily="2" charset="77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T America Rg" pitchFamily="2" charset="77"/>
          <a:ea typeface="GT America Rg" pitchFamily="2" charset="77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T America Rg" pitchFamily="2" charset="77"/>
          <a:ea typeface="GT America Rg" pitchFamily="2" charset="77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T America Rg" pitchFamily="2" charset="77"/>
          <a:ea typeface="GT America Rg" pitchFamily="2" charset="77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T America Rg" pitchFamily="2" charset="77"/>
          <a:ea typeface="GT America Rg" pitchFamily="2" charset="7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568BFBB-B4B3-3D43-8EBE-567E7218AB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37284"/>
            <a:ext cx="12192000" cy="69952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F9AD630-AB87-C947-95C4-71DD397C61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41269" y="282713"/>
            <a:ext cx="654878" cy="65487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14B8ACE-D6D2-0746-ACEC-CC72BA9B16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4082" y="3663923"/>
            <a:ext cx="10803835" cy="2334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169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9538436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82D7C973-7B46-BF0B-368B-E01FA8469311}"/>
              </a:ext>
            </a:extLst>
          </p:cNvPr>
          <p:cNvSpPr txBox="1">
            <a:spLocks/>
          </p:cNvSpPr>
          <p:nvPr/>
        </p:nvSpPr>
        <p:spPr>
          <a:xfrm>
            <a:off x="1524000" y="1894547"/>
            <a:ext cx="9144000" cy="773112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s-IS" sz="4000" b="1" dirty="0"/>
              <a:t>Ungmennafargjöld – Breytingar á gjaldskrá</a:t>
            </a:r>
          </a:p>
          <a:p>
            <a:pPr algn="ctr"/>
            <a:endParaRPr lang="is-IS" sz="4000" b="1" dirty="0"/>
          </a:p>
          <a:p>
            <a:pPr algn="ctr"/>
            <a:endParaRPr lang="is-IS" sz="4000" b="1" dirty="0"/>
          </a:p>
          <a:p>
            <a:pPr algn="ctr"/>
            <a:endParaRPr lang="is-IS" sz="4000" b="1" dirty="0"/>
          </a:p>
        </p:txBody>
      </p:sp>
    </p:spTree>
    <p:extLst>
      <p:ext uri="{BB962C8B-B14F-4D97-AF65-F5344CB8AC3E}">
        <p14:creationId xmlns:p14="http://schemas.microsoft.com/office/powerpoint/2010/main" val="122740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5C4756-8ABD-9576-B65A-FCC89E4B7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8EC0655C-BD19-A3BA-97CF-B2E359C4A982}"/>
              </a:ext>
            </a:extLst>
          </p:cNvPr>
          <p:cNvSpPr txBox="1">
            <a:spLocks/>
          </p:cNvSpPr>
          <p:nvPr/>
        </p:nvSpPr>
        <p:spPr>
          <a:xfrm>
            <a:off x="317289" y="165787"/>
            <a:ext cx="10515600" cy="711742"/>
          </a:xfr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600" dirty="0" err="1">
                <a:latin typeface="GT America Rg" panose="00000500000000000000" pitchFamily="50" charset="0"/>
                <a:ea typeface="GT America Rg" panose="00000500000000000000" pitchFamily="50" charset="0"/>
              </a:rPr>
              <a:t>Breytingar</a:t>
            </a:r>
            <a:r>
              <a:rPr lang="en-US" sz="3600" dirty="0">
                <a:latin typeface="GT America Rg" panose="00000500000000000000" pitchFamily="50" charset="0"/>
                <a:ea typeface="GT America Rg" panose="00000500000000000000" pitchFamily="50" charset="0"/>
              </a:rPr>
              <a:t> á ungmenna </a:t>
            </a:r>
            <a:r>
              <a:rPr lang="en-US" sz="3600" dirty="0" err="1">
                <a:latin typeface="GT America Rg" panose="00000500000000000000" pitchFamily="50" charset="0"/>
                <a:ea typeface="GT America Rg" panose="00000500000000000000" pitchFamily="50" charset="0"/>
              </a:rPr>
              <a:t>fargjöldum</a:t>
            </a:r>
            <a:endParaRPr lang="en-US" sz="3600" dirty="0">
              <a:latin typeface="GT America Rg" panose="00000500000000000000" pitchFamily="50" charset="0"/>
              <a:ea typeface="GT America Rg" panose="00000500000000000000" pitchFamily="50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DA4BD95-C006-0AE2-D022-E0393C9FB4BE}"/>
              </a:ext>
            </a:extLst>
          </p:cNvPr>
          <p:cNvSpPr txBox="1">
            <a:spLocks/>
          </p:cNvSpPr>
          <p:nvPr/>
        </p:nvSpPr>
        <p:spPr>
          <a:xfrm>
            <a:off x="385915" y="1668308"/>
            <a:ext cx="9652819" cy="4850479"/>
          </a:xfr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s-IS" dirty="0">
                <a:latin typeface="GT America Rg" panose="00000500000000000000" pitchFamily="50" charset="0"/>
                <a:ea typeface="GT America Rg" panose="00000500000000000000" pitchFamily="50" charset="0"/>
              </a:rPr>
              <a:t>Þættir sem þarf að huga að: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is-IS" dirty="0">
                <a:latin typeface="GT America Rg" panose="00000500000000000000" pitchFamily="50" charset="0"/>
                <a:ea typeface="GT America Rg" panose="00000500000000000000" pitchFamily="50" charset="0"/>
              </a:rPr>
              <a:t>Tekjusamdráttur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is-IS" dirty="0">
                <a:latin typeface="GT America Rg" panose="00000500000000000000" pitchFamily="50" charset="0"/>
                <a:ea typeface="GT America Rg" panose="00000500000000000000" pitchFamily="50" charset="0"/>
              </a:rPr>
              <a:t>Tæknileg útfærsla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is-IS" sz="1800" dirty="0">
                <a:latin typeface="GT America Rg" panose="00000500000000000000" pitchFamily="50" charset="0"/>
                <a:ea typeface="GT America Rg" panose="00000500000000000000" pitchFamily="50" charset="0"/>
              </a:rPr>
              <a:t>Á að breyta afsláttarflokkum alveg eða hafa einn 16 – 17 ára og svo nemakort 18 ára og eldri?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is-IS" dirty="0">
                <a:latin typeface="GT America Rg" panose="00000500000000000000" pitchFamily="50" charset="0"/>
                <a:ea typeface="GT America Rg" panose="00000500000000000000" pitchFamily="50" charset="0"/>
              </a:rPr>
              <a:t>Hætta á auknu svindli með aldursfargjöld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is-IS" dirty="0">
                <a:latin typeface="GT America Rg" panose="00000500000000000000" pitchFamily="50" charset="0"/>
                <a:ea typeface="GT America Rg" panose="00000500000000000000" pitchFamily="50" charset="0"/>
              </a:rPr>
              <a:t>11 – 12 ára vandamál í núverandi kerfi</a:t>
            </a:r>
            <a:endParaRPr lang="is-I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s-I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s-IS" dirty="0"/>
          </a:p>
          <a:p>
            <a:pPr algn="l"/>
            <a:endParaRPr lang="is-I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40369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D4418-ECD4-47C1-D933-807CCD933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28C2D5B-35BE-0C04-6ADC-5CBAB3894EC0}"/>
              </a:ext>
            </a:extLst>
          </p:cNvPr>
          <p:cNvSpPr txBox="1">
            <a:spLocks/>
          </p:cNvSpPr>
          <p:nvPr/>
        </p:nvSpPr>
        <p:spPr>
          <a:xfrm>
            <a:off x="317289" y="1687973"/>
            <a:ext cx="9652819" cy="4850479"/>
          </a:xfr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is-IS" dirty="0">
                <a:latin typeface="GT America Rg" panose="00000500000000000000" pitchFamily="50" charset="0"/>
                <a:ea typeface="GT America Rg" panose="00000500000000000000" pitchFamily="50" charset="0"/>
              </a:rPr>
              <a:t>12-15 ára eru ca. </a:t>
            </a:r>
            <a:r>
              <a:rPr lang="is-IS" u="sng" dirty="0">
                <a:latin typeface="GT America Rg" panose="00000500000000000000" pitchFamily="50" charset="0"/>
                <a:ea typeface="GT America Rg" panose="00000500000000000000" pitchFamily="50" charset="0"/>
              </a:rPr>
              <a:t>65% </a:t>
            </a:r>
            <a:r>
              <a:rPr lang="is-IS" dirty="0">
                <a:latin typeface="GT America Rg" panose="00000500000000000000" pitchFamily="50" charset="0"/>
                <a:ea typeface="GT America Rg" panose="00000500000000000000" pitchFamily="50" charset="0"/>
              </a:rPr>
              <a:t>af heildarfjölda greiddra ungmennafargjalda</a:t>
            </a:r>
          </a:p>
          <a:p>
            <a:pPr algn="l"/>
            <a:r>
              <a:rPr lang="is-IS" sz="3200" dirty="0">
                <a:latin typeface="GT America Rg" panose="00000500000000000000" pitchFamily="50" charset="0"/>
                <a:ea typeface="GT America Rg" panose="00000500000000000000" pitchFamily="50" charset="0"/>
              </a:rPr>
              <a:t>Áhrif mv. tekjuáætlun 2026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s-IS" dirty="0">
                <a:latin typeface="GT America Rg" panose="00000500000000000000" pitchFamily="50" charset="0"/>
                <a:ea typeface="GT America Rg" panose="00000500000000000000" pitchFamily="50" charset="0"/>
              </a:rPr>
              <a:t>Ungmennafargjald – áætlaðar tekjur 2026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is-IS" b="1" u="sng" dirty="0">
                <a:latin typeface="GT America Rg" panose="00000500000000000000" pitchFamily="50" charset="0"/>
                <a:ea typeface="GT America Rg" panose="00000500000000000000" pitchFamily="50" charset="0"/>
              </a:rPr>
              <a:t>465.000.000 kr.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s-IS" dirty="0">
                <a:latin typeface="GT America Rg" panose="00000500000000000000" pitchFamily="50" charset="0"/>
                <a:ea typeface="GT America Rg" panose="00000500000000000000" pitchFamily="50" charset="0"/>
              </a:rPr>
              <a:t>Áhrif á fargjaldatekjur v. frítt fyrir 12-15 ára: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is-IS" b="1" u="sng" dirty="0">
                <a:latin typeface="GT America Rg" panose="00000500000000000000" pitchFamily="50" charset="0"/>
                <a:ea typeface="GT America Rg" panose="00000500000000000000" pitchFamily="50" charset="0"/>
              </a:rPr>
              <a:t>Ca. 300.000.000 kr. (mv. áætlun 26)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s-IS" dirty="0">
                <a:latin typeface="GT America Rg" panose="00000500000000000000" pitchFamily="50" charset="0"/>
                <a:ea typeface="GT America Rg" panose="00000500000000000000" pitchFamily="50" charset="0"/>
              </a:rPr>
              <a:t>Af fenginni reynslu með önnur frí fargjöld má einnig gera ráð fyrir neikvæðum áhrifum á innheimtu fargjalda í öðrum fargjalda flokkum</a:t>
            </a:r>
            <a:endParaRPr lang="is-I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s-IS" dirty="0"/>
          </a:p>
          <a:p>
            <a:pPr algn="l"/>
            <a:endParaRPr lang="is-I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s-I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9375C4F-8586-56B6-21E5-254B84E62151}"/>
              </a:ext>
            </a:extLst>
          </p:cNvPr>
          <p:cNvSpPr txBox="1">
            <a:spLocks/>
          </p:cNvSpPr>
          <p:nvPr/>
        </p:nvSpPr>
        <p:spPr>
          <a:xfrm>
            <a:off x="317289" y="165787"/>
            <a:ext cx="10515600" cy="711742"/>
          </a:xfr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600" dirty="0" err="1">
                <a:latin typeface="GT America Rg" panose="00000500000000000000" pitchFamily="50" charset="0"/>
                <a:ea typeface="GT America Rg" panose="00000500000000000000" pitchFamily="50" charset="0"/>
              </a:rPr>
              <a:t>Breytingar</a:t>
            </a:r>
            <a:r>
              <a:rPr lang="en-US" sz="3600" dirty="0">
                <a:latin typeface="GT America Rg" panose="00000500000000000000" pitchFamily="50" charset="0"/>
                <a:ea typeface="GT America Rg" panose="00000500000000000000" pitchFamily="50" charset="0"/>
              </a:rPr>
              <a:t> á ungmenna </a:t>
            </a:r>
            <a:r>
              <a:rPr lang="en-US" sz="3600" dirty="0" err="1">
                <a:latin typeface="GT America Rg" panose="00000500000000000000" pitchFamily="50" charset="0"/>
                <a:ea typeface="GT America Rg" panose="00000500000000000000" pitchFamily="50" charset="0"/>
              </a:rPr>
              <a:t>fargjöldum</a:t>
            </a:r>
            <a:endParaRPr lang="en-US" sz="3600" dirty="0">
              <a:latin typeface="GT America Rg" panose="00000500000000000000" pitchFamily="50" charset="0"/>
              <a:ea typeface="GT America Rg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707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15CB5-A6D3-3797-C77E-0E216BA88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F9068C8-C168-C0ED-9346-D95ECC83CEC1}"/>
              </a:ext>
            </a:extLst>
          </p:cNvPr>
          <p:cNvSpPr txBox="1">
            <a:spLocks/>
          </p:cNvSpPr>
          <p:nvPr/>
        </p:nvSpPr>
        <p:spPr>
          <a:xfrm>
            <a:off x="317289" y="1687973"/>
            <a:ext cx="9652819" cy="4850479"/>
          </a:xfr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s-IS" dirty="0">
                <a:latin typeface="GT America Rg" panose="00000500000000000000" pitchFamily="50" charset="0"/>
                <a:ea typeface="GT America Rg" panose="00000500000000000000" pitchFamily="50" charset="0"/>
              </a:rPr>
              <a:t>Áætlaðar tekjur af ungmennum 2026 </a:t>
            </a:r>
            <a:r>
              <a:rPr lang="is-IS" b="1" u="sng" dirty="0">
                <a:latin typeface="GT America Rg" panose="00000500000000000000" pitchFamily="50" charset="0"/>
                <a:ea typeface="GT America Rg" panose="00000500000000000000" pitchFamily="50" charset="0"/>
              </a:rPr>
              <a:t>465.000.000 kr.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s-IS" dirty="0">
                <a:latin typeface="GT America Rg" panose="00000500000000000000" pitchFamily="50" charset="0"/>
                <a:ea typeface="GT America Rg" panose="00000500000000000000" pitchFamily="50" charset="0"/>
              </a:rPr>
              <a:t>Áætlaðar tekjur af 12-15 ára 2026 </a:t>
            </a:r>
            <a:r>
              <a:rPr lang="is-IS" b="1" u="sng" dirty="0">
                <a:latin typeface="GT America Rg" panose="00000500000000000000" pitchFamily="50" charset="0"/>
                <a:ea typeface="GT America Rg" panose="00000500000000000000" pitchFamily="50" charset="0"/>
              </a:rPr>
              <a:t>ca. 300.000.000 kr.</a:t>
            </a:r>
          </a:p>
          <a:p>
            <a:pPr algn="l"/>
            <a:r>
              <a:rPr lang="is-IS" b="1" u="sng" dirty="0">
                <a:latin typeface="GT America Rg" panose="00000500000000000000" pitchFamily="50" charset="0"/>
                <a:ea typeface="GT America Rg" panose="00000500000000000000" pitchFamily="50" charset="0"/>
              </a:rPr>
              <a:t>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s-IS" b="1" u="sng" dirty="0">
              <a:latin typeface="GT America Rg" panose="00000500000000000000" pitchFamily="50" charset="0"/>
              <a:ea typeface="GT America Rg" panose="00000500000000000000" pitchFamily="50" charset="0"/>
            </a:endParaRPr>
          </a:p>
          <a:p>
            <a:pPr lvl="1" algn="l"/>
            <a:endParaRPr lang="is-IS" dirty="0"/>
          </a:p>
          <a:p>
            <a:pPr algn="l"/>
            <a:endParaRPr lang="is-I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s-I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74E60C2-475B-88EE-38F3-8DA7884192B8}"/>
              </a:ext>
            </a:extLst>
          </p:cNvPr>
          <p:cNvSpPr txBox="1">
            <a:spLocks/>
          </p:cNvSpPr>
          <p:nvPr/>
        </p:nvSpPr>
        <p:spPr>
          <a:xfrm>
            <a:off x="317289" y="165787"/>
            <a:ext cx="10515600" cy="711742"/>
          </a:xfr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600" dirty="0" err="1">
                <a:latin typeface="GT America Rg" panose="00000500000000000000" pitchFamily="50" charset="0"/>
                <a:ea typeface="GT America Rg" panose="00000500000000000000" pitchFamily="50" charset="0"/>
              </a:rPr>
              <a:t>Áætluð</a:t>
            </a:r>
            <a:r>
              <a:rPr lang="en-US" sz="3600" dirty="0">
                <a:latin typeface="GT America Rg" panose="00000500000000000000" pitchFamily="50" charset="0"/>
                <a:ea typeface="GT America Rg" panose="00000500000000000000" pitchFamily="50" charset="0"/>
              </a:rPr>
              <a:t> </a:t>
            </a:r>
            <a:r>
              <a:rPr lang="en-US" sz="3600" dirty="0" err="1">
                <a:latin typeface="GT America Rg" panose="00000500000000000000" pitchFamily="50" charset="0"/>
                <a:ea typeface="GT America Rg" panose="00000500000000000000" pitchFamily="50" charset="0"/>
              </a:rPr>
              <a:t>kostnaðarskipting</a:t>
            </a:r>
            <a:endParaRPr lang="en-US" sz="3600" dirty="0">
              <a:latin typeface="GT America Rg" panose="00000500000000000000" pitchFamily="50" charset="0"/>
              <a:ea typeface="GT America Rg" panose="00000500000000000000" pitchFamily="50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80B95B-6888-8259-51BD-5D0EBBE808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275" y="3109913"/>
            <a:ext cx="4210050" cy="23241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50DD3D2-4A00-5039-BA56-A508147229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0058" y="3109913"/>
            <a:ext cx="421005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013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384629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Strætó powerpoint grunnur</Template>
  <TotalTime>16219</TotalTime>
  <Words>148</Words>
  <Application>Microsoft Office PowerPoint</Application>
  <PresentationFormat>Widescreen</PresentationFormat>
  <Paragraphs>29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Arial</vt:lpstr>
      <vt:lpstr>Calibri</vt:lpstr>
      <vt:lpstr>GT America Rg</vt:lpstr>
      <vt:lpstr>1_Custom Design</vt:lpstr>
      <vt:lpstr>Custom Design</vt:lpstr>
      <vt:lpstr>2_Custom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Markús Vilhjálmsson</dc:creator>
  <cp:lastModifiedBy>Herdís Steinarsdóttir</cp:lastModifiedBy>
  <cp:revision>12</cp:revision>
  <dcterms:created xsi:type="dcterms:W3CDTF">2024-08-13T12:47:25Z</dcterms:created>
  <dcterms:modified xsi:type="dcterms:W3CDTF">2026-01-30T11:14:32Z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0d2758a-b8e1-4a13-88ef-b2769acbf286_Enabled">
    <vt:lpwstr>true</vt:lpwstr>
  </property>
  <property fmtid="{D5CDD505-2E9C-101B-9397-08002B2CF9AE}" pid="3" name="MSIP_Label_e0d2758a-b8e1-4a13-88ef-b2769acbf286_SetDate">
    <vt:lpwstr>2025-05-21T12:07:31Z</vt:lpwstr>
  </property>
  <property fmtid="{D5CDD505-2E9C-101B-9397-08002B2CF9AE}" pid="4" name="MSIP_Label_e0d2758a-b8e1-4a13-88ef-b2769acbf286_Method">
    <vt:lpwstr>Standard</vt:lpwstr>
  </property>
  <property fmtid="{D5CDD505-2E9C-101B-9397-08002B2CF9AE}" pid="5" name="MSIP_Label_e0d2758a-b8e1-4a13-88ef-b2769acbf286_Name">
    <vt:lpwstr>Almennt vinnuskjal</vt:lpwstr>
  </property>
  <property fmtid="{D5CDD505-2E9C-101B-9397-08002B2CF9AE}" pid="6" name="MSIP_Label_e0d2758a-b8e1-4a13-88ef-b2769acbf286_SiteId">
    <vt:lpwstr>f5cb12e6-3a24-4602-bd0e-38d4b90f5e4f</vt:lpwstr>
  </property>
  <property fmtid="{D5CDD505-2E9C-101B-9397-08002B2CF9AE}" pid="7" name="MSIP_Label_e0d2758a-b8e1-4a13-88ef-b2769acbf286_ActionId">
    <vt:lpwstr>ed66973f-0474-42ca-bb59-d77cab0ccb01</vt:lpwstr>
  </property>
  <property fmtid="{D5CDD505-2E9C-101B-9397-08002B2CF9AE}" pid="8" name="MSIP_Label_e0d2758a-b8e1-4a13-88ef-b2769acbf286_ContentBits">
    <vt:lpwstr>0</vt:lpwstr>
  </property>
  <property fmtid="{D5CDD505-2E9C-101B-9397-08002B2CF9AE}" pid="9" name="MSIP_Label_e0d2758a-b8e1-4a13-88ef-b2769acbf286_Tag">
    <vt:lpwstr>10, 3, 0, 1</vt:lpwstr>
  </property>
</Properties>
</file>