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7" r:id="rId2"/>
    <p:sldId id="635" r:id="rId3"/>
    <p:sldId id="636" r:id="rId4"/>
    <p:sldId id="637" r:id="rId5"/>
    <p:sldId id="261" r:id="rId6"/>
  </p:sldIdLst>
  <p:sldSz cx="12192000" cy="6858000"/>
  <p:notesSz cx="6858000" cy="9144000"/>
  <p:defaultTextStyle>
    <a:defPPr>
      <a:defRPr lang="is-I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26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2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s-I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F44AAC-14E8-4388-8D6B-11895CA429AF}" type="datetimeFigureOut">
              <a:rPr lang="is-IS" smtClean="0"/>
              <a:t>30.1.2026</a:t>
            </a:fld>
            <a:endParaRPr lang="is-I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s-I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DE10C5-19C2-4240-9C18-6168E2AD2EE6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4338575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s-I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C2B620-4CD8-4984-859C-7CB98E477337}" type="slidenum">
              <a:rPr kumimoji="0" lang="is-I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is-I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003309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DFF3E0-A94C-4AFA-FD21-0BA3DE41F0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yggnumyndastaðgengill 1">
            <a:extLst>
              <a:ext uri="{FF2B5EF4-FFF2-40B4-BE49-F238E27FC236}">
                <a16:creationId xmlns:a16="http://schemas.microsoft.com/office/drawing/2014/main" id="{1CE78105-39D9-040D-8DF7-2066AAF4F9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3" name="Minnispunktastaðgengill 2">
            <a:extLst>
              <a:ext uri="{FF2B5EF4-FFF2-40B4-BE49-F238E27FC236}">
                <a16:creationId xmlns:a16="http://schemas.microsoft.com/office/drawing/2014/main" id="{92A01A85-7D6F-66E6-BFEF-0D269DD731F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is-IS" noProof="0" dirty="0"/>
          </a:p>
        </p:txBody>
      </p:sp>
      <p:sp>
        <p:nvSpPr>
          <p:cNvPr id="4" name="Skyggnunúmersstaðgengill 3">
            <a:extLst>
              <a:ext uri="{FF2B5EF4-FFF2-40B4-BE49-F238E27FC236}">
                <a16:creationId xmlns:a16="http://schemas.microsoft.com/office/drawing/2014/main" id="{B693E278-EC97-90DC-BFE7-1B2C0323421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AA1949-A92F-4220-B6D2-FA6F95E8920A}" type="slidenum">
              <a:rPr lang="is-IS" smtClean="0"/>
              <a:t>2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5449318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157166-CB87-0A55-74B5-5A46D31905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yggnumyndastaðgengill 1">
            <a:extLst>
              <a:ext uri="{FF2B5EF4-FFF2-40B4-BE49-F238E27FC236}">
                <a16:creationId xmlns:a16="http://schemas.microsoft.com/office/drawing/2014/main" id="{B5EAAFF3-18DF-3045-716A-0ED3CDA09E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3" name="Minnispunktastaðgengill 2">
            <a:extLst>
              <a:ext uri="{FF2B5EF4-FFF2-40B4-BE49-F238E27FC236}">
                <a16:creationId xmlns:a16="http://schemas.microsoft.com/office/drawing/2014/main" id="{AFD169B4-6079-AB02-098D-4E448FCCC2E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is-IS" noProof="0" dirty="0"/>
          </a:p>
        </p:txBody>
      </p:sp>
      <p:sp>
        <p:nvSpPr>
          <p:cNvPr id="4" name="Skyggnunúmersstaðgengill 3">
            <a:extLst>
              <a:ext uri="{FF2B5EF4-FFF2-40B4-BE49-F238E27FC236}">
                <a16:creationId xmlns:a16="http://schemas.microsoft.com/office/drawing/2014/main" id="{11D76339-2128-5D4A-B0EB-EAAD763E0E8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AA1949-A92F-4220-B6D2-FA6F95E8920A}" type="slidenum">
              <a:rPr lang="is-IS" smtClean="0"/>
              <a:t>3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3308818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488FBD-5B50-80F2-F99B-C8B91A8DE3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yggnumyndastaðgengill 1">
            <a:extLst>
              <a:ext uri="{FF2B5EF4-FFF2-40B4-BE49-F238E27FC236}">
                <a16:creationId xmlns:a16="http://schemas.microsoft.com/office/drawing/2014/main" id="{843D2D20-DB3A-8361-1798-0576B5222B1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3" name="Minnispunktastaðgengill 2">
            <a:extLst>
              <a:ext uri="{FF2B5EF4-FFF2-40B4-BE49-F238E27FC236}">
                <a16:creationId xmlns:a16="http://schemas.microsoft.com/office/drawing/2014/main" id="{387EB742-8A35-3CBB-0666-C7C2FB32A46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is-IS" noProof="0" dirty="0"/>
          </a:p>
        </p:txBody>
      </p:sp>
      <p:sp>
        <p:nvSpPr>
          <p:cNvPr id="4" name="Skyggnunúmersstaðgengill 3">
            <a:extLst>
              <a:ext uri="{FF2B5EF4-FFF2-40B4-BE49-F238E27FC236}">
                <a16:creationId xmlns:a16="http://schemas.microsoft.com/office/drawing/2014/main" id="{94D0F5FB-46C0-3898-7E42-F85A66AC0DC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AA1949-A92F-4220-B6D2-FA6F95E8920A}" type="slidenum">
              <a:rPr lang="is-IS" smtClean="0"/>
              <a:t>4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5593232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8EE367-C616-FFB1-49A0-5E24BB4042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0F3F43E-B496-6532-F269-5D8A510E44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is-I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C69A9B-8914-FD3B-93BC-759607226A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41891-90E9-4FE1-AC6B-6ADDC763E48B}" type="datetimeFigureOut">
              <a:rPr lang="is-IS" smtClean="0"/>
              <a:t>30.1.2026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EE257C-1476-41BB-5835-2F3B80D69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BE1615-BE7F-2F6F-210A-2140EC9C40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D4BDA-6554-40AD-875B-6B6FA7D61A32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4263021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C5ADD3-43A0-B116-4334-D16D0A013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9825F3-FAF3-EBCF-ABDE-3EC02D8B08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12D9FB-92D3-DA25-29A1-300F8AFD6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41891-90E9-4FE1-AC6B-6ADDC763E48B}" type="datetimeFigureOut">
              <a:rPr lang="is-IS" smtClean="0"/>
              <a:t>30.1.2026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0BCA63-1D35-2F15-D4B7-D6F36F7A40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BDF7AA-4CA1-740A-D7E3-47833B10B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D4BDA-6554-40AD-875B-6B6FA7D61A32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846770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DD83686-B305-CDCE-FFEB-3FCE2DEF8A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FDB94C-7849-3856-E6C6-3852A0D37E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B156B1-89F7-FE65-EA8E-7D3B169396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41891-90E9-4FE1-AC6B-6ADDC763E48B}" type="datetimeFigureOut">
              <a:rPr lang="is-IS" smtClean="0"/>
              <a:t>30.1.2026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CF202B-FFF0-F0A5-9B24-01A34FD27D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9EFFD6-6454-59E3-CC89-EF8AB76C01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D4BDA-6554-40AD-875B-6B6FA7D61A32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9381333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497657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986020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9D5D08-7227-8B53-C32C-889A6120AA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921C45-4D56-E47D-0443-C5030CFC1A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8B80AA-5086-984E-8E4C-78CC892398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41891-90E9-4FE1-AC6B-6ADDC763E48B}" type="datetimeFigureOut">
              <a:rPr lang="is-IS" smtClean="0"/>
              <a:t>30.1.2026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224EBD-AB14-8886-8A42-B03885DDA5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952227-B687-E7C0-A018-6A31505E43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D4BDA-6554-40AD-875B-6B6FA7D61A32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829074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723677-A3BC-2C56-4C92-9B5A4B16C5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83AB74-4566-692C-B76B-CCE3C5F61F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611AC9-081E-E233-C775-C03A1C92C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41891-90E9-4FE1-AC6B-6ADDC763E48B}" type="datetimeFigureOut">
              <a:rPr lang="is-IS" smtClean="0"/>
              <a:t>30.1.2026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1B0C18-775A-22E6-E654-6F097E0CE9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47B957-8339-7D3E-34FD-6E963C4D5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D4BDA-6554-40AD-875B-6B6FA7D61A32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2610370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B328BD-4735-8F8F-5A59-3E2D9CC315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619292-95D3-729C-DEBF-9F10A5EDE1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5B77FF-3503-85CA-D021-E05506A0B6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668069-F746-1918-DC3B-7750377E0C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41891-90E9-4FE1-AC6B-6ADDC763E48B}" type="datetimeFigureOut">
              <a:rPr lang="is-IS" smtClean="0"/>
              <a:t>30.1.2026</a:t>
            </a:fld>
            <a:endParaRPr lang="is-I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A87DF1-7F17-36DE-4697-3F8EFA4A5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09B317-5C9C-413D-BC01-BC02CF1A61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D4BDA-6554-40AD-875B-6B6FA7D61A32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893616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69F102-047E-47F7-AD40-F1E6C272E2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0AA6D4-0292-EF40-22CF-25E22CB1E2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A46602-3A17-2AC8-563C-254A31DBB4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88EAA51-3085-F5D6-BB2E-AEF824B54F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01820B-D980-66C3-0BFB-CE3F4E7901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E95E9B7-4C4D-4CEA-3909-601523D72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41891-90E9-4FE1-AC6B-6ADDC763E48B}" type="datetimeFigureOut">
              <a:rPr lang="is-IS" smtClean="0"/>
              <a:t>30.1.2026</a:t>
            </a:fld>
            <a:endParaRPr lang="is-I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E94E56E-BF26-F3F7-D952-8DEC151EFC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4377250-EDC1-5835-35B0-D37ACC7506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D4BDA-6554-40AD-875B-6B6FA7D61A32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974143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F8BDD9-1CC1-DBCF-A8B9-A1961E31A1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7A7C4CA-3E82-11A9-966B-9C14D31A9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41891-90E9-4FE1-AC6B-6ADDC763E48B}" type="datetimeFigureOut">
              <a:rPr lang="is-IS" smtClean="0"/>
              <a:t>30.1.2026</a:t>
            </a:fld>
            <a:endParaRPr lang="is-I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BE8A6C-BAC2-26A4-0901-EAC6D72203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B6D8C08-B5E0-7577-649B-033372D37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D4BDA-6554-40AD-875B-6B6FA7D61A32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5869918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C0D4E03-F936-606E-E3A9-6F9102427D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41891-90E9-4FE1-AC6B-6ADDC763E48B}" type="datetimeFigureOut">
              <a:rPr lang="is-IS" smtClean="0"/>
              <a:t>30.1.2026</a:t>
            </a:fld>
            <a:endParaRPr lang="is-I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E92F894-5E9E-8F4B-ACDC-B3D289530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4CFC0E-25F8-2D7F-6505-6446D0411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D4BDA-6554-40AD-875B-6B6FA7D61A32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842811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C9FC46-FEA4-D1D1-C218-0D6DA799C3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D4DEDD-9CF6-F781-D466-61176ABA59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55590B7-5B2A-7464-B3ED-67223000D1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921887-8B57-8A3D-ACE5-5368CA80F8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41891-90E9-4FE1-AC6B-6ADDC763E48B}" type="datetimeFigureOut">
              <a:rPr lang="is-IS" smtClean="0"/>
              <a:t>30.1.2026</a:t>
            </a:fld>
            <a:endParaRPr lang="is-I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014114-1866-C15C-5AC0-7D234DEA6F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4A4778-3EC1-88FD-F839-30DF753CFF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D4BDA-6554-40AD-875B-6B6FA7D61A32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4046117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E6F576-24A6-FC45-9E71-456A89D627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5C18791-158D-C6CA-6BA3-B256FAE594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s-I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7F6ECA-35F7-BFD9-3C6F-CF3F3DF35C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3CC05D-AB89-E585-EAE7-EF2FD9B1E4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41891-90E9-4FE1-AC6B-6ADDC763E48B}" type="datetimeFigureOut">
              <a:rPr lang="is-IS" smtClean="0"/>
              <a:t>30.1.2026</a:t>
            </a:fld>
            <a:endParaRPr lang="is-I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FE0986-A494-DAF4-9229-34D2A80F5F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DEFCD0-B594-3E5F-164B-DF15E510C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D4BDA-6554-40AD-875B-6B6FA7D61A32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601606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D6DC287-DDB8-DF25-8F87-086F94D47F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780DA5-C54E-5AFA-CACE-68E77CFE4E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A91939-5066-14E1-D707-6C4FAF9A01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4741891-90E9-4FE1-AC6B-6ADDC763E48B}" type="datetimeFigureOut">
              <a:rPr lang="is-IS" smtClean="0"/>
              <a:t>30.1.2026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3EF5A8-BB97-D392-C91C-521FF77C77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s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E2B453-540B-8124-DA8A-393B3DE394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90D4BDA-6554-40AD-875B-6B6FA7D61A32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076044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s-I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A8384C6-FF30-E242-8BCA-A749425563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68642"/>
            <a:ext cx="12192000" cy="699528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EA83790-2997-C643-8BC0-701E26C3019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041269" y="282713"/>
            <a:ext cx="654878" cy="65487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9BC4EF8-050F-B84F-9352-094CB7C91BE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4082" y="3636491"/>
            <a:ext cx="10803835" cy="2334805"/>
          </a:xfrm>
          <a:prstGeom prst="rect">
            <a:avLst/>
          </a:prstGeom>
        </p:spPr>
      </p:pic>
      <p:sp>
        <p:nvSpPr>
          <p:cNvPr id="7" name="Title Placeholder 2">
            <a:extLst>
              <a:ext uri="{FF2B5EF4-FFF2-40B4-BE49-F238E27FC236}">
                <a16:creationId xmlns:a16="http://schemas.microsoft.com/office/drawing/2014/main" id="{17CFED84-3C76-A747-94D4-DC3D4EBB8840}"/>
              </a:ext>
            </a:extLst>
          </p:cNvPr>
          <p:cNvSpPr txBox="1">
            <a:spLocks/>
          </p:cNvSpPr>
          <p:nvPr/>
        </p:nvSpPr>
        <p:spPr>
          <a:xfrm>
            <a:off x="838199" y="2091814"/>
            <a:ext cx="10515600" cy="9959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i="1" kern="1200" baseline="0">
                <a:solidFill>
                  <a:schemeClr val="tx1"/>
                </a:solidFill>
                <a:latin typeface="GT America Compressed Bold" pitchFamily="2" charset="77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T America Compressed Bold" pitchFamily="2" charset="77"/>
                <a:ea typeface="+mj-ea"/>
                <a:cs typeface="+mj-cs"/>
              </a:rPr>
              <a:t>Skúlagata</a:t>
            </a:r>
            <a:r>
              <a:rPr kumimoji="0" lang="en-GB" sz="7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T America Compressed Bold" pitchFamily="2" charset="77"/>
                <a:ea typeface="+mj-ea"/>
                <a:cs typeface="+mj-cs"/>
              </a:rPr>
              <a:t> </a:t>
            </a:r>
            <a:r>
              <a:rPr kumimoji="0" lang="en-GB" sz="7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T America Compressed Bold" pitchFamily="2" charset="77"/>
                <a:ea typeface="+mj-ea"/>
                <a:cs typeface="+mj-cs"/>
              </a:rPr>
              <a:t>endastöð</a:t>
            </a:r>
            <a:endParaRPr kumimoji="0" lang="en-IS" sz="6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T America Compressed Bold" pitchFamily="2" charset="77"/>
              <a:ea typeface="+mj-ea"/>
              <a:cs typeface="+mj-cs"/>
            </a:endParaRPr>
          </a:p>
        </p:txBody>
      </p:sp>
      <p:sp>
        <p:nvSpPr>
          <p:cNvPr id="8" name="Title Placeholder 2">
            <a:extLst>
              <a:ext uri="{FF2B5EF4-FFF2-40B4-BE49-F238E27FC236}">
                <a16:creationId xmlns:a16="http://schemas.microsoft.com/office/drawing/2014/main" id="{5A1DB5F6-B49C-AC45-B3B0-E18E13AD6639}"/>
              </a:ext>
            </a:extLst>
          </p:cNvPr>
          <p:cNvSpPr txBox="1">
            <a:spLocks/>
          </p:cNvSpPr>
          <p:nvPr/>
        </p:nvSpPr>
        <p:spPr>
          <a:xfrm>
            <a:off x="1982856" y="2658356"/>
            <a:ext cx="10515600" cy="4293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i="1" kern="1200" baseline="0">
                <a:solidFill>
                  <a:schemeClr val="tx1"/>
                </a:solidFill>
                <a:latin typeface="GT America Compressed Bold" pitchFamily="2" charset="77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S" sz="30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T America Rg" pitchFamily="2" charset="77"/>
              <a:ea typeface="+mj-ea"/>
              <a:cs typeface="+mj-cs"/>
            </a:endParaRPr>
          </a:p>
        </p:txBody>
      </p:sp>
      <p:sp>
        <p:nvSpPr>
          <p:cNvPr id="9" name="Title Placeholder 2">
            <a:extLst>
              <a:ext uri="{FF2B5EF4-FFF2-40B4-BE49-F238E27FC236}">
                <a16:creationId xmlns:a16="http://schemas.microsoft.com/office/drawing/2014/main" id="{073BCEDD-0141-E64A-BA14-F0C63EC1B76B}"/>
              </a:ext>
            </a:extLst>
          </p:cNvPr>
          <p:cNvSpPr txBox="1">
            <a:spLocks/>
          </p:cNvSpPr>
          <p:nvPr/>
        </p:nvSpPr>
        <p:spPr>
          <a:xfrm>
            <a:off x="1446143" y="6229831"/>
            <a:ext cx="2287657" cy="3995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i="1" kern="1200" baseline="0">
                <a:solidFill>
                  <a:schemeClr val="tx1"/>
                </a:solidFill>
                <a:latin typeface="GT America Compressed Bold" pitchFamily="2" charset="77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600" b="0" i="0" dirty="0">
                <a:solidFill>
                  <a:prstClr val="black"/>
                </a:solidFill>
                <a:latin typeface="GT America Rg" pitchFamily="2" charset="77"/>
              </a:rPr>
              <a:t>23.01 </a:t>
            </a: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T America Rg" pitchFamily="2" charset="77"/>
                <a:ea typeface="+mj-ea"/>
                <a:cs typeface="+mj-cs"/>
              </a:rPr>
              <a:t>2026</a:t>
            </a:r>
            <a:endParaRPr kumimoji="0" lang="en-I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T America Rg" pitchFamily="2" charset="77"/>
              <a:ea typeface="+mj-ea"/>
              <a:cs typeface="+mj-cs"/>
            </a:endParaRPr>
          </a:p>
        </p:txBody>
      </p:sp>
      <p:sp>
        <p:nvSpPr>
          <p:cNvPr id="10" name="Title Placeholder 2">
            <a:extLst>
              <a:ext uri="{FF2B5EF4-FFF2-40B4-BE49-F238E27FC236}">
                <a16:creationId xmlns:a16="http://schemas.microsoft.com/office/drawing/2014/main" id="{3664F71E-3F21-1B4D-9CBB-0C64C7B8833B}"/>
              </a:ext>
            </a:extLst>
          </p:cNvPr>
          <p:cNvSpPr txBox="1">
            <a:spLocks/>
          </p:cNvSpPr>
          <p:nvPr/>
        </p:nvSpPr>
        <p:spPr>
          <a:xfrm>
            <a:off x="9408490" y="6229831"/>
            <a:ext cx="2287657" cy="3995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i="1" kern="1200" baseline="0">
                <a:solidFill>
                  <a:schemeClr val="tx1"/>
                </a:solidFill>
                <a:latin typeface="GT America Compressed Bold" pitchFamily="2" charset="77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T America Rg" pitchFamily="2" charset="77"/>
                <a:ea typeface="+mj-ea"/>
                <a:cs typeface="+mj-cs"/>
              </a:rPr>
              <a:t>Strætó bs.</a:t>
            </a:r>
            <a:endParaRPr kumimoji="0" lang="en-I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T America Rg" pitchFamily="2" charset="77"/>
              <a:ea typeface="+mj-ea"/>
              <a:cs typeface="+mj-cs"/>
            </a:endParaRPr>
          </a:p>
        </p:txBody>
      </p:sp>
      <p:sp>
        <p:nvSpPr>
          <p:cNvPr id="11" name="Title Placeholder 2">
            <a:extLst>
              <a:ext uri="{FF2B5EF4-FFF2-40B4-BE49-F238E27FC236}">
                <a16:creationId xmlns:a16="http://schemas.microsoft.com/office/drawing/2014/main" id="{1616E135-C249-D945-B62C-D5AC49ECED0F}"/>
              </a:ext>
            </a:extLst>
          </p:cNvPr>
          <p:cNvSpPr txBox="1">
            <a:spLocks/>
          </p:cNvSpPr>
          <p:nvPr/>
        </p:nvSpPr>
        <p:spPr>
          <a:xfrm>
            <a:off x="1982856" y="3041650"/>
            <a:ext cx="10515600" cy="4293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i="1" kern="1200" baseline="0">
                <a:solidFill>
                  <a:schemeClr val="tx1"/>
                </a:solidFill>
                <a:latin typeface="GT America Compressed Bold" pitchFamily="2" charset="77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S" sz="14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T America Rg" pitchFamily="2" charset="77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8553623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BB787B-7D21-4C4F-0290-8FE3BDFABF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0759CAC-D335-E56A-7559-4D4F826BFE6F}"/>
              </a:ext>
            </a:extLst>
          </p:cNvPr>
          <p:cNvSpPr txBox="1"/>
          <p:nvPr/>
        </p:nvSpPr>
        <p:spPr>
          <a:xfrm>
            <a:off x="494552" y="385481"/>
            <a:ext cx="86993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s-IS" sz="2800" dirty="0"/>
              <a:t>Skúlagata endastöð</a:t>
            </a:r>
            <a:endParaRPr lang="en-US" sz="2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2698700-6E66-F389-F6CF-DE3DFC9C85E9}"/>
              </a:ext>
            </a:extLst>
          </p:cNvPr>
          <p:cNvSpPr txBox="1"/>
          <p:nvPr/>
        </p:nvSpPr>
        <p:spPr>
          <a:xfrm>
            <a:off x="367552" y="991650"/>
            <a:ext cx="9778983" cy="42073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s-IS" dirty="0"/>
              <a:t>Gripið hefur verið til fjölda aðgerða til að lágmarka ónæði sem íbúar hafa kvartað yfir.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s-IS" dirty="0"/>
              <a:t>Vagnstjórar hafa verið upplýstir reglulega um að drepa á vögnum.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s-IS" dirty="0"/>
              <a:t>Alvarleg viðurlög við brotum á þessum tilmælum, áminningar, tilmæli og jafnvel uppsögn.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s-IS" dirty="0"/>
              <a:t>Gerðar hljóðmælingar á vögnum. Innan viðmiðunarmarka. Þó skal hafa í huga að vögnum getur fylgt titringur og lág tíðni sem erfitt er að mæla í hefðbundnum hljóðmælingum.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s-IS" dirty="0"/>
              <a:t>Loftpressa í </a:t>
            </a:r>
            <a:r>
              <a:rPr lang="is-IS" dirty="0" err="1"/>
              <a:t>rafvögnum</a:t>
            </a:r>
            <a:r>
              <a:rPr lang="is-IS" dirty="0"/>
              <a:t> háværust en hún gengur mjög stutt.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s-IS" dirty="0"/>
              <a:t>Nauðsynlegt er að láta vagna ganga í 3 til 5 mínútur til að ná upp þrýsting á loftkerfi, skiptir ekki máli hvort nýir eða gamlir vagnar.</a:t>
            </a:r>
          </a:p>
          <a:p>
            <a:pPr>
              <a:lnSpc>
                <a:spcPct val="150000"/>
              </a:lnSpc>
            </a:pPr>
            <a:endParaRPr lang="is-IS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is-I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6A12CEA-25A4-0BFF-337C-3C9D3E321655}"/>
              </a:ext>
            </a:extLst>
          </p:cNvPr>
          <p:cNvSpPr/>
          <p:nvPr/>
        </p:nvSpPr>
        <p:spPr>
          <a:xfrm>
            <a:off x="10545417" y="0"/>
            <a:ext cx="1646583" cy="6858000"/>
          </a:xfrm>
          <a:prstGeom prst="rect">
            <a:avLst/>
          </a:prstGeom>
          <a:solidFill>
            <a:srgbClr val="FFD2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1B90DA6-E4D8-63A7-6775-F019785F89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41269" y="282713"/>
            <a:ext cx="654878" cy="654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52643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D0FA9A-9790-4412-D12B-4AC72C61E5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52853E4-A07B-BC1E-5C44-09D1A12C6DB3}"/>
              </a:ext>
            </a:extLst>
          </p:cNvPr>
          <p:cNvSpPr txBox="1"/>
          <p:nvPr/>
        </p:nvSpPr>
        <p:spPr>
          <a:xfrm>
            <a:off x="494552" y="385481"/>
            <a:ext cx="86993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s-IS" sz="2800" dirty="0"/>
              <a:t>Skúlagata endastöð</a:t>
            </a:r>
            <a:endParaRPr lang="en-US" sz="2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46BDFCD-98B2-CECB-B624-959756C39688}"/>
              </a:ext>
            </a:extLst>
          </p:cNvPr>
          <p:cNvSpPr txBox="1"/>
          <p:nvPr/>
        </p:nvSpPr>
        <p:spPr>
          <a:xfrm>
            <a:off x="272302" y="1772700"/>
            <a:ext cx="9778983" cy="25453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s-IS" dirty="0"/>
              <a:t>Ein lausnin er að flytja endastöðvar út á enda leiðar, dýrt og gæti flutt „vandamálið“.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s-IS" dirty="0"/>
              <a:t>Önnur að finna nýja endastöð á svæðinu, skortur á landrými og vandfundið í miðbænum.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s-IS" dirty="0"/>
              <a:t>Mikil vinna hefur verið lögð í að fræða og upplýsa vagnstjóra um að lágmarka </a:t>
            </a:r>
            <a:r>
              <a:rPr lang="is-IS" dirty="0" err="1"/>
              <a:t>lausagang</a:t>
            </a:r>
            <a:r>
              <a:rPr lang="is-IS" dirty="0"/>
              <a:t> vagna a.m.k. utan hefðbundins dagvinnutíma.</a:t>
            </a:r>
          </a:p>
          <a:p>
            <a:pPr>
              <a:lnSpc>
                <a:spcPct val="150000"/>
              </a:lnSpc>
            </a:pPr>
            <a:endParaRPr lang="is-IS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is-I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AEB39DF-E296-A287-67D5-B0AE7F377A9A}"/>
              </a:ext>
            </a:extLst>
          </p:cNvPr>
          <p:cNvSpPr/>
          <p:nvPr/>
        </p:nvSpPr>
        <p:spPr>
          <a:xfrm>
            <a:off x="10545417" y="0"/>
            <a:ext cx="1646583" cy="6858000"/>
          </a:xfrm>
          <a:prstGeom prst="rect">
            <a:avLst/>
          </a:prstGeom>
          <a:solidFill>
            <a:srgbClr val="FFD2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947DCF5-A19D-5688-FF89-9FEC358A15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41269" y="282713"/>
            <a:ext cx="654878" cy="654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18720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3CEE33-BA7B-FA03-2B56-A7166BBB88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7F15A55-BAAF-362C-215D-6E44CD1A2C1F}"/>
              </a:ext>
            </a:extLst>
          </p:cNvPr>
          <p:cNvSpPr txBox="1"/>
          <p:nvPr/>
        </p:nvSpPr>
        <p:spPr>
          <a:xfrm>
            <a:off x="494552" y="385481"/>
            <a:ext cx="86993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s-IS" sz="2800" dirty="0"/>
              <a:t>Skúlagata endastöð</a:t>
            </a:r>
            <a:endParaRPr lang="en-US" sz="2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261EB4D-5E93-797D-8695-6540E667B56A}"/>
              </a:ext>
            </a:extLst>
          </p:cNvPr>
          <p:cNvSpPr txBox="1"/>
          <p:nvPr/>
        </p:nvSpPr>
        <p:spPr>
          <a:xfrm>
            <a:off x="367552" y="991650"/>
            <a:ext cx="9778983" cy="25453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s-IS" dirty="0"/>
              <a:t>Umhverfishljóð á mælingastað voru um 54-56 dB(A) sem var niður frá Vesturlandsvegi 200m og Suðurlandsvegi 180m og þá umferðarniður. Frá Skúlagötu í endastöð eru um 21m og að Sæbraut um 49m.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s-IS" dirty="0"/>
              <a:t>Niðurstöður hljóðmælingar eru:</a:t>
            </a:r>
          </a:p>
          <a:p>
            <a:pPr>
              <a:lnSpc>
                <a:spcPct val="150000"/>
              </a:lnSpc>
            </a:pPr>
            <a:endParaRPr lang="is-IS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is-I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5690211-3E4C-B086-D1F4-2894BE5B4374}"/>
              </a:ext>
            </a:extLst>
          </p:cNvPr>
          <p:cNvSpPr/>
          <p:nvPr/>
        </p:nvSpPr>
        <p:spPr>
          <a:xfrm>
            <a:off x="10545417" y="0"/>
            <a:ext cx="1646583" cy="6858000"/>
          </a:xfrm>
          <a:prstGeom prst="rect">
            <a:avLst/>
          </a:prstGeom>
          <a:solidFill>
            <a:srgbClr val="FFD2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F0FA977-C587-DD9C-93D5-28EBBC3ECA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41269" y="282713"/>
            <a:ext cx="654878" cy="65487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A198A39-AD3D-14E2-BC77-F21DECA24A7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91087" y="2987203"/>
            <a:ext cx="5287729" cy="273560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755CE27-171A-1F8C-FDDE-38E6F9595C8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28939" y="2736248"/>
            <a:ext cx="3256604" cy="3867318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405B36F5-5749-C8B9-6CF6-CFE0C150174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7921" y="2653822"/>
            <a:ext cx="3511018" cy="3402368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A60F5348-4E63-4068-4B3F-D7AEF76956B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7921" y="5970465"/>
            <a:ext cx="3511018" cy="5795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15708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E543BDF6-EBE6-EE47-BC2D-914B8A5DD8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078546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7912</TotalTime>
  <Words>227</Words>
  <Application>Microsoft Office PowerPoint</Application>
  <PresentationFormat>Widescreen</PresentationFormat>
  <Paragraphs>21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Aptos</vt:lpstr>
      <vt:lpstr>Aptos Display</vt:lpstr>
      <vt:lpstr>Arial</vt:lpstr>
      <vt:lpstr>GT America Compressed Bold</vt:lpstr>
      <vt:lpstr>GT America Rg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Jóhannes Rúnarsson</dc:creator>
  <cp:lastModifiedBy>Herdís Steinarsdóttir</cp:lastModifiedBy>
  <cp:revision>23</cp:revision>
  <dcterms:created xsi:type="dcterms:W3CDTF">2025-01-25T20:14:27Z</dcterms:created>
  <dcterms:modified xsi:type="dcterms:W3CDTF">2026-01-30T11:12:39Z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0d2758a-b8e1-4a13-88ef-b2769acbf286_Enabled">
    <vt:lpwstr>true</vt:lpwstr>
  </property>
  <property fmtid="{D5CDD505-2E9C-101B-9397-08002B2CF9AE}" pid="3" name="MSIP_Label_e0d2758a-b8e1-4a13-88ef-b2769acbf286_SetDate">
    <vt:lpwstr>2025-11-07T09:27:15Z</vt:lpwstr>
  </property>
  <property fmtid="{D5CDD505-2E9C-101B-9397-08002B2CF9AE}" pid="4" name="MSIP_Label_e0d2758a-b8e1-4a13-88ef-b2769acbf286_Method">
    <vt:lpwstr>Standard</vt:lpwstr>
  </property>
  <property fmtid="{D5CDD505-2E9C-101B-9397-08002B2CF9AE}" pid="5" name="MSIP_Label_e0d2758a-b8e1-4a13-88ef-b2769acbf286_Name">
    <vt:lpwstr>Almennt vinnuskjal</vt:lpwstr>
  </property>
  <property fmtid="{D5CDD505-2E9C-101B-9397-08002B2CF9AE}" pid="6" name="MSIP_Label_e0d2758a-b8e1-4a13-88ef-b2769acbf286_SiteId">
    <vt:lpwstr>f5cb12e6-3a24-4602-bd0e-38d4b90f5e4f</vt:lpwstr>
  </property>
  <property fmtid="{D5CDD505-2E9C-101B-9397-08002B2CF9AE}" pid="7" name="MSIP_Label_e0d2758a-b8e1-4a13-88ef-b2769acbf286_ActionId">
    <vt:lpwstr>1348029f-0fb2-4466-916d-771e304a77df</vt:lpwstr>
  </property>
  <property fmtid="{D5CDD505-2E9C-101B-9397-08002B2CF9AE}" pid="8" name="MSIP_Label_e0d2758a-b8e1-4a13-88ef-b2769acbf286_ContentBits">
    <vt:lpwstr>0</vt:lpwstr>
  </property>
  <property fmtid="{D5CDD505-2E9C-101B-9397-08002B2CF9AE}" pid="9" name="MSIP_Label_e0d2758a-b8e1-4a13-88ef-b2769acbf286_Tag">
    <vt:lpwstr>10, 3, 0, 1</vt:lpwstr>
  </property>
</Properties>
</file>