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7" r:id="rId3"/>
  </p:sldMasterIdLst>
  <p:notesMasterIdLst>
    <p:notesMasterId r:id="rId8"/>
  </p:notesMasterIdLst>
  <p:sldIdLst>
    <p:sldId id="271" r:id="rId4"/>
    <p:sldId id="279" r:id="rId5"/>
    <p:sldId id="285" r:id="rId6"/>
    <p:sldId id="286" r:id="rId7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7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675" autoAdjust="0"/>
  </p:normalViewPr>
  <p:slideViewPr>
    <p:cSldViewPr snapToGrid="0" showGuides="1">
      <p:cViewPr varScale="1">
        <p:scale>
          <a:sx n="100" d="100"/>
          <a:sy n="100" d="100"/>
        </p:scale>
        <p:origin x="990" y="90"/>
      </p:cViewPr>
      <p:guideLst>
        <p:guide orient="horz" pos="2115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óhannes Svavar Rúnarsson" userId="998fccb6-8fd5-4fc0-bc11-84b1c05a2d2b" providerId="ADAL" clId="{15E3474E-E532-4DBB-9AFB-A665CD823BB5}"/>
    <pc:docChg chg="custSel modSld">
      <pc:chgData name="Jóhannes Svavar Rúnarsson" userId="998fccb6-8fd5-4fc0-bc11-84b1c05a2d2b" providerId="ADAL" clId="{15E3474E-E532-4DBB-9AFB-A665CD823BB5}" dt="2025-02-12T09:38:42.265" v="53" actId="20577"/>
      <pc:docMkLst>
        <pc:docMk/>
      </pc:docMkLst>
      <pc:sldChg chg="modSp mod">
        <pc:chgData name="Jóhannes Svavar Rúnarsson" userId="998fccb6-8fd5-4fc0-bc11-84b1c05a2d2b" providerId="ADAL" clId="{15E3474E-E532-4DBB-9AFB-A665CD823BB5}" dt="2025-02-12T09:38:42.265" v="53" actId="20577"/>
        <pc:sldMkLst>
          <pc:docMk/>
          <pc:sldMk cId="467824027" sldId="279"/>
        </pc:sldMkLst>
        <pc:spChg chg="mod">
          <ac:chgData name="Jóhannes Svavar Rúnarsson" userId="998fccb6-8fd5-4fc0-bc11-84b1c05a2d2b" providerId="ADAL" clId="{15E3474E-E532-4DBB-9AFB-A665CD823BB5}" dt="2025-02-12T09:38:42.265" v="53" actId="20577"/>
          <ac:spMkLst>
            <pc:docMk/>
            <pc:sldMk cId="467824027" sldId="279"/>
            <ac:spMk id="5" creationId="{B744650A-C79D-D793-5720-532378A21DF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FC44A-1D5F-4A05-9A45-9BF86B335A30}" type="datetimeFigureOut">
              <a:rPr lang="is-IS" smtClean="0"/>
              <a:t>12.2.2025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A5D6F-3CAB-4710-A224-5AAF9535F540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1204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lappid-child-ticket-dev-test.stokkur.is/is/auth/logi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lappid-child-ticket-dev-test.stokkur.is/is/auth/login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2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5445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8A5AF-2DFE-42FE-8159-D08929FC16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811936-0FC6-ED5E-145A-128A531FB4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60A606-C31B-01DE-A9D7-1890774CE7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 tooltip="https://klappid-child-ticket-dev-test.stokkur.is/is/auth/login"/>
              </a:rPr>
              <a:t>ticket-dev-test.stokkur.is/is/auth/login</a:t>
            </a:r>
            <a:endParaRPr lang="is-I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B6CD3-B952-86A8-2CA5-E57B119F07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3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926750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FC588-DC6F-C230-19E9-B849D78C9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4086F-9BEB-1355-52B4-C8F27935DF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6032AA-D326-4536-FAA7-5377CB6017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3" tooltip="https://klappid-child-ticket-dev-test.stokkur.is/is/auth/login"/>
              </a:rPr>
              <a:t>ticket-dev-test.stokkur.is/is/auth/login</a:t>
            </a:r>
            <a:endParaRPr lang="is-I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533D3-7A27-2881-0428-92CD7DAE55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9A5D6F-3CAB-4710-A224-5AAF9535F540}" type="slidenum">
              <a:rPr lang="is-IS" smtClean="0"/>
              <a:t>4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8526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980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97927-1B05-1F09-2835-A35868C47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2003D-9D9F-C653-4EE3-C5077C682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36542-0D14-58EE-58C4-BCF1A501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CD79-E56C-4729-A61F-5C2639D765D7}" type="datetimeFigureOut">
              <a:rPr lang="is-IS" smtClean="0"/>
              <a:t>12.2.2025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6CCE2A-74C6-74DE-0A78-C1C70BE1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A815F-A51F-C1FA-8559-F07703DA4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356A9-81F8-4991-9237-C5A96E063ED4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62027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33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893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44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568BFBB-B4B3-3D43-8EBE-567E7218AB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9AD630-AB87-C947-95C4-71DD397C61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14B8ACE-D6D2-0746-ACEC-CC72BA9B16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6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953843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82D7C973-7B46-BF0B-368B-E01FA8469311}"/>
              </a:ext>
            </a:extLst>
          </p:cNvPr>
          <p:cNvSpPr txBox="1">
            <a:spLocks/>
          </p:cNvSpPr>
          <p:nvPr/>
        </p:nvSpPr>
        <p:spPr>
          <a:xfrm>
            <a:off x="1524000" y="1894547"/>
            <a:ext cx="9144000" cy="773112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s-IS" sz="4800" b="1" dirty="0" err="1"/>
              <a:t>Útfösun</a:t>
            </a:r>
            <a:r>
              <a:rPr lang="is-IS" sz="4800" b="1" dirty="0"/>
              <a:t> bauka í vögnum</a:t>
            </a:r>
            <a:endParaRPr lang="is-IS" sz="4000" b="1" dirty="0"/>
          </a:p>
        </p:txBody>
      </p:sp>
    </p:spTree>
    <p:extLst>
      <p:ext uri="{BB962C8B-B14F-4D97-AF65-F5344CB8AC3E}">
        <p14:creationId xmlns:p14="http://schemas.microsoft.com/office/powerpoint/2010/main" val="1227407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8D969E-15AE-167E-75AB-AE78B4002C23}"/>
              </a:ext>
            </a:extLst>
          </p:cNvPr>
          <p:cNvSpPr txBox="1">
            <a:spLocks/>
          </p:cNvSpPr>
          <p:nvPr/>
        </p:nvSpPr>
        <p:spPr>
          <a:xfrm>
            <a:off x="181983" y="681037"/>
            <a:ext cx="10515600" cy="711742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is-IS" sz="4000" dirty="0"/>
              <a:t>Áætlun fyrir </a:t>
            </a:r>
            <a:r>
              <a:rPr lang="is-IS" sz="4000" dirty="0" err="1"/>
              <a:t>útfösun</a:t>
            </a:r>
            <a:endParaRPr lang="en-US" sz="54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744650A-C79D-D793-5720-532378A21DF2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9398620" cy="4351338"/>
          </a:xfrm>
        </p:spPr>
        <p:txBody>
          <a:bodyPr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Febrúar - Koma upp sölu fargjalda í sundlaugum í Reykjavík, Kópavogi og Seltjarnarnesi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Allir sundstaðir á höfuðborgarsvæðinu </a:t>
            </a:r>
            <a:r>
              <a:rPr lang="is-IS" dirty="0" err="1"/>
              <a:t>endursöluaðilar</a:t>
            </a:r>
            <a:endParaRPr lang="is-I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Finna fleiri hugsanlega rekstraraðila til að efla net </a:t>
            </a:r>
            <a:r>
              <a:rPr lang="is-IS" dirty="0" err="1"/>
              <a:t>endursöluaðila</a:t>
            </a:r>
            <a:r>
              <a:rPr lang="is-IS" dirty="0"/>
              <a:t> á höfuðborgarsvæðinu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is-IS" dirty="0"/>
              <a:t>Nýverið tók rekstraraðili í Mjódd upp sölu fargjalda á ný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is-IS" dirty="0"/>
              <a:t>Verslun ofarlega á Laugavegi hóf sölu fargjalda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is-IS" dirty="0"/>
              <a:t>Fjöldi sölustaða í dag um 20, dreifðir um allt höfuðborgarsvæðið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is-IS" dirty="0"/>
              <a:t>Verða 28 með tilkomu sundlauga í Reykjavík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is-IS" dirty="0"/>
              <a:t>31 sölustaður ef allar sundlaugar á höfuðborgarsvæðinu hefja sölu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r>
              <a:rPr lang="is-IS" dirty="0"/>
              <a:t>Einstaka hótel selja einnig til sinna gesta (ekki skráðir sem </a:t>
            </a:r>
            <a:r>
              <a:rPr lang="is-IS" dirty="0" err="1"/>
              <a:t>endursöluaðilar</a:t>
            </a:r>
            <a:r>
              <a:rPr lang="is-IS" dirty="0"/>
              <a:t> á vef að þeirra ósk)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1. mars – Senda út tilkynningu varðandi að hætt verði að taka við reiðufé um borð í vögnum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4 vikna fyrirvari áður en baukar verða teknir úr vögnum og hætt að taka við reiðfé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Endurvekja verkefni varðandi að selja fargjöld beint úr kassakerfum verslana.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Hætt að taka við staðgreiðslu peninga 1. </a:t>
            </a:r>
            <a:r>
              <a:rPr lang="is-IS"/>
              <a:t>júní 2025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6782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8BB19-C6EB-3761-3E52-0593021579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A25BA6-05A5-626C-F017-916ACE3BCA6E}"/>
              </a:ext>
            </a:extLst>
          </p:cNvPr>
          <p:cNvSpPr txBox="1">
            <a:spLocks/>
          </p:cNvSpPr>
          <p:nvPr/>
        </p:nvSpPr>
        <p:spPr>
          <a:xfrm>
            <a:off x="181983" y="681037"/>
            <a:ext cx="10515600" cy="711742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4000" dirty="0" err="1"/>
              <a:t>Markaðs</a:t>
            </a:r>
            <a:r>
              <a:rPr lang="en-US" sz="4000" dirty="0"/>
              <a:t>- og </a:t>
            </a:r>
            <a:r>
              <a:rPr lang="en-US" sz="4000" dirty="0" err="1"/>
              <a:t>kynningamál</a:t>
            </a: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2DDBD7C-B2FE-9485-7BDD-6C0DC5A2AB91}"/>
              </a:ext>
            </a:extLst>
          </p:cNvPr>
          <p:cNvSpPr txBox="1">
            <a:spLocks/>
          </p:cNvSpPr>
          <p:nvPr/>
        </p:nvSpPr>
        <p:spPr>
          <a:xfrm>
            <a:off x="838200" y="1737135"/>
            <a:ext cx="9398620" cy="4351338"/>
          </a:xfrm>
        </p:spPr>
        <p:txBody>
          <a:bodyPr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Fréttatilkynning á alla fjölmiðla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Birtingar í umhverfismiðlum og á samfélagsmiðlum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Auglýsingaskjáir Billboard og </a:t>
            </a:r>
            <a:r>
              <a:rPr lang="is-IS" dirty="0" err="1"/>
              <a:t>Buzz</a:t>
            </a:r>
            <a:endParaRPr lang="is-I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Auglýsingaskjáir skjálausna (íþróttamiðstöðvar)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Facebook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Instagram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 err="1"/>
              <a:t>Tiktok</a:t>
            </a:r>
            <a:endParaRPr lang="is-I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Frétt og upplýsingasíða á vefsíðu Strætó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Fastur tilkynningarborði efst á vefsíðu sem vísar á upplýsingasíðu.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Áhersla lögð á að benda viðskiptavinum á aðrar greiðsluleiðir og birta kort og lista sem sýnir staðsetningu allra </a:t>
            </a:r>
            <a:r>
              <a:rPr lang="is-IS" dirty="0" err="1"/>
              <a:t>endursöluaðila</a:t>
            </a:r>
            <a:r>
              <a:rPr lang="is-IS" dirty="0"/>
              <a:t> á höfuðborgarsvæðinu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Merkingar innan í vögnum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Tilkynning í Klapp appi send á alla notendur (sem eru með opið fyrir „</a:t>
            </a:r>
            <a:r>
              <a:rPr lang="is-IS" dirty="0" err="1"/>
              <a:t>push</a:t>
            </a:r>
            <a:r>
              <a:rPr lang="is-IS" dirty="0"/>
              <a:t> </a:t>
            </a:r>
            <a:r>
              <a:rPr lang="is-IS" dirty="0" err="1"/>
              <a:t>notification</a:t>
            </a:r>
            <a:r>
              <a:rPr lang="is-IS" dirty="0"/>
              <a:t>“ úr appinu)</a:t>
            </a:r>
          </a:p>
        </p:txBody>
      </p:sp>
    </p:spTree>
    <p:extLst>
      <p:ext uri="{BB962C8B-B14F-4D97-AF65-F5344CB8AC3E}">
        <p14:creationId xmlns:p14="http://schemas.microsoft.com/office/powerpoint/2010/main" val="65020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A8C0A-853B-A447-759B-42F6FFA49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27B66B4-C779-49F1-205A-B15483AC3705}"/>
              </a:ext>
            </a:extLst>
          </p:cNvPr>
          <p:cNvSpPr txBox="1">
            <a:spLocks/>
          </p:cNvSpPr>
          <p:nvPr/>
        </p:nvSpPr>
        <p:spPr>
          <a:xfrm>
            <a:off x="181983" y="681037"/>
            <a:ext cx="10515600" cy="711742"/>
          </a:xfr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4000" dirty="0" err="1"/>
              <a:t>Áskoranir</a:t>
            </a: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84AC559-F587-1D7F-55AD-432E3CB6E516}"/>
              </a:ext>
            </a:extLst>
          </p:cNvPr>
          <p:cNvSpPr txBox="1">
            <a:spLocks/>
          </p:cNvSpPr>
          <p:nvPr/>
        </p:nvSpPr>
        <p:spPr>
          <a:xfrm>
            <a:off x="838200" y="1737135"/>
            <a:ext cx="9398620" cy="4351338"/>
          </a:xfr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Hlutfall reiðufjár af fargjaldatekjum lækkað undanfarin ár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dirty="0"/>
              <a:t>Komin aðgengileg greiðslulausn fyrir stóran hluta notenda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dirty="0"/>
              <a:t>Almenn fargjöld með snertilausum greiðslum</a:t>
            </a:r>
          </a:p>
          <a:p>
            <a:pPr lvl="1" algn="l"/>
            <a:endParaRPr lang="is-IS" dirty="0"/>
          </a:p>
          <a:p>
            <a:pPr marL="342900" indent="-342900" algn="l">
              <a:lnSpc>
                <a:spcPct val="150000"/>
              </a:lnSpc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84922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Strætó powerpoint grunnur</Template>
  <TotalTime>13561</TotalTime>
  <Words>287</Words>
  <Application>Microsoft Office PowerPoint</Application>
  <PresentationFormat>Widescreen</PresentationFormat>
  <Paragraphs>37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Calibri</vt:lpstr>
      <vt:lpstr>GT America Rg</vt:lpstr>
      <vt:lpstr>1_Custom Design</vt:lpstr>
      <vt:lpstr>Custom Design</vt:lpstr>
      <vt:lpstr>2_Custom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Markús Vilhjálmsson</dc:creator>
  <cp:lastModifiedBy>Herdís Steinarsdóttir</cp:lastModifiedBy>
  <cp:revision>9</cp:revision>
  <dcterms:created xsi:type="dcterms:W3CDTF">2024-08-13T12:47:25Z</dcterms:created>
  <dcterms:modified xsi:type="dcterms:W3CDTF">2025-02-12T11:18:22Z</dcterms:modified>
</cp:coreProperties>
</file>