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  <p:sldMasterId id="2147483660" r:id="rId5"/>
    <p:sldMasterId id="2147483693" r:id="rId6"/>
    <p:sldMasterId id="2147483648" r:id="rId7"/>
  </p:sldMasterIdLst>
  <p:notesMasterIdLst>
    <p:notesMasterId r:id="rId17"/>
  </p:notesMasterIdLst>
  <p:sldIdLst>
    <p:sldId id="25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76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nheiður Einarsdóttir" initials="RE" lastIdx="2" clrIdx="0">
    <p:extLst>
      <p:ext uri="{19B8F6BF-5375-455C-9EA6-DF929625EA0E}">
        <p15:presenceInfo xmlns:p15="http://schemas.microsoft.com/office/powerpoint/2012/main" userId="6f7d240f59341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90686-8F45-4199-BBE8-701C84EC9FF2}" type="datetimeFigureOut">
              <a:rPr lang="is-IS" smtClean="0"/>
              <a:t>9.1.2025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0DFF4-CF88-4444-BC7F-66FFBE09B32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222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0DFF4-CF88-4444-BC7F-66FFBE09B32D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8907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4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65564" y="4293092"/>
            <a:ext cx="7264525" cy="68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507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8049-C41F-C5E8-F774-3E00E8BE7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D7465-0623-D2CB-31A0-E6206047E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A52EB-BD0C-A036-6C83-EEB0167E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56A4-F921-45FA-AF87-BDC44F192DD0}" type="datetimeFigureOut">
              <a:rPr lang="is-IS" smtClean="0"/>
              <a:t>9.1.2025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C3BAD-7972-BB36-6125-D550AADA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A08C2-0AED-4BDF-63E2-45F4681F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8F64-8425-4981-ACD1-570F3A0197F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34259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914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167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D5F2-8D24-4754-B6A6-667A8893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F7F12-3D0B-D50C-2C87-E5236A5AF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5FF78-AE88-5314-3BED-92621A20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2473-0995-43F8-86D1-15E49787786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A8C67-3A75-851F-EE22-4E2D89B5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987-BCA7-E36D-6ACC-60AF7842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363-E86C-47C5-849C-687366E325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99F3D4-E068-BB5A-A8AB-24DCF366C0DB}"/>
              </a:ext>
            </a:extLst>
          </p:cNvPr>
          <p:cNvSpPr txBox="1">
            <a:spLocks/>
          </p:cNvSpPr>
          <p:nvPr userDrawn="1"/>
        </p:nvSpPr>
        <p:spPr>
          <a:xfrm>
            <a:off x="1407968" y="-113542"/>
            <a:ext cx="202311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4500" dirty="0"/>
              <a:t>Frappó</a:t>
            </a:r>
            <a:endParaRPr lang="en-US" sz="4500" dirty="0"/>
          </a:p>
        </p:txBody>
      </p:sp>
      <p:pic>
        <p:nvPicPr>
          <p:cNvPr id="8" name="Picture 7" descr="A blue cell phone with a logo on it&#10;&#10;Description automatically generated">
            <a:extLst>
              <a:ext uri="{FF2B5EF4-FFF2-40B4-BE49-F238E27FC236}">
                <a16:creationId xmlns:a16="http://schemas.microsoft.com/office/drawing/2014/main" id="{1570466D-A360-1AD7-C7DC-80A54440E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630" cy="88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2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67" y="3158836"/>
            <a:ext cx="5483268" cy="982072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0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3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3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67" y="3158836"/>
            <a:ext cx="5483268" cy="982072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967" y="4293092"/>
            <a:ext cx="5483268" cy="68069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65564" y="4293092"/>
            <a:ext cx="7264525" cy="68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emf"/><Relationship Id="rId5" Type="http://schemas.openxmlformats.org/officeDocument/2006/relationships/image" Target="../media/image17.emf"/><Relationship Id="rId4" Type="http://schemas.openxmlformats.org/officeDocument/2006/relationships/image" Target="../media/image18.emf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90" r:id="rId3"/>
    <p:sldLayoutId id="2147483679" r:id="rId4"/>
    <p:sldLayoutId id="2147483674" r:id="rId5"/>
    <p:sldLayoutId id="2147483680" r:id="rId6"/>
    <p:sldLayoutId id="2147483675" r:id="rId7"/>
    <p:sldLayoutId id="2147483682" r:id="rId8"/>
    <p:sldLayoutId id="2147483676" r:id="rId9"/>
    <p:sldLayoutId id="2147483672" r:id="rId10"/>
    <p:sldLayoutId id="2147483681" r:id="rId11"/>
    <p:sldLayoutId id="2147483685" r:id="rId12"/>
    <p:sldLayoutId id="2147483686" r:id="rId13"/>
    <p:sldLayoutId id="2147483684" r:id="rId14"/>
    <p:sldLayoutId id="2147483692" r:id="rId15"/>
    <p:sldLayoutId id="2147483691" r:id="rId16"/>
    <p:sldLayoutId id="2147483664" r:id="rId17"/>
    <p:sldLayoutId id="2147483666" r:id="rId18"/>
    <p:sldLayoutId id="2147483667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/>
        </p:nvSpPr>
        <p:spPr>
          <a:xfrm>
            <a:off x="7909063" y="0"/>
            <a:ext cx="1234937" cy="51435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sz="10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952" y="212035"/>
            <a:ext cx="491159" cy="4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2963"/>
            <a:ext cx="9144000" cy="5246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952" y="212035"/>
            <a:ext cx="491159" cy="491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62" y="2747943"/>
            <a:ext cx="8102876" cy="17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3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543EA2-4C75-4840-B956-B42CF9BF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6B85C-E9FC-D523-9350-00B942831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783F8-13E9-1BDE-C444-4E2952E44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C2473-0995-43F8-86D1-15E49787786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D60AF-E06E-FAC6-13D5-7778C206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06845-83E4-9915-47D2-7DC67B9C2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5AC363-E86C-47C5-849C-687366E3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7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833F-55CF-0BFA-22AE-926E1F8534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19733" y="808045"/>
            <a:ext cx="5486400" cy="1241822"/>
          </a:xfrm>
        </p:spPr>
        <p:txBody>
          <a:bodyPr/>
          <a:lstStyle/>
          <a:p>
            <a:r>
              <a:rPr lang="is-IS" sz="4950" dirty="0"/>
              <a:t>Strætó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19C67-C795-24E3-2B95-2B1833A8405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19733" y="1539568"/>
            <a:ext cx="6858000" cy="1241822"/>
          </a:xfrm>
        </p:spPr>
        <p:txBody>
          <a:bodyPr anchor="ctr"/>
          <a:lstStyle/>
          <a:p>
            <a:pPr marL="0" indent="0">
              <a:buNone/>
            </a:pPr>
            <a:r>
              <a:rPr lang="is-IS" sz="1050" dirty="0"/>
              <a:t>Fargjaldaálag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32B02-D4C6-C559-7881-7F6F670F3E75}"/>
              </a:ext>
            </a:extLst>
          </p:cNvPr>
          <p:cNvSpPr txBox="1"/>
          <p:nvPr/>
        </p:nvSpPr>
        <p:spPr>
          <a:xfrm>
            <a:off x="6673756" y="4398818"/>
            <a:ext cx="16251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13.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desember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2024</a:t>
            </a:r>
            <a:endParaRPr lang="is-I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795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003CEF-C05D-9C2A-6C8E-D2FF1DCC166D}"/>
              </a:ext>
            </a:extLst>
          </p:cNvPr>
          <p:cNvSpPr txBox="1">
            <a:spLocks/>
          </p:cNvSpPr>
          <p:nvPr/>
        </p:nvSpPr>
        <p:spPr>
          <a:xfrm>
            <a:off x="370959" y="3453325"/>
            <a:ext cx="4085840" cy="128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20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s-IS" sz="1100"/>
          </a:p>
          <a:p>
            <a:pPr>
              <a:lnSpc>
                <a:spcPct val="150000"/>
              </a:lnSpc>
            </a:pPr>
            <a:endParaRPr lang="is-IS" sz="1100"/>
          </a:p>
          <a:p>
            <a:endParaRPr lang="en-US" sz="11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4FC845-E49A-CF89-F387-6769DD85D425}"/>
              </a:ext>
            </a:extLst>
          </p:cNvPr>
          <p:cNvSpPr txBox="1">
            <a:spLocks/>
          </p:cNvSpPr>
          <p:nvPr/>
        </p:nvSpPr>
        <p:spPr>
          <a:xfrm>
            <a:off x="233864" y="1127082"/>
            <a:ext cx="4771786" cy="3317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s-IS" sz="1000" dirty="0"/>
              <a:t>Í framhaldi af stjórnarfundi 13. september 2024 þar sem fjallað var um stöðuna á innleiðingu fargjaldaálags hefur verklag verið mótað.</a:t>
            </a:r>
          </a:p>
          <a:p>
            <a:pPr>
              <a:lnSpc>
                <a:spcPct val="150000"/>
              </a:lnSpc>
            </a:pPr>
            <a:r>
              <a:rPr lang="is-IS" sz="1000" dirty="0">
                <a:latin typeface="Verdana"/>
                <a:ea typeface="Verdana"/>
              </a:rPr>
              <a:t>Innri kerfi eru tilbúin og þjálfun lokið.</a:t>
            </a:r>
          </a:p>
          <a:p>
            <a:pPr>
              <a:lnSpc>
                <a:spcPct val="150000"/>
              </a:lnSpc>
            </a:pPr>
            <a:r>
              <a:rPr lang="is-IS" sz="1000" dirty="0">
                <a:latin typeface="Verdana"/>
                <a:ea typeface="Verdana"/>
              </a:rPr>
              <a:t>Stefnt að því að </a:t>
            </a:r>
            <a:r>
              <a:rPr lang="is-IS" sz="1000" dirty="0"/>
              <a:t>hefja</a:t>
            </a:r>
            <a:r>
              <a:rPr lang="is-IS" sz="1000" dirty="0">
                <a:latin typeface="Verdana"/>
                <a:ea typeface="Verdana"/>
              </a:rPr>
              <a:t> álagningu í upphafi næsta árs.</a:t>
            </a:r>
          </a:p>
          <a:p>
            <a:pPr>
              <a:lnSpc>
                <a:spcPct val="150000"/>
              </a:lnSpc>
            </a:pPr>
            <a:r>
              <a:rPr lang="is-IS" sz="1000" dirty="0">
                <a:latin typeface="Verdana"/>
                <a:ea typeface="Verdana"/>
              </a:rPr>
              <a:t>Samhliða verður reynt að draga fram jákvæða hluti svo sem að til standi að setja upp skanna nr. 2 í vögnum, </a:t>
            </a:r>
            <a:r>
              <a:rPr lang="is-IS" sz="1000" dirty="0" err="1">
                <a:latin typeface="Verdana"/>
                <a:ea typeface="Verdana"/>
              </a:rPr>
              <a:t>snertilausar</a:t>
            </a:r>
            <a:r>
              <a:rPr lang="is-IS" sz="1000" dirty="0">
                <a:latin typeface="Verdana"/>
                <a:ea typeface="Verdana"/>
              </a:rPr>
              <a:t> greiðslur hafa verið innleiddar og bendum á að 11 ára og yngri fái frítt í strætó og að ekki verður lagt álag á börn undir sakhæfisaldri.</a:t>
            </a:r>
          </a:p>
          <a:p>
            <a:pPr>
              <a:lnSpc>
                <a:spcPct val="150000"/>
              </a:lnSpc>
            </a:pPr>
            <a:r>
              <a:rPr lang="is-IS" sz="1000" dirty="0">
                <a:latin typeface="Verdana"/>
                <a:ea typeface="Verdana"/>
              </a:rPr>
              <a:t>Samhliða verður hlutverki vagnstjóra breytt þ.a. þeir verði ekki í því hlutverki að fylgjast með greiðslum.</a:t>
            </a:r>
            <a:endParaRPr lang="is-IS" sz="1100" dirty="0"/>
          </a:p>
          <a:p>
            <a:endParaRPr lang="en-US" sz="11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0DD524-7D46-078F-9FA0-815E509C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70" y="364986"/>
            <a:ext cx="8196695" cy="762096"/>
          </a:xfrm>
        </p:spPr>
        <p:txBody>
          <a:bodyPr>
            <a:normAutofit/>
          </a:bodyPr>
          <a:lstStyle/>
          <a:p>
            <a:pPr fontAlgn="b"/>
            <a:r>
              <a:rPr lang="en-US" sz="2000" dirty="0" err="1">
                <a:latin typeface="Verdana"/>
                <a:ea typeface="Verdana"/>
              </a:rPr>
              <a:t>Fargjaldaálag</a:t>
            </a:r>
            <a:endParaRPr lang="en-US" sz="2000" dirty="0">
              <a:latin typeface="Verdana"/>
              <a:ea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FABE4-E531-B500-B7D9-17B32630A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650" y="844438"/>
            <a:ext cx="4138349" cy="34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6FDE-B27E-FAF5-134E-70CB96FF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>
                <a:latin typeface="Verdana"/>
                <a:ea typeface="Verdana"/>
              </a:rPr>
              <a:t>Ferill fargjaldaálags</a:t>
            </a:r>
            <a:endParaRPr lang="en-US" sz="2000" dirty="0">
              <a:latin typeface="Verdana"/>
              <a:ea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D81D-364E-FDBE-9590-737840F97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1000" dirty="0">
                <a:latin typeface="Verdana"/>
                <a:ea typeface="Verdana"/>
              </a:rPr>
              <a:t>Verklagsreglur eftirlitsfulltrúa við framkvæmd fargjaldaálags hafa verið skilgreindar. Ásamt því að kveða á um formlegt og praktískt verklag taka þær á: </a:t>
            </a:r>
          </a:p>
          <a:p>
            <a:pPr marL="0" indent="0">
              <a:buNone/>
            </a:pPr>
            <a:endParaRPr lang="is-IS" sz="1000" dirty="0">
              <a:latin typeface="Verdana"/>
              <a:ea typeface="Verdan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s-IS" sz="1000" dirty="0">
                <a:latin typeface="Verdana"/>
                <a:ea typeface="Verdana"/>
              </a:rPr>
              <a:t>Öryggi - farþega, þeirra sjálfra og vagnstjóra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s-IS" sz="1000" dirty="0">
                <a:latin typeface="Verdana"/>
                <a:ea typeface="Verdana"/>
              </a:rPr>
              <a:t>Þjónustu - framkomu og umburðarlyndi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s-IS" sz="1000" dirty="0" err="1">
                <a:latin typeface="Verdana"/>
                <a:ea typeface="Verdana"/>
              </a:rPr>
              <a:t>Inngildingu</a:t>
            </a:r>
            <a:r>
              <a:rPr lang="is-IS" sz="1000" dirty="0">
                <a:latin typeface="Verdana"/>
                <a:ea typeface="Verdana"/>
              </a:rPr>
              <a:t> – virðingu og tillit til aðstæðna ólíkra samfélagshópa</a:t>
            </a:r>
          </a:p>
          <a:p>
            <a:pPr marL="342900" lvl="1" indent="0">
              <a:buNone/>
            </a:pPr>
            <a:endParaRPr lang="is-IS" sz="1000" dirty="0">
              <a:latin typeface="Verdana"/>
              <a:ea typeface="Verdana"/>
            </a:endParaRPr>
          </a:p>
          <a:p>
            <a:pPr marL="172800" lvl="1">
              <a:spcBef>
                <a:spcPts val="750"/>
              </a:spcBef>
            </a:pPr>
            <a:r>
              <a:rPr lang="is-IS" sz="1000" dirty="0">
                <a:latin typeface="Verdana"/>
                <a:ea typeface="Verdana"/>
              </a:rPr>
              <a:t>Með nýjum tölvubúnaði er eftirlitsfulltrúum sömuleiðis gert að skrá sig á hvern þann vagn sem þeir taka út, svo yfirsýn og skilvirkni eftirlitsins eykst. Að auki verður þeim nú kleift að skrá niður öll mál/atvik og taka á móti greiðslu á staðnum. </a:t>
            </a:r>
          </a:p>
          <a:p>
            <a:pPr marL="172800" lvl="1">
              <a:spcBef>
                <a:spcPts val="750"/>
              </a:spcBef>
            </a:pPr>
            <a:r>
              <a:rPr lang="is-IS" sz="1000" dirty="0">
                <a:latin typeface="Verdana"/>
                <a:ea typeface="Verdana"/>
              </a:rPr>
              <a:t>Tæknilegur búnaður á því að styðja við gott og hnökralaust ferli. </a:t>
            </a:r>
          </a:p>
          <a:p>
            <a:pPr marL="172800" lvl="1">
              <a:spcBef>
                <a:spcPts val="750"/>
              </a:spcBef>
            </a:pPr>
            <a:r>
              <a:rPr lang="is-IS" sz="1000" dirty="0">
                <a:latin typeface="Verdana"/>
                <a:ea typeface="Verdana"/>
              </a:rPr>
              <a:t>Kynningarefni er í undirbúningi fyrir starfsfólk Strætó og verður það kynnt síðar í mánuðinum. Að auki verður </a:t>
            </a:r>
            <a:r>
              <a:rPr lang="is-IS" sz="1000" i="1" dirty="0">
                <a:latin typeface="Verdana"/>
                <a:ea typeface="Verdana"/>
              </a:rPr>
              <a:t>spurt og svarað </a:t>
            </a:r>
            <a:r>
              <a:rPr lang="is-IS" sz="1000" dirty="0">
                <a:latin typeface="Verdana"/>
                <a:ea typeface="Verdana"/>
              </a:rPr>
              <a:t>um fargjaldaálag og allt sem viðkemur því á heimasíðu Strætó. </a:t>
            </a:r>
          </a:p>
          <a:p>
            <a:pPr marL="172800" lvl="1">
              <a:spcBef>
                <a:spcPts val="750"/>
              </a:spcBef>
            </a:pPr>
            <a:r>
              <a:rPr lang="is-IS" sz="1000" dirty="0">
                <a:latin typeface="Verdana"/>
                <a:ea typeface="Verdana"/>
              </a:rPr>
              <a:t>Viðskiptavini er heimilt að halda ferð áfram gegn því að greiða rétt fargjald (og fargjaldaálag).</a:t>
            </a:r>
          </a:p>
          <a:p>
            <a:endParaRPr lang="is-I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4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login&#10;&#10;Description automatically generated">
            <a:extLst>
              <a:ext uri="{FF2B5EF4-FFF2-40B4-BE49-F238E27FC236}">
                <a16:creationId xmlns:a16="http://schemas.microsoft.com/office/drawing/2014/main" id="{FB357365-45C3-DD04-E623-70075FC2A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52" y="0"/>
            <a:ext cx="2306885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35F7A3-EE6F-2086-FD6D-5037B2424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212" y="1391827"/>
            <a:ext cx="2132838" cy="3263504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s-IS" dirty="0"/>
              <a:t>Upphafsskjár – Eftirlit hafið</a:t>
            </a:r>
          </a:p>
          <a:p>
            <a:endParaRPr lang="is-IS" dirty="0"/>
          </a:p>
          <a:p>
            <a:r>
              <a:rPr lang="is-IS" dirty="0"/>
              <a:t>Notandi</a:t>
            </a:r>
          </a:p>
          <a:p>
            <a:r>
              <a:rPr lang="is-IS" dirty="0"/>
              <a:t>Staðsetning</a:t>
            </a:r>
          </a:p>
          <a:p>
            <a:r>
              <a:rPr lang="is-IS" dirty="0"/>
              <a:t>Tímastimpill</a:t>
            </a:r>
          </a:p>
          <a:p>
            <a:r>
              <a:rPr lang="is-IS" dirty="0"/>
              <a:t>Leiðarnúmer</a:t>
            </a:r>
          </a:p>
          <a:p>
            <a:r>
              <a:rPr lang="is-IS" dirty="0"/>
              <a:t>Númer vagns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2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02971DE-A162-AF8B-6253-A27ADEA6955C}"/>
              </a:ext>
            </a:extLst>
          </p:cNvPr>
          <p:cNvSpPr txBox="1">
            <a:spLocks/>
          </p:cNvSpPr>
          <p:nvPr/>
        </p:nvSpPr>
        <p:spPr>
          <a:xfrm>
            <a:off x="1181450" y="1272029"/>
            <a:ext cx="2762669" cy="36340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s-IS" sz="1013" dirty="0"/>
              <a:t>Sektarferli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Auðkenning farþega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Ef íslensk kennitala: sótt í þjóðskrá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Ef ekki íslensk kennitala: fæðingardagur og tölvupóstfang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Ástæða sektar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Upphæð álags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Aukaupplýsingar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Staðgreitt eða í sent í heimabanka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endParaRPr lang="is-IS" sz="1013" dirty="0"/>
          </a:p>
          <a:p>
            <a:pPr marL="600075" lvl="1" indent="-257175" algn="l">
              <a:buFont typeface="Arial" panose="020B0604020202020204" pitchFamily="34" charset="0"/>
              <a:buChar char="•"/>
            </a:pPr>
            <a:endParaRPr lang="is-IS" sz="1013" dirty="0"/>
          </a:p>
          <a:p>
            <a:pPr lvl="1" algn="l"/>
            <a:endParaRPr lang="en-US" sz="1013" dirty="0"/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7EF4AB57-573F-92F1-BBF3-937DB6A6A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748" y="0"/>
            <a:ext cx="44609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9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DC234E-3BFE-D3D5-C8AB-0BD4252D2E10}"/>
              </a:ext>
            </a:extLst>
          </p:cNvPr>
          <p:cNvSpPr txBox="1">
            <a:spLocks/>
          </p:cNvSpPr>
          <p:nvPr/>
        </p:nvSpPr>
        <p:spPr>
          <a:xfrm>
            <a:off x="1181450" y="1272029"/>
            <a:ext cx="2762669" cy="36340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s-IS" sz="1013" dirty="0"/>
              <a:t>Ástæða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Ekkert fargjald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Útrunnið fargjald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Rangt fargjald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Falsað fargjald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Annað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Opnast textareitur til að útskýra frekar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endParaRPr lang="is-IS" sz="1013" dirty="0"/>
          </a:p>
          <a:p>
            <a:pPr marL="600075" lvl="1" indent="-257175" algn="l">
              <a:buFont typeface="Arial" panose="020B0604020202020204" pitchFamily="34" charset="0"/>
              <a:buChar char="•"/>
            </a:pPr>
            <a:endParaRPr lang="is-IS" sz="1013" dirty="0"/>
          </a:p>
          <a:p>
            <a:pPr lvl="1" algn="l"/>
            <a:endParaRPr lang="en-US" sz="1013" dirty="0"/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E79BF3F2-04EC-F448-42C5-E572BC498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883" y="0"/>
            <a:ext cx="44609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5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screenshot of a phone&#10;&#10;Description automatically generated">
            <a:extLst>
              <a:ext uri="{FF2B5EF4-FFF2-40B4-BE49-F238E27FC236}">
                <a16:creationId xmlns:a16="http://schemas.microsoft.com/office/drawing/2014/main" id="{580C020A-3217-A858-6233-7A622E5E3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50" y="0"/>
            <a:ext cx="2306885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9680A2-27D2-57C5-8DE2-FE6A6347C45A}"/>
              </a:ext>
            </a:extLst>
          </p:cNvPr>
          <p:cNvSpPr txBox="1">
            <a:spLocks/>
          </p:cNvSpPr>
          <p:nvPr/>
        </p:nvSpPr>
        <p:spPr>
          <a:xfrm>
            <a:off x="1181450" y="1272029"/>
            <a:ext cx="2762669" cy="36340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s-IS" sz="1013" dirty="0"/>
              <a:t>Valmynd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Ljúka eftirliti (byrja nýtt)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Hreinsa skjá (</a:t>
            </a:r>
            <a:r>
              <a:rPr lang="is-IS" sz="1013" dirty="0" err="1"/>
              <a:t>clear</a:t>
            </a:r>
            <a:r>
              <a:rPr lang="is-IS" sz="1013" dirty="0"/>
              <a:t>)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Enska / íslenska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Útskráning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Engin kennitala (farþegi ekki með kennitölu – þá er hægt að fylla út handvirkt)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endParaRPr lang="is-IS" sz="1013" dirty="0"/>
          </a:p>
          <a:p>
            <a:pPr lvl="1" algn="l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307967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25628C-B355-B198-389A-A4D6EE592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50" y="0"/>
            <a:ext cx="2306885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A31378-9EF3-B5E2-0519-6F73FE1B0F5E}"/>
              </a:ext>
            </a:extLst>
          </p:cNvPr>
          <p:cNvSpPr txBox="1">
            <a:spLocks/>
          </p:cNvSpPr>
          <p:nvPr/>
        </p:nvSpPr>
        <p:spPr>
          <a:xfrm>
            <a:off x="1181450" y="1716241"/>
            <a:ext cx="2762669" cy="2546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s-IS" sz="1013" dirty="0" err="1"/>
              <a:t>Posi</a:t>
            </a:r>
            <a:r>
              <a:rPr lang="is-IS" sz="1013" dirty="0"/>
              <a:t> - </a:t>
            </a:r>
            <a:r>
              <a:rPr lang="is-IS" sz="1013" dirty="0" err="1"/>
              <a:t>Softpay</a:t>
            </a:r>
            <a:endParaRPr lang="is-IS" sz="1013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Eftirlitsmenn fylla út upphæð og rukka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Á sama símtæki og Frappó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s-IS" sz="1013" dirty="0"/>
              <a:t>Ef ekki staðgreitt er greiðslukrafa send í heimabanka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endParaRPr lang="is-IS" sz="1013" dirty="0"/>
          </a:p>
          <a:p>
            <a:pPr marL="600075" lvl="1" indent="-257175" algn="l">
              <a:buFont typeface="Arial" panose="020B0604020202020204" pitchFamily="34" charset="0"/>
              <a:buChar char="•"/>
            </a:pPr>
            <a:endParaRPr lang="is-IS" sz="1013" dirty="0"/>
          </a:p>
          <a:p>
            <a:pPr lvl="1" algn="l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104743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17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7E2A8EF3E3147A6E0065D2A0239B1" ma:contentTypeVersion="4" ma:contentTypeDescription="Create a new document." ma:contentTypeScope="" ma:versionID="b4e4779bc333fc2b6d354c3a6a95ccb7">
  <xsd:schema xmlns:xsd="http://www.w3.org/2001/XMLSchema" xmlns:xs="http://www.w3.org/2001/XMLSchema" xmlns:p="http://schemas.microsoft.com/office/2006/metadata/properties" xmlns:ns2="386ab1b9-c622-4f73-844f-3bf5d880dffe" targetNamespace="http://schemas.microsoft.com/office/2006/metadata/properties" ma:root="true" ma:fieldsID="a9122980b90dc3547f409b82b89ae9ca" ns2:_="">
    <xsd:import namespace="386ab1b9-c622-4f73-844f-3bf5d880d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ab1b9-c622-4f73-844f-3bf5d880d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DB3155-EC19-4323-93F4-23EBAF9B23A0}">
  <ds:schemaRefs>
    <ds:schemaRef ds:uri="http://www.w3.org/XML/1998/namespace"/>
    <ds:schemaRef ds:uri="http://purl.org/dc/terms/"/>
    <ds:schemaRef ds:uri="386ab1b9-c622-4f73-844f-3bf5d880dff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FDC340-5A36-4B36-A807-21E38D47F7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558CB2-57AE-4D7B-B1DF-840F4CC86A1C}">
  <ds:schemaRefs>
    <ds:schemaRef ds:uri="386ab1b9-c622-4f73-844f-3bf5d880df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5582</TotalTime>
  <Words>384</Words>
  <Application>Microsoft Office PowerPoint</Application>
  <PresentationFormat>On-screen Show (16:9)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GT America Rg</vt:lpstr>
      <vt:lpstr>Verdana</vt:lpstr>
      <vt:lpstr>Wingdings</vt:lpstr>
      <vt:lpstr>Office Theme</vt:lpstr>
      <vt:lpstr>1_Custom Design</vt:lpstr>
      <vt:lpstr>Custom Design</vt:lpstr>
      <vt:lpstr>Office Theme</vt:lpstr>
      <vt:lpstr>Strætó</vt:lpstr>
      <vt:lpstr>Fargjaldaálag</vt:lpstr>
      <vt:lpstr>Ferill fargjaldaálags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Hjörvar Hardarson</dc:creator>
  <cp:lastModifiedBy>Herdís Steinarsdóttir</cp:lastModifiedBy>
  <cp:revision>10</cp:revision>
  <dcterms:created xsi:type="dcterms:W3CDTF">2016-12-15T10:29:52Z</dcterms:created>
  <dcterms:modified xsi:type="dcterms:W3CDTF">2025-01-09T16:47:50Z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0x0101002137E2A8EF3E3147A6E0065D2A0239B1</vt:lpwstr>
  </property>
</Properties>
</file>