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02" r:id="rId5"/>
  </p:sldMasterIdLst>
  <p:notesMasterIdLst>
    <p:notesMasterId r:id="rId12"/>
  </p:notesMasterIdLst>
  <p:sldIdLst>
    <p:sldId id="558" r:id="rId6"/>
    <p:sldId id="554" r:id="rId7"/>
    <p:sldId id="559" r:id="rId8"/>
    <p:sldId id="545" r:id="rId9"/>
    <p:sldId id="560" r:id="rId10"/>
    <p:sldId id="259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261D00"/>
    <a:srgbClr val="FFFF99"/>
    <a:srgbClr val="3A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01" autoAdjust="0"/>
  </p:normalViewPr>
  <p:slideViewPr>
    <p:cSldViewPr snapToGrid="0" snapToObjects="1">
      <p:cViewPr varScale="1">
        <p:scale>
          <a:sx n="131" d="100"/>
          <a:sy n="131" d="100"/>
        </p:scale>
        <p:origin x="108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51FE-155F-4E96-B1DF-259E37DC69C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4031-BF3E-49D4-BD3A-54F8E668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93% af íbúum höfuðborgarsvæðisins búa í innan við 400 m radíus frá stoppistöð en einungis tæplega 16% íbúa búa í innan við 400 m radíus frá stoppistöð með 10 mín tíðni á annatíma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Íbúatölur </a:t>
            </a:r>
            <a:r>
              <a:rPr lang="is-IS" dirty="0" err="1"/>
              <a:t>m.v</a:t>
            </a:r>
            <a:r>
              <a:rPr lang="is-IS" dirty="0"/>
              <a:t>.</a:t>
            </a:r>
            <a:r>
              <a:rPr lang="is-IS" sz="1200" dirty="0"/>
              <a:t> íbúafjölda 1. maí 2023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C4031-BF3E-49D4-BD3A-54F8E66861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Leiðir 3,5,6 og 12 verða á 10 mín tíðni á annatíma í stað korters tíðni.</a:t>
            </a:r>
          </a:p>
          <a:p>
            <a:r>
              <a:rPr lang="is-IS" dirty="0"/>
              <a:t>Leiðirnar verða á 15 mín tíðni á daginn milli annatíma, það á einnig við um leið 15</a:t>
            </a:r>
          </a:p>
          <a:p>
            <a:r>
              <a:rPr lang="en-US" dirty="0" err="1"/>
              <a:t>Leiðir</a:t>
            </a:r>
            <a:r>
              <a:rPr lang="en-US" dirty="0"/>
              <a:t> 19, 21 og 24 </a:t>
            </a:r>
            <a:r>
              <a:rPr lang="en-US" dirty="0" err="1"/>
              <a:t>verða</a:t>
            </a:r>
            <a:r>
              <a:rPr lang="en-US" dirty="0"/>
              <a:t> á 15 </a:t>
            </a:r>
            <a:r>
              <a:rPr lang="en-US" dirty="0" err="1"/>
              <a:t>mín</a:t>
            </a:r>
            <a:r>
              <a:rPr lang="en-US" dirty="0"/>
              <a:t> </a:t>
            </a:r>
            <a:r>
              <a:rPr lang="en-US" dirty="0" err="1"/>
              <a:t>tíðni</a:t>
            </a:r>
            <a:r>
              <a:rPr lang="en-US" dirty="0"/>
              <a:t> á </a:t>
            </a:r>
            <a:r>
              <a:rPr lang="en-US" dirty="0" err="1"/>
              <a:t>annatíma</a:t>
            </a:r>
            <a:r>
              <a:rPr lang="en-US" dirty="0"/>
              <a:t> í </a:t>
            </a:r>
            <a:r>
              <a:rPr lang="en-US" dirty="0" err="1"/>
              <a:t>stað</a:t>
            </a:r>
            <a:r>
              <a:rPr lang="en-US" dirty="0"/>
              <a:t> 30 </a:t>
            </a:r>
            <a:r>
              <a:rPr lang="en-US" dirty="0" err="1"/>
              <a:t>mín</a:t>
            </a:r>
            <a:r>
              <a:rPr lang="en-US" dirty="0"/>
              <a:t> </a:t>
            </a:r>
            <a:r>
              <a:rPr lang="en-US" dirty="0" err="1"/>
              <a:t>tíðni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C4031-BF3E-49D4-BD3A-54F8E66861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6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AD2F3-DA35-2A47-83BB-48A8A6FF1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1233-DAA8-4B4D-86B4-9650E175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CB7AF-86ED-AA4E-BCE7-2B66AB68E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2BABE-5308-B84A-AC4C-38F03EB85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á forsíð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22700" y="2263563"/>
            <a:ext cx="4629362" cy="485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222700" y="2751738"/>
            <a:ext cx="46293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22700" y="2839423"/>
            <a:ext cx="3581400" cy="399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UNDIRFYRIRSÖGN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773549" y="3679695"/>
            <a:ext cx="3106071" cy="25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is-IS" dirty="0"/>
              <a:t>Nafn starfsmanns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773549" y="3936511"/>
            <a:ext cx="3106071" cy="25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baseline="0"/>
            </a:lvl1pPr>
          </a:lstStyle>
          <a:p>
            <a:pPr lvl="0"/>
            <a:r>
              <a:rPr lang="is-IS" dirty="0"/>
              <a:t>Starfstitill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283528" y="1053546"/>
            <a:ext cx="1476822" cy="252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baseline="0"/>
            </a:lvl1pPr>
          </a:lstStyle>
          <a:p>
            <a:pPr lvl="0"/>
            <a:r>
              <a:rPr lang="is-IS" dirty="0"/>
              <a:t>DD.MM.YYYY</a:t>
            </a:r>
          </a:p>
        </p:txBody>
      </p:sp>
    </p:spTree>
    <p:extLst>
      <p:ext uri="{BB962C8B-B14F-4D97-AF65-F5344CB8AC3E}">
        <p14:creationId xmlns:p14="http://schemas.microsoft.com/office/powerpoint/2010/main" val="41057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C463B-B3AE-5F48-96A4-36F93B617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E9CBD-76AA-D742-A39D-F983042FB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9A8FE-2753-D745-9CCA-6975A527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8A8D4-D185-2A43-8CE0-FD5A765EA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82DAA-1087-BA4D-80F9-70270B018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E7BEE-6A88-5447-A0AD-19DF0F868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79" r:id="rId3"/>
    <p:sldLayoutId id="2147483674" r:id="rId4"/>
    <p:sldLayoutId id="2147483676" r:id="rId5"/>
    <p:sldLayoutId id="2147483672" r:id="rId6"/>
    <p:sldLayoutId id="2147483686" r:id="rId7"/>
    <p:sldLayoutId id="2147483688" r:id="rId8"/>
    <p:sldLayoutId id="2147483663" r:id="rId9"/>
    <p:sldLayoutId id="2147483662" r:id="rId10"/>
    <p:sldLayoutId id="2147483664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A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96" y="404130"/>
            <a:ext cx="889726" cy="2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8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F92A2-3591-A4D4-B4C6-69A351157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ætó">
            <a:extLst>
              <a:ext uri="{FF2B5EF4-FFF2-40B4-BE49-F238E27FC236}">
                <a16:creationId xmlns:a16="http://schemas.microsoft.com/office/drawing/2014/main" id="{A01F05C9-5DFC-B398-7749-85B495ABF55D}"/>
              </a:ext>
            </a:extLst>
          </p:cNvPr>
          <p:cNvSpPr txBox="1"/>
          <p:nvPr/>
        </p:nvSpPr>
        <p:spPr>
          <a:xfrm>
            <a:off x="782215" y="2284431"/>
            <a:ext cx="5400618" cy="86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25000" b="0">
                <a:latin typeface="Ahkio"/>
                <a:ea typeface="Ahkio"/>
                <a:cs typeface="Ahkio"/>
                <a:sym typeface="Ahkio"/>
              </a:defRPr>
            </a:lvl1pPr>
          </a:lstStyle>
          <a:p>
            <a:r>
              <a:rPr lang="is-IS" sz="5400" dirty="0">
                <a:latin typeface="PF Din Text Cond Pro XBlack" panose="02000500000000090004" pitchFamily="2" charset="0"/>
              </a:rPr>
              <a:t>	</a:t>
            </a:r>
            <a:endParaRPr sz="5400" dirty="0"/>
          </a:p>
        </p:txBody>
      </p:sp>
      <p:sp>
        <p:nvSpPr>
          <p:cNvPr id="3" name="Í sama farinu…">
            <a:extLst>
              <a:ext uri="{FF2B5EF4-FFF2-40B4-BE49-F238E27FC236}">
                <a16:creationId xmlns:a16="http://schemas.microsoft.com/office/drawing/2014/main" id="{C0A41B7A-C6AE-F32F-0219-C4C082F1048D}"/>
              </a:ext>
            </a:extLst>
          </p:cNvPr>
          <p:cNvSpPr txBox="1">
            <a:spLocks/>
          </p:cNvSpPr>
          <p:nvPr/>
        </p:nvSpPr>
        <p:spPr>
          <a:xfrm>
            <a:off x="115697" y="99653"/>
            <a:ext cx="8466954" cy="173574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 algn="ctr">
              <a:lnSpc>
                <a:spcPct val="120000"/>
              </a:lnSpc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16000" b="1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  <a:t>Þjónustuaukning árið 2025</a:t>
            </a:r>
            <a:endParaRPr lang="is-IS" sz="16000" b="1" i="1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 algn="ctr">
              <a:lnSpc>
                <a:spcPct val="120000"/>
              </a:lnSpc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3600" i="1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 algn="ctr"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96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 algn="ctr"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9600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  <a:t>Stjórnarfundur Strætó – 13.12.2024</a:t>
            </a:r>
          </a:p>
          <a:p>
            <a:pPr algn="ctr"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96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 algn="ctr"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9600" i="1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  <a:t>Ragnheiður Einarsdóttir</a:t>
            </a:r>
            <a:endParaRPr lang="is-IS" sz="8800" i="1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</p:txBody>
      </p:sp>
    </p:spTree>
    <p:extLst>
      <p:ext uri="{BB962C8B-B14F-4D97-AF65-F5344CB8AC3E}">
        <p14:creationId xmlns:p14="http://schemas.microsoft.com/office/powerpoint/2010/main" val="55276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62BC-D5E9-5B57-032F-03BF2D7F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185590"/>
            <a:ext cx="8196695" cy="751392"/>
          </a:xfrm>
        </p:spPr>
        <p:txBody>
          <a:bodyPr>
            <a:normAutofit/>
          </a:bodyPr>
          <a:lstStyle/>
          <a:p>
            <a:r>
              <a:rPr lang="is-IS" sz="2800" dirty="0">
                <a:latin typeface="+mn-lt"/>
              </a:rPr>
              <a:t>Leiðakerfi Strætó </a:t>
            </a:r>
            <a:r>
              <a:rPr lang="is-IS" sz="2800" dirty="0" err="1">
                <a:latin typeface="+mn-lt"/>
              </a:rPr>
              <a:t>bs</a:t>
            </a:r>
            <a:r>
              <a:rPr lang="is-IS" sz="2800" dirty="0">
                <a:latin typeface="+mn-lt"/>
              </a:rPr>
              <a:t>. í dag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662E4-78F3-4AB1-B7EA-682BA38607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816FA-F15D-7C70-5132-0D822A994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2422" y="1061101"/>
            <a:ext cx="3886200" cy="3263504"/>
          </a:xfrm>
        </p:spPr>
        <p:txBody>
          <a:bodyPr>
            <a:normAutofit/>
          </a:bodyPr>
          <a:lstStyle/>
          <a:p>
            <a:pPr marL="342900" indent="-342900"/>
            <a:endParaRPr lang="is-I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/>
            <a:r>
              <a:rPr lang="is-IS" sz="2000" dirty="0">
                <a:latin typeface="+mn-lt"/>
                <a:cs typeface="Segoe UI" panose="020B0502040204020203" pitchFamily="34" charset="0"/>
              </a:rPr>
              <a:t>93% íbúa á höfuðborgarsvæðinu búa innan 400 m radíus frá stoppistöð</a:t>
            </a:r>
          </a:p>
          <a:p>
            <a:pPr marL="342900" indent="-342900"/>
            <a:r>
              <a:rPr lang="is-IS" sz="2000" dirty="0">
                <a:latin typeface="+mn-lt"/>
                <a:cs typeface="Segoe UI" panose="020B0502040204020203" pitchFamily="34" charset="0"/>
              </a:rPr>
              <a:t>16% íbúa höfuðborgarsvæðisins búa innan 400 m radíus frá stoppistöð með </a:t>
            </a:r>
            <a:r>
              <a:rPr lang="is-IS" sz="2000" b="1" dirty="0">
                <a:latin typeface="+mn-lt"/>
                <a:cs typeface="Segoe UI" panose="020B0502040204020203" pitchFamily="34" charset="0"/>
              </a:rPr>
              <a:t>10 mín. tíðni </a:t>
            </a:r>
            <a:r>
              <a:rPr lang="is-IS" sz="2000" dirty="0">
                <a:latin typeface="+mn-lt"/>
                <a:cs typeface="Segoe UI" panose="020B0502040204020203" pitchFamily="34" charset="0"/>
              </a:rPr>
              <a:t>á annatíma</a:t>
            </a:r>
          </a:p>
          <a:p>
            <a:pPr marL="0" indent="0">
              <a:buNone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18D84-133B-E44F-B394-76D2DF00D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5" y="936982"/>
            <a:ext cx="4479222" cy="39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2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EAF0-DE51-97D9-2BB3-605C26D0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2800" dirty="0">
                <a:latin typeface="+mn-lt"/>
              </a:rPr>
              <a:t>Hvað felst í þjónustuaukningunni árið 2025?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7466-83C0-B3BA-AADC-7D6BEDE67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284" y="1369219"/>
            <a:ext cx="7355774" cy="3263504"/>
          </a:xfrm>
        </p:spPr>
        <p:txBody>
          <a:bodyPr>
            <a:normAutofit/>
          </a:bodyPr>
          <a:lstStyle/>
          <a:p>
            <a:r>
              <a:rPr lang="is-IS" dirty="0">
                <a:latin typeface="+mn-lt"/>
              </a:rPr>
              <a:t>Skerðingar frá </a:t>
            </a:r>
            <a:r>
              <a:rPr lang="is-IS" dirty="0" err="1">
                <a:latin typeface="+mn-lt"/>
              </a:rPr>
              <a:t>Covid</a:t>
            </a:r>
            <a:r>
              <a:rPr lang="is-IS" dirty="0">
                <a:latin typeface="+mn-lt"/>
              </a:rPr>
              <a:t> tímum teknar til baka</a:t>
            </a:r>
          </a:p>
          <a:p>
            <a:pPr lvl="1"/>
            <a:r>
              <a:rPr lang="is-IS" dirty="0">
                <a:latin typeface="+mn-lt"/>
              </a:rPr>
              <a:t>Lenging þjónustutíma á kvöldin á mörgum leiðum</a:t>
            </a:r>
          </a:p>
          <a:p>
            <a:pPr lvl="1"/>
            <a:r>
              <a:rPr lang="is-IS" dirty="0">
                <a:latin typeface="+mn-lt"/>
              </a:rPr>
              <a:t>Leiðir 19 og 24 á 15 mín tíðni á annatíma í stað 30 mín tíðni</a:t>
            </a:r>
          </a:p>
          <a:p>
            <a:pPr lvl="1"/>
            <a:r>
              <a:rPr lang="is-IS" dirty="0">
                <a:latin typeface="+mn-lt"/>
              </a:rPr>
              <a:t>Leið 6 á 10 mín tíðni á annatíma í stað 15 mín</a:t>
            </a:r>
          </a:p>
          <a:p>
            <a:r>
              <a:rPr lang="is-IS" dirty="0">
                <a:latin typeface="+mn-lt"/>
              </a:rPr>
              <a:t>Leiðir 3, 5 og 12 á 10 mín tíðni á annatíma í stað 15 mín</a:t>
            </a:r>
          </a:p>
          <a:p>
            <a:r>
              <a:rPr lang="is-IS" dirty="0">
                <a:latin typeface="+mn-lt"/>
              </a:rPr>
              <a:t>Leiðir 3, 5, 12 og 15 á 15 mín tíðni virka daga milli annatíma í stað 30 mín</a:t>
            </a:r>
          </a:p>
          <a:p>
            <a:r>
              <a:rPr lang="en-US" dirty="0" err="1">
                <a:latin typeface="+mn-lt"/>
              </a:rPr>
              <a:t>Leið</a:t>
            </a:r>
            <a:r>
              <a:rPr lang="en-US" dirty="0">
                <a:latin typeface="+mn-lt"/>
              </a:rPr>
              <a:t> 21 á 15 </a:t>
            </a:r>
            <a:r>
              <a:rPr lang="en-US" dirty="0" err="1">
                <a:latin typeface="+mn-lt"/>
              </a:rPr>
              <a:t>mín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tíðni</a:t>
            </a:r>
            <a:r>
              <a:rPr lang="en-US" dirty="0">
                <a:latin typeface="+mn-lt"/>
              </a:rPr>
              <a:t> á </a:t>
            </a:r>
            <a:r>
              <a:rPr lang="en-US" dirty="0" err="1">
                <a:latin typeface="+mn-lt"/>
              </a:rPr>
              <a:t>annatíma</a:t>
            </a:r>
            <a:r>
              <a:rPr lang="en-US" dirty="0">
                <a:latin typeface="+mn-lt"/>
              </a:rPr>
              <a:t> í </a:t>
            </a:r>
            <a:r>
              <a:rPr lang="en-US" dirty="0" err="1">
                <a:latin typeface="+mn-lt"/>
              </a:rPr>
              <a:t>stað</a:t>
            </a:r>
            <a:r>
              <a:rPr lang="en-US" dirty="0">
                <a:latin typeface="+mn-lt"/>
              </a:rPr>
              <a:t> 30 </a:t>
            </a:r>
            <a:r>
              <a:rPr lang="en-US" dirty="0" err="1">
                <a:latin typeface="+mn-lt"/>
              </a:rPr>
              <a:t>mín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967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6C60-8C96-C05D-C070-9DBCC412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80835"/>
            <a:ext cx="8196695" cy="751392"/>
          </a:xfrm>
        </p:spPr>
        <p:txBody>
          <a:bodyPr>
            <a:normAutofit/>
          </a:bodyPr>
          <a:lstStyle/>
          <a:p>
            <a:r>
              <a:rPr lang="is-IS" sz="2800" dirty="0">
                <a:latin typeface="+mn-lt"/>
              </a:rPr>
              <a:t>2025 – Fimm leiðir á 10 mín tíðni á annatíma</a:t>
            </a:r>
            <a:endParaRPr lang="en-US" sz="28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016D7F-DC42-4EAF-0CC9-AD3088856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6839" y="832227"/>
            <a:ext cx="4320326" cy="406643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8AA6F3-2B00-31A7-D79D-D5357D288AD5}"/>
              </a:ext>
            </a:extLst>
          </p:cNvPr>
          <p:cNvSpPr txBox="1"/>
          <p:nvPr/>
        </p:nvSpPr>
        <p:spPr>
          <a:xfrm>
            <a:off x="4060825" y="3664273"/>
            <a:ext cx="23985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50% íbúa </a:t>
            </a:r>
            <a:r>
              <a:rPr lang="is-IS" dirty="0"/>
              <a:t>í 400 m radíus frá stoppistöð með </a:t>
            </a:r>
            <a:r>
              <a:rPr lang="is-IS" b="1" dirty="0"/>
              <a:t>10 mín. tíðni</a:t>
            </a:r>
          </a:p>
          <a:p>
            <a:r>
              <a:rPr lang="is-IS" sz="1000" dirty="0"/>
              <a:t>(</a:t>
            </a:r>
            <a:r>
              <a:rPr lang="is-IS" sz="1000" dirty="0" err="1"/>
              <a:t>m.v</a:t>
            </a:r>
            <a:r>
              <a:rPr lang="is-IS" sz="1000" dirty="0"/>
              <a:t>. íbúafjölda 1. maí 2023)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9032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39E6-B943-AAAE-950B-AE79FB36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46" y="388676"/>
            <a:ext cx="3236129" cy="751392"/>
          </a:xfrm>
        </p:spPr>
        <p:txBody>
          <a:bodyPr/>
          <a:lstStyle/>
          <a:p>
            <a:r>
              <a:rPr lang="is-IS" dirty="0">
                <a:latin typeface="+mn-lt"/>
              </a:rPr>
              <a:t>Leiðir 19, 21 og 24</a:t>
            </a:r>
            <a:br>
              <a:rPr lang="is-IS" dirty="0">
                <a:latin typeface="+mn-lt"/>
              </a:rPr>
            </a:br>
            <a:r>
              <a:rPr lang="is-IS" sz="2000" dirty="0">
                <a:latin typeface="+mn-lt"/>
              </a:rPr>
              <a:t>Á </a:t>
            </a:r>
            <a:r>
              <a:rPr lang="is-IS" sz="1800" dirty="0">
                <a:latin typeface="+mn-lt"/>
              </a:rPr>
              <a:t>15 mín fresti á annatíma</a:t>
            </a:r>
            <a:endParaRPr lang="en-US" sz="18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F8567-28AC-BD33-D8C7-80733BA0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46" y="1155700"/>
            <a:ext cx="3327492" cy="3599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16B284-01B9-43B3-03CD-0926F6C15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267" y="1330189"/>
            <a:ext cx="4956372" cy="30024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397B7B-B3E8-5A64-57F1-1B6315EE80FF}"/>
              </a:ext>
            </a:extLst>
          </p:cNvPr>
          <p:cNvSpPr txBox="1">
            <a:spLocks/>
          </p:cNvSpPr>
          <p:nvPr/>
        </p:nvSpPr>
        <p:spPr>
          <a:xfrm>
            <a:off x="4009267" y="386827"/>
            <a:ext cx="3563108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s-IS" dirty="0">
                <a:latin typeface="+mn-lt"/>
              </a:rPr>
              <a:t>Leið 15</a:t>
            </a:r>
            <a:br>
              <a:rPr lang="is-IS" dirty="0">
                <a:latin typeface="+mn-lt"/>
              </a:rPr>
            </a:br>
            <a:r>
              <a:rPr lang="is-IS" sz="2000" dirty="0">
                <a:latin typeface="+mn-lt"/>
              </a:rPr>
              <a:t>Á </a:t>
            </a:r>
            <a:r>
              <a:rPr lang="is-IS" sz="1800" dirty="0">
                <a:latin typeface="+mn-lt"/>
              </a:rPr>
              <a:t>15 mín fresti allan daginn virka daga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8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07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rsíður">
  <a:themeElements>
    <a:clrScheme name="EFLA litir">
      <a:dk1>
        <a:srgbClr val="46464B"/>
      </a:dk1>
      <a:lt1>
        <a:srgbClr val="F2F2F2"/>
      </a:lt1>
      <a:dk2>
        <a:srgbClr val="44546A"/>
      </a:dk2>
      <a:lt2>
        <a:srgbClr val="CADDDF"/>
      </a:lt2>
      <a:accent1>
        <a:srgbClr val="FF0000"/>
      </a:accent1>
      <a:accent2>
        <a:srgbClr val="0080A5"/>
      </a:accent2>
      <a:accent3>
        <a:srgbClr val="87A6AA"/>
      </a:accent3>
      <a:accent4>
        <a:srgbClr val="1A3E6F"/>
      </a:accent4>
      <a:accent5>
        <a:srgbClr val="ECBFC1"/>
      </a:accent5>
      <a:accent6>
        <a:srgbClr val="A7A9AC"/>
      </a:accent6>
      <a:hlink>
        <a:srgbClr val="FF0000"/>
      </a:hlink>
      <a:folHlink>
        <a:srgbClr val="1A3E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CDFEDBD7-5CB8-4F37-AFDC-704DE66013B5}" vid="{209E2A7C-EA16-4167-948E-E5EBBE823D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BB56A7A958046A88CBA2D08652171" ma:contentTypeVersion="9" ma:contentTypeDescription="Create a new document." ma:contentTypeScope="" ma:versionID="c4eefda5073cf3faaac1da13f9018321">
  <xsd:schema xmlns:xsd="http://www.w3.org/2001/XMLSchema" xmlns:xs="http://www.w3.org/2001/XMLSchema" xmlns:p="http://schemas.microsoft.com/office/2006/metadata/properties" xmlns:ns2="4b8b24f3-d295-4735-b208-ec67ecd3c16e" xmlns:ns3="b09dcadf-fb09-4c30-9af4-34560fd8144f" targetNamespace="http://schemas.microsoft.com/office/2006/metadata/properties" ma:root="true" ma:fieldsID="290a860d9eb7a74d9d3777b1a2ff8fb4" ns2:_="" ns3:_="">
    <xsd:import namespace="4b8b24f3-d295-4735-b208-ec67ecd3c16e"/>
    <xsd:import namespace="b09dcadf-fb09-4c30-9af4-34560fd814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b24f3-d295-4735-b208-ec67ecd3c1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dcadf-fb09-4c30-9af4-34560fd814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11088B-776F-40A7-831E-A73888606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8b24f3-d295-4735-b208-ec67ecd3c16e"/>
    <ds:schemaRef ds:uri="b09dcadf-fb09-4c30-9af4-34560fd81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791372-A4AF-42D7-8970-4925DC627323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b8b24f3-d295-4735-b208-ec67ecd3c16e"/>
    <ds:schemaRef ds:uri="b09dcadf-fb09-4c30-9af4-34560fd8144f"/>
    <ds:schemaRef ds:uri="http://purl.org/dc/terms/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FFBF65-C851-49F9-BC03-3575956D37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29300</TotalTime>
  <Words>300</Words>
  <Application>Microsoft Office PowerPoint</Application>
  <PresentationFormat>On-screen Show (16:9)</PresentationFormat>
  <Paragraphs>33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PF Din Text Cond Pro XBlack</vt:lpstr>
      <vt:lpstr>PFDinTextCondPro-Bold</vt:lpstr>
      <vt:lpstr>Segoe UI</vt:lpstr>
      <vt:lpstr>Verdana</vt:lpstr>
      <vt:lpstr>Office Theme</vt:lpstr>
      <vt:lpstr>Forsíður</vt:lpstr>
      <vt:lpstr>PowerPoint Presentation</vt:lpstr>
      <vt:lpstr>Leiðakerfi Strætó bs. í dag</vt:lpstr>
      <vt:lpstr>Hvað felst í þjónustuaukningunni árið 2025?</vt:lpstr>
      <vt:lpstr>2025 – Fimm leiðir á 10 mín tíðni á annatíma</vt:lpstr>
      <vt:lpstr>Leiðir 19, 21 og 24 Á 15 mín fresti á annatíma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Valgerður Gréta Benediktsdóttir</dc:creator>
  <cp:lastModifiedBy>Herdís Steinarsdóttir</cp:lastModifiedBy>
  <cp:revision>154</cp:revision>
  <dcterms:created xsi:type="dcterms:W3CDTF">2020-09-30T11:23:36Z</dcterms:created>
  <dcterms:modified xsi:type="dcterms:W3CDTF">2025-01-09T16:34:36Z</dcterms:modified>
</cp:coreProperties>
</file>