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02" r:id="rId5"/>
  </p:sldMasterIdLst>
  <p:notesMasterIdLst>
    <p:notesMasterId r:id="rId12"/>
  </p:notesMasterIdLst>
  <p:sldIdLst>
    <p:sldId id="257" r:id="rId6"/>
    <p:sldId id="268" r:id="rId7"/>
    <p:sldId id="559" r:id="rId8"/>
    <p:sldId id="561" r:id="rId9"/>
    <p:sldId id="556" r:id="rId10"/>
    <p:sldId id="259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261D00"/>
    <a:srgbClr val="FFFF99"/>
    <a:srgbClr val="3A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262" autoAdjust="0"/>
  </p:normalViewPr>
  <p:slideViewPr>
    <p:cSldViewPr snapToGrid="0" snapToObjects="1">
      <p:cViewPr varScale="1">
        <p:scale>
          <a:sx n="123" d="100"/>
          <a:sy n="123" d="100"/>
        </p:scale>
        <p:origin x="129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9" d="100"/>
          <a:sy n="49" d="100"/>
        </p:scale>
        <p:origin x="2740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F51FE-155F-4E96-B1DF-259E37DC69C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4031-BF3E-49D4-BD3A-54F8E6686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5AD2F3-DA35-2A47-83BB-48A8A6FF1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B1233-DAA8-4B4D-86B4-9650E17556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0CB7AF-86ED-AA4E-BCE7-2B66AB68E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2BABE-5308-B84A-AC4C-38F03EB85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232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á forsíð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22700" y="2263563"/>
            <a:ext cx="4629362" cy="485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222700" y="2751738"/>
            <a:ext cx="462936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22700" y="2839423"/>
            <a:ext cx="3581400" cy="399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UNDIRFYRIRSÖGN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773549" y="3679695"/>
            <a:ext cx="3106071" cy="25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is-IS" dirty="0"/>
              <a:t>Nafn starfsmanns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5773549" y="3936511"/>
            <a:ext cx="3106071" cy="25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baseline="0"/>
            </a:lvl1pPr>
          </a:lstStyle>
          <a:p>
            <a:pPr lvl="0"/>
            <a:r>
              <a:rPr lang="is-IS" dirty="0"/>
              <a:t>Starfstitill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283528" y="1053546"/>
            <a:ext cx="1476822" cy="252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baseline="0"/>
            </a:lvl1pPr>
          </a:lstStyle>
          <a:p>
            <a:pPr lvl="0"/>
            <a:r>
              <a:rPr lang="is-IS" dirty="0"/>
              <a:t>DD.MM.YYYY</a:t>
            </a:r>
          </a:p>
        </p:txBody>
      </p:sp>
    </p:spTree>
    <p:extLst>
      <p:ext uri="{BB962C8B-B14F-4D97-AF65-F5344CB8AC3E}">
        <p14:creationId xmlns:p14="http://schemas.microsoft.com/office/powerpoint/2010/main" val="41057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DC463B-B3AE-5F48-96A4-36F93B617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8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6E9CBD-76AA-D742-A39D-F983042FB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9A8FE-2753-D745-9CCA-6975A527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8A8D4-D185-2A43-8CE0-FD5A765EA1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282DAA-1087-BA4D-80F9-70270B018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DE7BEE-6A88-5447-A0AD-19DF0F868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16042"/>
            <a:ext cx="914008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79" r:id="rId3"/>
    <p:sldLayoutId id="2147483674" r:id="rId4"/>
    <p:sldLayoutId id="2147483676" r:id="rId5"/>
    <p:sldLayoutId id="2147483672" r:id="rId6"/>
    <p:sldLayoutId id="2147483686" r:id="rId7"/>
    <p:sldLayoutId id="2147483688" r:id="rId8"/>
    <p:sldLayoutId id="2147483663" r:id="rId9"/>
    <p:sldLayoutId id="2147483662" r:id="rId10"/>
    <p:sldLayoutId id="2147483664" r:id="rId11"/>
    <p:sldLayoutId id="2147483666" r:id="rId12"/>
    <p:sldLayoutId id="2147483667" r:id="rId13"/>
    <p:sldLayoutId id="214748370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A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196" y="404130"/>
            <a:ext cx="889726" cy="2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8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384C6-FF30-E242-8BCA-A7494255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341" y="-51482"/>
            <a:ext cx="9144000" cy="5246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83790-2997-C643-8BC0-701E26C3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952" y="212035"/>
            <a:ext cx="491159" cy="491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C4EF8-050F-B84F-9352-094CB7C91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62" y="2747943"/>
            <a:ext cx="8102876" cy="1751104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17CFED84-3C76-A747-94D4-DC3D4EBB8840}"/>
              </a:ext>
            </a:extLst>
          </p:cNvPr>
          <p:cNvSpPr txBox="1">
            <a:spLocks/>
          </p:cNvSpPr>
          <p:nvPr/>
        </p:nvSpPr>
        <p:spPr>
          <a:xfrm>
            <a:off x="1084607" y="1165388"/>
            <a:ext cx="7886700" cy="7469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4500" dirty="0" err="1"/>
              <a:t>Snertilausar</a:t>
            </a:r>
            <a:r>
              <a:rPr lang="en-GB" sz="4500" dirty="0"/>
              <a:t> </a:t>
            </a:r>
            <a:r>
              <a:rPr lang="en-GB" sz="4500" dirty="0" err="1"/>
              <a:t>greiðslur</a:t>
            </a:r>
            <a:r>
              <a:rPr lang="en-GB" sz="4500" dirty="0"/>
              <a:t> </a:t>
            </a:r>
            <a:endParaRPr lang="en-IS" sz="4500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5A1DB5F6-B49C-AC45-B3B0-E18E13AD6639}"/>
              </a:ext>
            </a:extLst>
          </p:cNvPr>
          <p:cNvSpPr txBox="1">
            <a:spLocks/>
          </p:cNvSpPr>
          <p:nvPr/>
        </p:nvSpPr>
        <p:spPr>
          <a:xfrm>
            <a:off x="1487142" y="1993767"/>
            <a:ext cx="7886700" cy="32203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2250" b="0" dirty="0" err="1">
                <a:latin typeface="GT America Rg" pitchFamily="2" charset="77"/>
              </a:rPr>
              <a:t>staðan</a:t>
            </a:r>
            <a:endParaRPr lang="en-IS" sz="2250" b="0" dirty="0">
              <a:latin typeface="GT America Rg" pitchFamily="2" charset="77"/>
            </a:endParaRP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73BCEDD-0141-E64A-BA14-F0C63EC1B76B}"/>
              </a:ext>
            </a:extLst>
          </p:cNvPr>
          <p:cNvSpPr txBox="1">
            <a:spLocks/>
          </p:cNvSpPr>
          <p:nvPr/>
        </p:nvSpPr>
        <p:spPr>
          <a:xfrm>
            <a:off x="1084608" y="4672374"/>
            <a:ext cx="1715743" cy="2996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750" b="0" i="0" dirty="0">
                <a:latin typeface="GT America Rg" pitchFamily="2" charset="77"/>
              </a:rPr>
              <a:t>15.11. 2024</a:t>
            </a:r>
            <a:endParaRPr lang="en-IS" sz="750" b="0" i="0" dirty="0">
              <a:latin typeface="GT America Rg" pitchFamily="2" charset="77"/>
            </a:endParaRP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1616E135-C249-D945-B62C-D5AC49ECED0F}"/>
              </a:ext>
            </a:extLst>
          </p:cNvPr>
          <p:cNvSpPr txBox="1">
            <a:spLocks/>
          </p:cNvSpPr>
          <p:nvPr/>
        </p:nvSpPr>
        <p:spPr>
          <a:xfrm>
            <a:off x="1487142" y="2281237"/>
            <a:ext cx="7886700" cy="32203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endParaRPr lang="en-IS" sz="1050" b="0" dirty="0">
              <a:latin typeface="GT America Rg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536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8AD0A-7910-E389-746F-C9FFBEF6A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10503D-DBBA-4555-0556-E0688961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999" y="1062187"/>
            <a:ext cx="3300736" cy="33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04596A-C0A3-A4DE-7D0D-4C9497B0A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79" y="1028185"/>
            <a:ext cx="7274642" cy="334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CEB77-70F5-C742-D7DA-2827D5CFB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5A84CB-41E3-1CB2-3A39-8A7CECCDFE2A}"/>
              </a:ext>
            </a:extLst>
          </p:cNvPr>
          <p:cNvSpPr txBox="1">
            <a:spLocks/>
          </p:cNvSpPr>
          <p:nvPr/>
        </p:nvSpPr>
        <p:spPr>
          <a:xfrm>
            <a:off x="612514" y="1109431"/>
            <a:ext cx="6245486" cy="3263504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s-IS" sz="135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kort, </a:t>
            </a:r>
            <a:r>
              <a:rPr lang="is-IS" sz="135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miði</a:t>
            </a:r>
          </a:p>
          <a:p>
            <a:pPr marL="257175" indent="-257175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Fullorðinsmiði</a:t>
            </a:r>
          </a:p>
          <a:p>
            <a:pPr marL="257175" indent="-257175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Flestar greiðsluleiðir sem eru á íslenskum markaði virka (cEMV = </a:t>
            </a:r>
            <a:r>
              <a:rPr lang="is-IS" sz="135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Contactless</a:t>
            </a: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s-IS" sz="135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Europay</a:t>
            </a: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s-IS" sz="135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Mastercard</a:t>
            </a: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s-IS" sz="135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</a:t>
            </a: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Visa) </a:t>
            </a:r>
          </a:p>
          <a:p>
            <a:pPr marL="257175" indent="-257175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Miðinn gildir í </a:t>
            </a:r>
            <a:r>
              <a:rPr lang="is-IS" sz="135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75 mínútur </a:t>
            </a: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(eins og skiptimiði)</a:t>
            </a:r>
            <a:endParaRPr lang="en-US" sz="135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Farþeginn greiðir aldrei meira en </a:t>
            </a:r>
            <a:r>
              <a:rPr lang="is-IS" sz="135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miða á einum degi </a:t>
            </a: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(Kapp / greiðsluþak)</a:t>
            </a:r>
            <a:endParaRPr lang="en-US" sz="135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Farþeginn greiðir aldrei meira en </a:t>
            </a:r>
            <a:r>
              <a:rPr lang="is-IS" sz="135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 miða á einni viku </a:t>
            </a: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(Kapp / greiðsluþak)</a:t>
            </a:r>
            <a:endParaRPr lang="en-US" sz="135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Kortið er </a:t>
            </a:r>
            <a:r>
              <a:rPr lang="is-IS" sz="135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gjaldfært næstu nótt eftir skönnun</a:t>
            </a: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þannig að greiðslan kemur ekki strax fram í heimabanka. Hins vegar er strax hægt að sjá notkun á mínum síðum / klappid.is</a:t>
            </a:r>
          </a:p>
          <a:p>
            <a:pPr marL="257175" indent="-257175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Sjá stöðu á </a:t>
            </a:r>
            <a:r>
              <a:rPr lang="is-IS" sz="135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Mínar síður</a:t>
            </a:r>
            <a:endParaRPr lang="en-US" sz="1350" kern="100" dirty="0">
              <a:solidFill>
                <a:srgbClr val="FF0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Sjá stöðu á </a:t>
            </a:r>
            <a:r>
              <a:rPr lang="is-IS" sz="135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Klappid.is</a:t>
            </a:r>
            <a:endParaRPr lang="en-US" sz="1350" kern="100" dirty="0">
              <a:solidFill>
                <a:srgbClr val="FF0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Kort fer á </a:t>
            </a:r>
            <a:r>
              <a:rPr lang="is-IS" sz="135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bannlista</a:t>
            </a: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ef engin inneign / greiðsla</a:t>
            </a:r>
          </a:p>
          <a:p>
            <a:pPr algn="l">
              <a:lnSpc>
                <a:spcPct val="115000"/>
              </a:lnSpc>
              <a:spcBef>
                <a:spcPts val="0"/>
              </a:spcBef>
            </a:pPr>
            <a:endParaRPr lang="en-US" sz="135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35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2D0707-19FD-16A3-B09E-873391D5D486}"/>
              </a:ext>
            </a:extLst>
          </p:cNvPr>
          <p:cNvSpPr txBox="1">
            <a:spLocks/>
          </p:cNvSpPr>
          <p:nvPr/>
        </p:nvSpPr>
        <p:spPr>
          <a:xfrm>
            <a:off x="144556" y="243874"/>
            <a:ext cx="7886700" cy="533807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3000" dirty="0"/>
              <a:t>Klappið – </a:t>
            </a:r>
            <a:r>
              <a:rPr lang="is-IS" sz="3000" dirty="0" err="1"/>
              <a:t>Snertilausar</a:t>
            </a:r>
            <a:r>
              <a:rPr lang="is-IS" sz="3000" dirty="0"/>
              <a:t> greiðslur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9430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DF861-4CBD-CD9C-235A-C8F27D785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25D4FD-4DA5-DE6D-B8D4-47F1D4E49E79}"/>
              </a:ext>
            </a:extLst>
          </p:cNvPr>
          <p:cNvSpPr txBox="1">
            <a:spLocks/>
          </p:cNvSpPr>
          <p:nvPr/>
        </p:nvSpPr>
        <p:spPr>
          <a:xfrm>
            <a:off x="612514" y="1109431"/>
            <a:ext cx="6245486" cy="3263504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Kemur villa upp ef vagn er mjög seinn á leið, kerfið er að bera saman staðsetningu og ferilinn, kallast „</a:t>
            </a:r>
            <a:r>
              <a:rPr lang="is-IS" sz="135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</a:t>
            </a: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is-IS" sz="135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zone</a:t>
            </a: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 villa, er verið að lagfæra og skv. birgja í </a:t>
            </a:r>
            <a:r>
              <a:rPr lang="is-IS" sz="135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testi</a:t>
            </a:r>
            <a:r>
              <a:rPr lang="is-IS" sz="135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og skannar uppfærðir upp úr miðjum mán.</a:t>
            </a:r>
          </a:p>
          <a:p>
            <a:pPr algn="l">
              <a:lnSpc>
                <a:spcPct val="115000"/>
              </a:lnSpc>
              <a:spcBef>
                <a:spcPts val="0"/>
              </a:spcBef>
            </a:pPr>
            <a:endParaRPr lang="en-US" sz="135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 algn="l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35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F85CDD-790D-EA80-A653-E99467BB2CFA}"/>
              </a:ext>
            </a:extLst>
          </p:cNvPr>
          <p:cNvSpPr txBox="1">
            <a:spLocks/>
          </p:cNvSpPr>
          <p:nvPr/>
        </p:nvSpPr>
        <p:spPr>
          <a:xfrm>
            <a:off x="144556" y="243874"/>
            <a:ext cx="7886700" cy="533807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3000" dirty="0"/>
              <a:t>Klappið – </a:t>
            </a:r>
            <a:r>
              <a:rPr lang="is-IS" sz="3000" dirty="0" err="1"/>
              <a:t>Snertilausar</a:t>
            </a:r>
            <a:r>
              <a:rPr lang="is-IS" sz="3000" dirty="0"/>
              <a:t> greiðslur staðan</a:t>
            </a:r>
            <a:endParaRPr lang="en-US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9DEBB9-0543-7B27-71D4-5471F43C8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480" y="1860440"/>
            <a:ext cx="4351020" cy="286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2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427FF7-9E0F-3F9E-87F1-B95495642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522" y="164422"/>
            <a:ext cx="5805477" cy="1517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D5F591-7420-A548-77A5-6ACD61D5A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430" y="2270960"/>
            <a:ext cx="1521831" cy="2129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A5834A-A230-F0A8-DEF8-6C8765ADE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697" y="1963736"/>
            <a:ext cx="5337126" cy="24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0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07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rsíður">
  <a:themeElements>
    <a:clrScheme name="EFLA litir">
      <a:dk1>
        <a:srgbClr val="46464B"/>
      </a:dk1>
      <a:lt1>
        <a:srgbClr val="F2F2F2"/>
      </a:lt1>
      <a:dk2>
        <a:srgbClr val="44546A"/>
      </a:dk2>
      <a:lt2>
        <a:srgbClr val="CADDDF"/>
      </a:lt2>
      <a:accent1>
        <a:srgbClr val="FF0000"/>
      </a:accent1>
      <a:accent2>
        <a:srgbClr val="0080A5"/>
      </a:accent2>
      <a:accent3>
        <a:srgbClr val="87A6AA"/>
      </a:accent3>
      <a:accent4>
        <a:srgbClr val="1A3E6F"/>
      </a:accent4>
      <a:accent5>
        <a:srgbClr val="ECBFC1"/>
      </a:accent5>
      <a:accent6>
        <a:srgbClr val="A7A9AC"/>
      </a:accent6>
      <a:hlink>
        <a:srgbClr val="FF0000"/>
      </a:hlink>
      <a:folHlink>
        <a:srgbClr val="1A3E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CDFEDBD7-5CB8-4F37-AFDC-704DE66013B5}" vid="{209E2A7C-EA16-4167-948E-E5EBBE823D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BB56A7A958046A88CBA2D08652171" ma:contentTypeVersion="9" ma:contentTypeDescription="Create a new document." ma:contentTypeScope="" ma:versionID="c4eefda5073cf3faaac1da13f9018321">
  <xsd:schema xmlns:xsd="http://www.w3.org/2001/XMLSchema" xmlns:xs="http://www.w3.org/2001/XMLSchema" xmlns:p="http://schemas.microsoft.com/office/2006/metadata/properties" xmlns:ns2="4b8b24f3-d295-4735-b208-ec67ecd3c16e" xmlns:ns3="b09dcadf-fb09-4c30-9af4-34560fd8144f" targetNamespace="http://schemas.microsoft.com/office/2006/metadata/properties" ma:root="true" ma:fieldsID="290a860d9eb7a74d9d3777b1a2ff8fb4" ns2:_="" ns3:_="">
    <xsd:import namespace="4b8b24f3-d295-4735-b208-ec67ecd3c16e"/>
    <xsd:import namespace="b09dcadf-fb09-4c30-9af4-34560fd814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b24f3-d295-4735-b208-ec67ecd3c1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dcadf-fb09-4c30-9af4-34560fd814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11088B-776F-40A7-831E-A73888606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8b24f3-d295-4735-b208-ec67ecd3c16e"/>
    <ds:schemaRef ds:uri="b09dcadf-fb09-4c30-9af4-34560fd81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FFBF65-C851-49F9-BC03-3575956D37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791372-A4AF-42D7-8970-4925DC627323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b8b24f3-d295-4735-b208-ec67ecd3c16e"/>
    <ds:schemaRef ds:uri="b09dcadf-fb09-4c30-9af4-34560fd8144f"/>
    <ds:schemaRef ds:uri="http://purl.org/dc/terms/"/>
    <ds:schemaRef ds:uri="http://purl.org/dc/elements/1.1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9114</TotalTime>
  <Words>178</Words>
  <Application>Microsoft Office PowerPoint</Application>
  <PresentationFormat>On-screen Show (16:9)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Arial</vt:lpstr>
      <vt:lpstr>Calibri</vt:lpstr>
      <vt:lpstr>GT America Rg</vt:lpstr>
      <vt:lpstr>Symbol</vt:lpstr>
      <vt:lpstr>Verdana</vt:lpstr>
      <vt:lpstr>Office Theme</vt:lpstr>
      <vt:lpstr>Forsíður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Valgerður Gréta Benediktsdóttir</dc:creator>
  <cp:lastModifiedBy>Herdís Steinarsdóttir</cp:lastModifiedBy>
  <cp:revision>148</cp:revision>
  <dcterms:created xsi:type="dcterms:W3CDTF">2020-09-30T11:23:36Z</dcterms:created>
  <dcterms:modified xsi:type="dcterms:W3CDTF">2024-12-04T09:15:24Z</dcterms:modified>
</cp:coreProperties>
</file>