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67" r:id="rId3"/>
  </p:sldMasterIdLst>
  <p:notesMasterIdLst>
    <p:notesMasterId r:id="rId9"/>
  </p:notesMasterIdLst>
  <p:sldIdLst>
    <p:sldId id="271" r:id="rId4"/>
    <p:sldId id="268" r:id="rId5"/>
    <p:sldId id="257" r:id="rId6"/>
    <p:sldId id="266" r:id="rId7"/>
    <p:sldId id="270" r:id="rId8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082" autoAdjust="0"/>
  </p:normalViewPr>
  <p:slideViewPr>
    <p:cSldViewPr snapToGrid="0" showGuides="1">
      <p:cViewPr varScale="1">
        <p:scale>
          <a:sx n="52" d="100"/>
          <a:sy n="52" d="100"/>
        </p:scale>
        <p:origin x="1228" y="44"/>
      </p:cViewPr>
      <p:guideLst>
        <p:guide orient="horz" pos="2115"/>
        <p:guide pos="3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is-IS" sz="2000"/>
              <a:t>Mánaðarlegar</a:t>
            </a:r>
            <a:r>
              <a:rPr lang="is-IS" sz="2000" baseline="0"/>
              <a:t> skannanir pr. leið</a:t>
            </a:r>
            <a:endParaRPr lang="is-I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101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Sheet1!$A$3:$A$10</c:f>
              <c:strCache>
                <c:ptCount val="8"/>
                <c:pt idx="0">
                  <c:v>Janúar</c:v>
                </c:pt>
                <c:pt idx="1">
                  <c:v>Febrúar</c:v>
                </c:pt>
                <c:pt idx="2">
                  <c:v>Mars</c:v>
                </c:pt>
                <c:pt idx="3">
                  <c:v>Apríl</c:v>
                </c:pt>
                <c:pt idx="4">
                  <c:v>Maí</c:v>
                </c:pt>
                <c:pt idx="5">
                  <c:v>Júní</c:v>
                </c:pt>
                <c:pt idx="6">
                  <c:v>Júlí</c:v>
                </c:pt>
                <c:pt idx="7">
                  <c:v>Ágúst</c:v>
                </c:pt>
              </c:strCache>
            </c:strRef>
          </c:cat>
          <c:val>
            <c:numRef>
              <c:f>Sheet1!$B$3:$B$10</c:f>
              <c:numCache>
                <c:formatCode>General</c:formatCode>
                <c:ptCount val="8"/>
                <c:pt idx="0">
                  <c:v>179</c:v>
                </c:pt>
                <c:pt idx="1">
                  <c:v>231</c:v>
                </c:pt>
                <c:pt idx="2">
                  <c:v>199</c:v>
                </c:pt>
                <c:pt idx="3">
                  <c:v>228</c:v>
                </c:pt>
                <c:pt idx="4">
                  <c:v>249</c:v>
                </c:pt>
                <c:pt idx="5">
                  <c:v>241</c:v>
                </c:pt>
                <c:pt idx="6">
                  <c:v>229</c:v>
                </c:pt>
                <c:pt idx="7">
                  <c:v>280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E9-4AC3-B888-7A196E974DDA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103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Sheet1!$A$3:$A$10</c:f>
              <c:strCache>
                <c:ptCount val="8"/>
                <c:pt idx="0">
                  <c:v>Janúar</c:v>
                </c:pt>
                <c:pt idx="1">
                  <c:v>Febrúar</c:v>
                </c:pt>
                <c:pt idx="2">
                  <c:v>Mars</c:v>
                </c:pt>
                <c:pt idx="3">
                  <c:v>Apríl</c:v>
                </c:pt>
                <c:pt idx="4">
                  <c:v>Maí</c:v>
                </c:pt>
                <c:pt idx="5">
                  <c:v>Júní</c:v>
                </c:pt>
                <c:pt idx="6">
                  <c:v>Júlí</c:v>
                </c:pt>
                <c:pt idx="7">
                  <c:v>Ágúst</c:v>
                </c:pt>
              </c:strCache>
            </c:strRef>
          </c:cat>
          <c:val>
            <c:numRef>
              <c:f>Sheet1!$C$3:$C$10</c:f>
              <c:numCache>
                <c:formatCode>General</c:formatCode>
                <c:ptCount val="8"/>
                <c:pt idx="0">
                  <c:v>210</c:v>
                </c:pt>
                <c:pt idx="1">
                  <c:v>220</c:v>
                </c:pt>
                <c:pt idx="2">
                  <c:v>214</c:v>
                </c:pt>
                <c:pt idx="3">
                  <c:v>157</c:v>
                </c:pt>
                <c:pt idx="4">
                  <c:v>146</c:v>
                </c:pt>
                <c:pt idx="5">
                  <c:v>192</c:v>
                </c:pt>
                <c:pt idx="6">
                  <c:v>164</c:v>
                </c:pt>
                <c:pt idx="7">
                  <c:v>244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E9-4AC3-B888-7A196E974DDA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104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Sheet1!$A$3:$A$10</c:f>
              <c:strCache>
                <c:ptCount val="8"/>
                <c:pt idx="0">
                  <c:v>Janúar</c:v>
                </c:pt>
                <c:pt idx="1">
                  <c:v>Febrúar</c:v>
                </c:pt>
                <c:pt idx="2">
                  <c:v>Mars</c:v>
                </c:pt>
                <c:pt idx="3">
                  <c:v>Apríl</c:v>
                </c:pt>
                <c:pt idx="4">
                  <c:v>Maí</c:v>
                </c:pt>
                <c:pt idx="5">
                  <c:v>Júní</c:v>
                </c:pt>
                <c:pt idx="6">
                  <c:v>Júlí</c:v>
                </c:pt>
                <c:pt idx="7">
                  <c:v>Ágúst</c:v>
                </c:pt>
              </c:strCache>
            </c:strRef>
          </c:cat>
          <c:val>
            <c:numRef>
              <c:f>Sheet1!$D$3:$D$10</c:f>
              <c:numCache>
                <c:formatCode>General</c:formatCode>
                <c:ptCount val="8"/>
                <c:pt idx="0">
                  <c:v>107</c:v>
                </c:pt>
                <c:pt idx="1">
                  <c:v>87</c:v>
                </c:pt>
                <c:pt idx="2">
                  <c:v>141</c:v>
                </c:pt>
                <c:pt idx="3">
                  <c:v>99</c:v>
                </c:pt>
                <c:pt idx="4">
                  <c:v>76</c:v>
                </c:pt>
                <c:pt idx="5">
                  <c:v>97</c:v>
                </c:pt>
                <c:pt idx="6">
                  <c:v>78</c:v>
                </c:pt>
                <c:pt idx="7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E9-4AC3-B888-7A196E974DDA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105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Sheet1!$A$3:$A$10</c:f>
              <c:strCache>
                <c:ptCount val="8"/>
                <c:pt idx="0">
                  <c:v>Janúar</c:v>
                </c:pt>
                <c:pt idx="1">
                  <c:v>Febrúar</c:v>
                </c:pt>
                <c:pt idx="2">
                  <c:v>Mars</c:v>
                </c:pt>
                <c:pt idx="3">
                  <c:v>Apríl</c:v>
                </c:pt>
                <c:pt idx="4">
                  <c:v>Maí</c:v>
                </c:pt>
                <c:pt idx="5">
                  <c:v>Júní</c:v>
                </c:pt>
                <c:pt idx="6">
                  <c:v>Júlí</c:v>
                </c:pt>
                <c:pt idx="7">
                  <c:v>Ágúst</c:v>
                </c:pt>
              </c:strCache>
            </c:strRef>
          </c:cat>
          <c:val>
            <c:numRef>
              <c:f>Sheet1!$E$3:$E$10</c:f>
              <c:numCache>
                <c:formatCode>General</c:formatCode>
                <c:ptCount val="8"/>
                <c:pt idx="0">
                  <c:v>103</c:v>
                </c:pt>
                <c:pt idx="1">
                  <c:v>115</c:v>
                </c:pt>
                <c:pt idx="2">
                  <c:v>118</c:v>
                </c:pt>
                <c:pt idx="3">
                  <c:v>105</c:v>
                </c:pt>
                <c:pt idx="4">
                  <c:v>102</c:v>
                </c:pt>
                <c:pt idx="5">
                  <c:v>124</c:v>
                </c:pt>
                <c:pt idx="6">
                  <c:v>88</c:v>
                </c:pt>
                <c:pt idx="7">
                  <c:v>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7E9-4AC3-B888-7A196E974DDA}"/>
            </c:ext>
          </c:extLst>
        </c:ser>
        <c:ser>
          <c:idx val="4"/>
          <c:order val="4"/>
          <c:tx>
            <c:strRef>
              <c:f>Sheet1!$F$2</c:f>
              <c:strCache>
                <c:ptCount val="1"/>
                <c:pt idx="0">
                  <c:v>106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Sheet1!$A$3:$A$10</c:f>
              <c:strCache>
                <c:ptCount val="8"/>
                <c:pt idx="0">
                  <c:v>Janúar</c:v>
                </c:pt>
                <c:pt idx="1">
                  <c:v>Febrúar</c:v>
                </c:pt>
                <c:pt idx="2">
                  <c:v>Mars</c:v>
                </c:pt>
                <c:pt idx="3">
                  <c:v>Apríl</c:v>
                </c:pt>
                <c:pt idx="4">
                  <c:v>Maí</c:v>
                </c:pt>
                <c:pt idx="5">
                  <c:v>Júní</c:v>
                </c:pt>
                <c:pt idx="6">
                  <c:v>Júlí</c:v>
                </c:pt>
                <c:pt idx="7">
                  <c:v>Ágúst</c:v>
                </c:pt>
              </c:strCache>
            </c:strRef>
          </c:cat>
          <c:val>
            <c:numRef>
              <c:f>Sheet1!$F$3:$F$10</c:f>
              <c:numCache>
                <c:formatCode>General</c:formatCode>
                <c:ptCount val="8"/>
                <c:pt idx="0">
                  <c:v>122</c:v>
                </c:pt>
                <c:pt idx="1">
                  <c:v>174</c:v>
                </c:pt>
                <c:pt idx="2">
                  <c:v>208</c:v>
                </c:pt>
                <c:pt idx="3">
                  <c:v>137</c:v>
                </c:pt>
                <c:pt idx="4">
                  <c:v>137</c:v>
                </c:pt>
                <c:pt idx="5">
                  <c:v>229</c:v>
                </c:pt>
                <c:pt idx="6">
                  <c:v>140</c:v>
                </c:pt>
                <c:pt idx="7">
                  <c:v>202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7E9-4AC3-B888-7A196E974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88134799"/>
        <c:axId val="746835183"/>
      </c:lineChart>
      <c:catAx>
        <c:axId val="138813479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746835183"/>
        <c:crosses val="autoZero"/>
        <c:auto val="1"/>
        <c:lblAlgn val="ctr"/>
        <c:lblOffset val="100"/>
        <c:noMultiLvlLbl val="0"/>
      </c:catAx>
      <c:valAx>
        <c:axId val="746835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388134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Tekjur - Næturfargjald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Sheet1!$B$13</c:f>
              <c:strCache>
                <c:ptCount val="1"/>
                <c:pt idx="0">
                  <c:v>Tekjur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Sheet1!$A$14:$A$21</c:f>
              <c:strCache>
                <c:ptCount val="8"/>
                <c:pt idx="0">
                  <c:v>Janúar</c:v>
                </c:pt>
                <c:pt idx="1">
                  <c:v>Febrúar</c:v>
                </c:pt>
                <c:pt idx="2">
                  <c:v>Mars</c:v>
                </c:pt>
                <c:pt idx="3">
                  <c:v>Apríl</c:v>
                </c:pt>
                <c:pt idx="4">
                  <c:v>Maí</c:v>
                </c:pt>
                <c:pt idx="5">
                  <c:v>Júní</c:v>
                </c:pt>
                <c:pt idx="6">
                  <c:v>Júlí</c:v>
                </c:pt>
                <c:pt idx="7">
                  <c:v>Ágúst</c:v>
                </c:pt>
              </c:strCache>
            </c:strRef>
          </c:cat>
          <c:val>
            <c:numRef>
              <c:f>Sheet1!$B$14:$B$21</c:f>
              <c:numCache>
                <c:formatCode>_-* #,##0\ [$kr-40F]_-;\-* #,##0\ [$kr-40F]_-;_-* "-"??\ [$kr-40F]_-;_-@_-</c:formatCode>
                <c:ptCount val="8"/>
                <c:pt idx="0">
                  <c:v>352140</c:v>
                </c:pt>
                <c:pt idx="1">
                  <c:v>490140</c:v>
                </c:pt>
                <c:pt idx="2">
                  <c:v>533610</c:v>
                </c:pt>
                <c:pt idx="3">
                  <c:v>399420</c:v>
                </c:pt>
                <c:pt idx="4">
                  <c:v>441000</c:v>
                </c:pt>
                <c:pt idx="5">
                  <c:v>580230</c:v>
                </c:pt>
                <c:pt idx="6">
                  <c:v>498550</c:v>
                </c:pt>
                <c:pt idx="7">
                  <c:v>842400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0F-4561-B233-699DB4A1D3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9683103"/>
        <c:axId val="1389682623"/>
      </c:barChart>
      <c:catAx>
        <c:axId val="1389683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389682623"/>
        <c:crosses val="autoZero"/>
        <c:auto val="1"/>
        <c:lblAlgn val="ctr"/>
        <c:lblOffset val="100"/>
        <c:noMultiLvlLbl val="0"/>
      </c:catAx>
      <c:valAx>
        <c:axId val="1389682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[$kr-40F]_-;\-* #,##0\ [$kr-40F]_-;_-* &quot;-&quot;??\ [$kr-40F]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3896831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FC44A-1D5F-4A05-9A45-9BF86B335A30}" type="datetimeFigureOut">
              <a:rPr lang="is-IS" smtClean="0"/>
              <a:t>12.11.2024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A5D6F-3CAB-4710-A224-5AAF9535F54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12046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9A5D6F-3CAB-4710-A224-5AAF9535F540}" type="slidenum">
              <a:rPr lang="is-IS" smtClean="0"/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6162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9A5D6F-3CAB-4710-A224-5AAF9535F540}" type="slidenum">
              <a:rPr lang="is-IS" smtClean="0"/>
              <a:t>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29578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9A5D6F-3CAB-4710-A224-5AAF9535F540}" type="slidenum">
              <a:rPr lang="is-IS" smtClean="0"/>
              <a:t>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00980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/>
              <a:t>Tekjur í </a:t>
            </a:r>
            <a:r>
              <a:rPr lang="is-IS" dirty="0" err="1"/>
              <a:t>sept</a:t>
            </a:r>
            <a:r>
              <a:rPr lang="is-IS" dirty="0"/>
              <a:t> eru áætlaðar ca. 500 </a:t>
            </a:r>
            <a:r>
              <a:rPr lang="is-IS" dirty="0" err="1"/>
              <a:t>þús</a:t>
            </a:r>
            <a:r>
              <a:rPr lang="is-IS" dirty="0"/>
              <a:t> </a:t>
            </a:r>
            <a:r>
              <a:rPr lang="is-IS" dirty="0" err="1"/>
              <a:t>m.v</a:t>
            </a:r>
            <a:r>
              <a:rPr lang="is-IS" dirty="0"/>
              <a:t>. stöðuna í dag</a:t>
            </a:r>
          </a:p>
          <a:p>
            <a:endParaRPr lang="is-IS" dirty="0"/>
          </a:p>
          <a:p>
            <a:r>
              <a:rPr lang="is-IS" dirty="0"/>
              <a:t>Heildar tekjuáhrifin fram að áramótum er mjög bjartsýn spá og gerir ráð fyrir að notkun aukist um ca. 50% þessa mánuði frá fyrri mánuðum þessa árs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9A5D6F-3CAB-4710-A224-5AAF9535F540}" type="slidenum">
              <a:rPr lang="is-IS" smtClean="0"/>
              <a:t>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98896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415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98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97927-1B05-1F09-2835-A35868C47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2003D-9D9F-C653-4EE3-C5077C682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36542-0D14-58EE-58C4-BCF1A501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CD79-E56C-4729-A61F-5C2639D765D7}" type="datetimeFigureOut">
              <a:rPr lang="is-IS" smtClean="0"/>
              <a:t>12.11.2024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CCE2A-74C6-74DE-0A78-C1C70BE1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A815F-A51F-C1FA-8559-F07703DA4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356A9-81F8-4991-9237-C5A96E063ED4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2027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339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893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44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568BFBB-B4B3-3D43-8EBE-567E7218AB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9AD630-AB87-C947-95C4-71DD397C61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4B8ACE-D6D2-0746-ACEC-CC72BA9B16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16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953843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82D7C973-7B46-BF0B-368B-E01FA8469311}"/>
              </a:ext>
            </a:extLst>
          </p:cNvPr>
          <p:cNvSpPr txBox="1">
            <a:spLocks/>
          </p:cNvSpPr>
          <p:nvPr/>
        </p:nvSpPr>
        <p:spPr>
          <a:xfrm>
            <a:off x="1452563" y="2619376"/>
            <a:ext cx="9144000" cy="773112"/>
          </a:xfr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s-IS" sz="4000" b="1" dirty="0"/>
              <a:t>Næturstrætó – </a:t>
            </a:r>
            <a:r>
              <a:rPr lang="is-IS" sz="4000" b="1" dirty="0" err="1"/>
              <a:t>snertilausar</a:t>
            </a:r>
            <a:r>
              <a:rPr lang="is-IS" sz="4000" b="1" dirty="0"/>
              <a:t> greiðslur</a:t>
            </a:r>
          </a:p>
        </p:txBody>
      </p:sp>
    </p:spTree>
    <p:extLst>
      <p:ext uri="{BB962C8B-B14F-4D97-AF65-F5344CB8AC3E}">
        <p14:creationId xmlns:p14="http://schemas.microsoft.com/office/powerpoint/2010/main" val="122740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31A798-4A76-9D35-7E97-88FB19AA5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927" y="93663"/>
            <a:ext cx="9144000" cy="773112"/>
          </a:xfrm>
        </p:spPr>
        <p:txBody>
          <a:bodyPr/>
          <a:lstStyle/>
          <a:p>
            <a:pPr algn="l"/>
            <a:r>
              <a:rPr lang="is-IS" sz="4000" dirty="0"/>
              <a:t>Næturstrætó – </a:t>
            </a:r>
            <a:r>
              <a:rPr lang="is-IS" sz="4000" dirty="0" err="1"/>
              <a:t>skannanir</a:t>
            </a:r>
            <a:endParaRPr lang="is-IS" sz="40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35FC53C-D419-A717-8E59-0894364583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7574024"/>
              </p:ext>
            </p:extLst>
          </p:nvPr>
        </p:nvGraphicFramePr>
        <p:xfrm>
          <a:off x="1219200" y="1422400"/>
          <a:ext cx="8496299" cy="427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7032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31A798-4A76-9D35-7E97-88FB19AA5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927" y="93663"/>
            <a:ext cx="9144000" cy="773112"/>
          </a:xfrm>
        </p:spPr>
        <p:txBody>
          <a:bodyPr/>
          <a:lstStyle/>
          <a:p>
            <a:pPr algn="l"/>
            <a:r>
              <a:rPr lang="is-IS" sz="4000" dirty="0"/>
              <a:t>Næturstrætó – tekjur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9AEBEE3-9489-B0F5-A18D-53ED68A444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984428"/>
              </p:ext>
            </p:extLst>
          </p:nvPr>
        </p:nvGraphicFramePr>
        <p:xfrm>
          <a:off x="4064000" y="1213448"/>
          <a:ext cx="6096000" cy="4920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57E2A60-077C-ED3F-1518-1AE5A19DF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943514"/>
              </p:ext>
            </p:extLst>
          </p:nvPr>
        </p:nvGraphicFramePr>
        <p:xfrm>
          <a:off x="1085850" y="2213273"/>
          <a:ext cx="1892300" cy="2645370"/>
        </p:xfrm>
        <a:graphic>
          <a:graphicData uri="http://schemas.openxmlformats.org/drawingml/2006/table">
            <a:tbl>
              <a:tblPr/>
              <a:tblGrid>
                <a:gridCol w="762569">
                  <a:extLst>
                    <a:ext uri="{9D8B030D-6E8A-4147-A177-3AD203B41FA5}">
                      <a16:colId xmlns:a16="http://schemas.microsoft.com/office/drawing/2014/main" val="2203513086"/>
                    </a:ext>
                  </a:extLst>
                </a:gridCol>
                <a:gridCol w="1129731">
                  <a:extLst>
                    <a:ext uri="{9D8B030D-6E8A-4147-A177-3AD203B41FA5}">
                      <a16:colId xmlns:a16="http://schemas.microsoft.com/office/drawing/2014/main" val="1416119255"/>
                    </a:ext>
                  </a:extLst>
                </a:gridCol>
              </a:tblGrid>
              <a:tr h="293930">
                <a:tc>
                  <a:txBody>
                    <a:bodyPr/>
                    <a:lstStyle/>
                    <a:p>
                      <a:pPr algn="l" fontAlgn="b"/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Tekjur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304922"/>
                  </a:ext>
                </a:extLst>
              </a:tr>
              <a:tr h="293930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Janúar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352.140 kr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712112"/>
                  </a:ext>
                </a:extLst>
              </a:tr>
              <a:tr h="293930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Febrúar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490.140 kr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6327776"/>
                  </a:ext>
                </a:extLst>
              </a:tr>
              <a:tr h="293930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533.610 kr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5545200"/>
                  </a:ext>
                </a:extLst>
              </a:tr>
              <a:tr h="293930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Apríl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399.420 kr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457287"/>
                  </a:ext>
                </a:extLst>
              </a:tr>
              <a:tr h="293930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Maí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441.000 kr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743926"/>
                  </a:ext>
                </a:extLst>
              </a:tr>
              <a:tr h="293930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Júní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580.230 kr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10945"/>
                  </a:ext>
                </a:extLst>
              </a:tr>
              <a:tr h="293930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Júlí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498.550 kr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652202"/>
                  </a:ext>
                </a:extLst>
              </a:tr>
              <a:tr h="293930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Ágúst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842.400 </a:t>
                      </a:r>
                      <a:r>
                        <a:rPr lang="is-I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kr</a:t>
                      </a:r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890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138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8D969E-15AE-167E-75AB-AE78B4002C23}"/>
              </a:ext>
            </a:extLst>
          </p:cNvPr>
          <p:cNvSpPr txBox="1">
            <a:spLocks/>
          </p:cNvSpPr>
          <p:nvPr/>
        </p:nvSpPr>
        <p:spPr>
          <a:xfrm>
            <a:off x="181983" y="681037"/>
            <a:ext cx="10515600" cy="711742"/>
          </a:xfr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4000" dirty="0" err="1"/>
              <a:t>Tímabundið</a:t>
            </a:r>
            <a:r>
              <a:rPr lang="en-US" sz="4000" dirty="0"/>
              <a:t> </a:t>
            </a:r>
            <a:r>
              <a:rPr lang="en-US" sz="4000" dirty="0" err="1"/>
              <a:t>breytt</a:t>
            </a:r>
            <a:r>
              <a:rPr lang="en-US" sz="4000" dirty="0"/>
              <a:t> </a:t>
            </a:r>
            <a:r>
              <a:rPr lang="en-US" sz="4000" dirty="0" err="1"/>
              <a:t>verð</a:t>
            </a:r>
            <a:r>
              <a:rPr lang="en-US" sz="4000" dirty="0"/>
              <a:t> í </a:t>
            </a:r>
            <a:r>
              <a:rPr lang="en-US" sz="4000" dirty="0" err="1"/>
              <a:t>næturstrætó</a:t>
            </a:r>
            <a:endParaRPr lang="en-US" sz="4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744650A-C79D-D793-5720-532378A21DF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en-US" sz="2000" dirty="0" err="1"/>
              <a:t>Verð</a:t>
            </a:r>
            <a:r>
              <a:rPr lang="en-US" sz="2000" dirty="0"/>
              <a:t> í </a:t>
            </a:r>
            <a:r>
              <a:rPr lang="en-US" sz="2000" dirty="0" err="1"/>
              <a:t>næturstrætó</a:t>
            </a:r>
            <a:r>
              <a:rPr lang="en-US" sz="2000" dirty="0"/>
              <a:t> í </a:t>
            </a:r>
            <a:r>
              <a:rPr lang="en-US" sz="2000" dirty="0" err="1"/>
              <a:t>dag</a:t>
            </a:r>
            <a:r>
              <a:rPr lang="en-US" sz="2000" dirty="0"/>
              <a:t> </a:t>
            </a:r>
          </a:p>
          <a:p>
            <a:pPr marL="800100" lvl="1" indent="-342900" algn="l">
              <a:lnSpc>
                <a:spcPct val="150000"/>
              </a:lnSpc>
              <a:buFontTx/>
              <a:buChar char="-"/>
            </a:pPr>
            <a:r>
              <a:rPr lang="en-US" sz="1600" dirty="0"/>
              <a:t>2 x </a:t>
            </a:r>
            <a:r>
              <a:rPr lang="en-US" sz="1600" dirty="0" err="1"/>
              <a:t>stakt</a:t>
            </a:r>
            <a:r>
              <a:rPr lang="en-US" sz="1600" dirty="0"/>
              <a:t> </a:t>
            </a:r>
            <a:r>
              <a:rPr lang="en-US" sz="1600" dirty="0" err="1"/>
              <a:t>almennt</a:t>
            </a:r>
            <a:r>
              <a:rPr lang="en-US" sz="1600" dirty="0"/>
              <a:t> </a:t>
            </a:r>
            <a:r>
              <a:rPr lang="en-US" sz="1600" dirty="0" err="1"/>
              <a:t>fargjald</a:t>
            </a:r>
            <a:endParaRPr lang="en-US" sz="1600" dirty="0"/>
          </a:p>
          <a:p>
            <a:pPr marL="800100" lvl="1" indent="-342900" algn="l">
              <a:lnSpc>
                <a:spcPct val="150000"/>
              </a:lnSpc>
              <a:buFontTx/>
              <a:buChar char="-"/>
            </a:pPr>
            <a:r>
              <a:rPr lang="en-US" sz="1600" dirty="0"/>
              <a:t>1.300 </a:t>
            </a:r>
            <a:r>
              <a:rPr lang="en-US" sz="1600" dirty="0" err="1"/>
              <a:t>kr</a:t>
            </a:r>
            <a:endParaRPr lang="en-US" sz="1600" dirty="0"/>
          </a:p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en-US" sz="2000" dirty="0"/>
              <a:t>Fella </a:t>
            </a:r>
            <a:r>
              <a:rPr lang="en-US" sz="2000" dirty="0" err="1"/>
              <a:t>þetta</a:t>
            </a:r>
            <a:r>
              <a:rPr lang="en-US" sz="2000" dirty="0"/>
              <a:t> </a:t>
            </a:r>
            <a:r>
              <a:rPr lang="en-US" sz="2000" dirty="0" err="1"/>
              <a:t>sérfargjald</a:t>
            </a:r>
            <a:r>
              <a:rPr lang="en-US" sz="2000" dirty="0"/>
              <a:t> </a:t>
            </a:r>
            <a:r>
              <a:rPr lang="en-US" sz="2000" dirty="0" err="1"/>
              <a:t>tímabundið</a:t>
            </a:r>
            <a:r>
              <a:rPr lang="en-US" sz="2000" dirty="0"/>
              <a:t> </a:t>
            </a:r>
            <a:r>
              <a:rPr lang="en-US" sz="2000" dirty="0" err="1"/>
              <a:t>út</a:t>
            </a:r>
            <a:endParaRPr lang="en-US" sz="2000" dirty="0"/>
          </a:p>
          <a:p>
            <a:pPr marL="800100" lvl="1" indent="-342900" algn="l">
              <a:lnSpc>
                <a:spcPct val="150000"/>
              </a:lnSpc>
              <a:buFontTx/>
              <a:buChar char="-"/>
            </a:pPr>
            <a:r>
              <a:rPr lang="en-US" sz="1600" dirty="0"/>
              <a:t>1 </a:t>
            </a:r>
            <a:r>
              <a:rPr lang="en-US" sz="1600" dirty="0" err="1"/>
              <a:t>staðgreiðslufargjald</a:t>
            </a:r>
            <a:r>
              <a:rPr lang="en-US" sz="1600" dirty="0"/>
              <a:t> í </a:t>
            </a:r>
            <a:r>
              <a:rPr lang="en-US" sz="1600" dirty="0" err="1"/>
              <a:t>næturstrætó</a:t>
            </a:r>
            <a:r>
              <a:rPr lang="en-US" sz="1600" dirty="0"/>
              <a:t> </a:t>
            </a:r>
          </a:p>
          <a:p>
            <a:pPr marL="800100" lvl="1" indent="-342900" algn="l">
              <a:lnSpc>
                <a:spcPct val="150000"/>
              </a:lnSpc>
              <a:buFontTx/>
              <a:buChar char="-"/>
            </a:pPr>
            <a:r>
              <a:rPr lang="en-US" sz="1600" dirty="0"/>
              <a:t>650 </a:t>
            </a:r>
            <a:r>
              <a:rPr lang="en-US" sz="1600" dirty="0" err="1"/>
              <a:t>kr</a:t>
            </a:r>
            <a:endParaRPr lang="en-US" sz="1600" dirty="0"/>
          </a:p>
          <a:p>
            <a:pPr algn="l">
              <a:lnSpc>
                <a:spcPct val="150000"/>
              </a:lnSpc>
            </a:pPr>
            <a:r>
              <a:rPr lang="en-US" sz="2000" dirty="0" err="1"/>
              <a:t>Af</a:t>
            </a:r>
            <a:r>
              <a:rPr lang="en-US" sz="2000" dirty="0"/>
              <a:t> </a:t>
            </a:r>
            <a:r>
              <a:rPr lang="en-US" sz="2000" dirty="0" err="1"/>
              <a:t>hverju</a:t>
            </a:r>
            <a:r>
              <a:rPr lang="en-US" sz="2000" dirty="0"/>
              <a:t>?</a:t>
            </a:r>
          </a:p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en-US" sz="2000" dirty="0" err="1"/>
              <a:t>Möguleiki</a:t>
            </a:r>
            <a:r>
              <a:rPr lang="en-US" sz="2000" dirty="0"/>
              <a:t> </a:t>
            </a:r>
            <a:r>
              <a:rPr lang="en-US" sz="2000" dirty="0" err="1"/>
              <a:t>að</a:t>
            </a:r>
            <a:r>
              <a:rPr lang="en-US" sz="2000" dirty="0"/>
              <a:t> </a:t>
            </a:r>
            <a:r>
              <a:rPr lang="en-US" sz="2000" dirty="0" err="1"/>
              <a:t>greiða</a:t>
            </a:r>
            <a:r>
              <a:rPr lang="en-US" sz="2000" dirty="0"/>
              <a:t> </a:t>
            </a:r>
            <a:r>
              <a:rPr lang="en-US" sz="2000" dirty="0" err="1"/>
              <a:t>fargjaldið</a:t>
            </a:r>
            <a:r>
              <a:rPr lang="en-US" sz="2000" dirty="0"/>
              <a:t> </a:t>
            </a:r>
            <a:r>
              <a:rPr lang="en-US" sz="2000" dirty="0" err="1"/>
              <a:t>snertilaust</a:t>
            </a:r>
            <a:endParaRPr lang="en-US" sz="2000" dirty="0"/>
          </a:p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en-US" sz="2000" dirty="0" err="1"/>
              <a:t>Tækifæri</a:t>
            </a:r>
            <a:r>
              <a:rPr lang="en-US" sz="2000" dirty="0"/>
              <a:t> </a:t>
            </a:r>
            <a:r>
              <a:rPr lang="en-US" sz="2000" dirty="0" err="1"/>
              <a:t>til</a:t>
            </a:r>
            <a:r>
              <a:rPr lang="en-US" sz="2000" dirty="0"/>
              <a:t> </a:t>
            </a:r>
            <a:r>
              <a:rPr lang="en-US" sz="2000" dirty="0" err="1"/>
              <a:t>að</a:t>
            </a:r>
            <a:r>
              <a:rPr lang="en-US" sz="2000" dirty="0"/>
              <a:t> </a:t>
            </a:r>
            <a:r>
              <a:rPr lang="en-US" sz="2000" dirty="0" err="1"/>
              <a:t>fjölga</a:t>
            </a:r>
            <a:r>
              <a:rPr lang="en-US" sz="2000" dirty="0"/>
              <a:t> notandum </a:t>
            </a:r>
            <a:r>
              <a:rPr lang="en-US" sz="2000" dirty="0" err="1"/>
              <a:t>samhliða</a:t>
            </a:r>
            <a:r>
              <a:rPr lang="en-US" sz="2000" dirty="0"/>
              <a:t> </a:t>
            </a:r>
            <a:r>
              <a:rPr lang="en-US" sz="2000" dirty="0" err="1"/>
              <a:t>innleiðingu</a:t>
            </a:r>
            <a:r>
              <a:rPr lang="en-US" sz="2000" dirty="0"/>
              <a:t> </a:t>
            </a:r>
            <a:r>
              <a:rPr lang="en-US" sz="2000" dirty="0" err="1"/>
              <a:t>snertilausra</a:t>
            </a:r>
            <a:r>
              <a:rPr lang="en-US" sz="2000" dirty="0"/>
              <a:t> </a:t>
            </a:r>
            <a:r>
              <a:rPr lang="en-US" sz="2000" dirty="0" err="1"/>
              <a:t>greiðslna</a:t>
            </a:r>
            <a:endParaRPr lang="en-US" sz="2000" dirty="0"/>
          </a:p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en-US" sz="2000" dirty="0" err="1"/>
              <a:t>Mögulega</a:t>
            </a:r>
            <a:r>
              <a:rPr lang="en-US" sz="2000" dirty="0"/>
              <a:t> </a:t>
            </a:r>
            <a:r>
              <a:rPr lang="en-US" sz="2000" dirty="0" err="1"/>
              <a:t>neikvæð</a:t>
            </a:r>
            <a:r>
              <a:rPr lang="en-US" sz="2000" dirty="0"/>
              <a:t> </a:t>
            </a:r>
            <a:r>
              <a:rPr lang="en-US" sz="2000" dirty="0" err="1"/>
              <a:t>umræða</a:t>
            </a:r>
            <a:r>
              <a:rPr lang="en-US" sz="2000" dirty="0"/>
              <a:t> </a:t>
            </a:r>
            <a:r>
              <a:rPr lang="en-US" sz="2000" dirty="0" err="1"/>
              <a:t>ef</a:t>
            </a:r>
            <a:r>
              <a:rPr lang="en-US" sz="2000" dirty="0"/>
              <a:t> ekki er </a:t>
            </a:r>
            <a:r>
              <a:rPr lang="en-US" sz="2000" dirty="0" err="1"/>
              <a:t>hægt</a:t>
            </a:r>
            <a:r>
              <a:rPr lang="en-US" sz="2000" dirty="0"/>
              <a:t> </a:t>
            </a:r>
            <a:r>
              <a:rPr lang="en-US" sz="2000" dirty="0" err="1"/>
              <a:t>að</a:t>
            </a:r>
            <a:r>
              <a:rPr lang="en-US" sz="2000" dirty="0"/>
              <a:t> </a:t>
            </a:r>
            <a:r>
              <a:rPr lang="en-US" sz="2000" dirty="0" err="1"/>
              <a:t>greiða</a:t>
            </a:r>
            <a:r>
              <a:rPr lang="en-US" sz="2000" dirty="0"/>
              <a:t> </a:t>
            </a:r>
            <a:r>
              <a:rPr lang="en-US" sz="2000" dirty="0" err="1"/>
              <a:t>snertilaust</a:t>
            </a:r>
            <a:r>
              <a:rPr lang="en-US" sz="2000" dirty="0"/>
              <a:t> í </a:t>
            </a:r>
            <a:r>
              <a:rPr lang="en-US" sz="2000" dirty="0" err="1"/>
              <a:t>þessar</a:t>
            </a:r>
            <a:r>
              <a:rPr lang="en-US" sz="2000" dirty="0"/>
              <a:t> </a:t>
            </a:r>
            <a:r>
              <a:rPr lang="en-US" sz="2000" dirty="0" err="1"/>
              <a:t>ferðir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3362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8D969E-15AE-167E-75AB-AE78B4002C23}"/>
              </a:ext>
            </a:extLst>
          </p:cNvPr>
          <p:cNvSpPr txBox="1">
            <a:spLocks/>
          </p:cNvSpPr>
          <p:nvPr/>
        </p:nvSpPr>
        <p:spPr>
          <a:xfrm>
            <a:off x="181983" y="681037"/>
            <a:ext cx="10515600" cy="711742"/>
          </a:xfr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4000" dirty="0" err="1"/>
              <a:t>Tímabundið</a:t>
            </a:r>
            <a:r>
              <a:rPr lang="en-US" sz="4000" dirty="0"/>
              <a:t> </a:t>
            </a:r>
            <a:r>
              <a:rPr lang="en-US" sz="4000" dirty="0" err="1"/>
              <a:t>breytt</a:t>
            </a:r>
            <a:r>
              <a:rPr lang="en-US" sz="4000" dirty="0"/>
              <a:t> </a:t>
            </a:r>
            <a:r>
              <a:rPr lang="en-US" sz="4000" dirty="0" err="1"/>
              <a:t>verð</a:t>
            </a:r>
            <a:r>
              <a:rPr lang="en-US" sz="4000" dirty="0"/>
              <a:t> í </a:t>
            </a:r>
            <a:r>
              <a:rPr lang="en-US" sz="4000" dirty="0" err="1"/>
              <a:t>næturstrætó</a:t>
            </a:r>
            <a:endParaRPr lang="en-US" sz="4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744650A-C79D-D793-5720-532378A21DF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en-US" sz="2000" dirty="0" err="1"/>
              <a:t>Áhrif</a:t>
            </a:r>
            <a:r>
              <a:rPr lang="en-US" sz="2000" dirty="0"/>
              <a:t> á </a:t>
            </a:r>
            <a:r>
              <a:rPr lang="en-US" sz="2000" dirty="0" err="1"/>
              <a:t>tekjur</a:t>
            </a:r>
            <a:endParaRPr lang="en-US" sz="2000" dirty="0"/>
          </a:p>
          <a:p>
            <a:pPr marL="800100" lvl="1" indent="-342900" algn="l">
              <a:lnSpc>
                <a:spcPct val="150000"/>
              </a:lnSpc>
              <a:buFontTx/>
              <a:buChar char="-"/>
            </a:pPr>
            <a:r>
              <a:rPr lang="en-US" sz="1600" dirty="0"/>
              <a:t>50% </a:t>
            </a:r>
            <a:r>
              <a:rPr lang="en-US" sz="1600" dirty="0" err="1"/>
              <a:t>afsláttur</a:t>
            </a:r>
            <a:r>
              <a:rPr lang="en-US" sz="1600" dirty="0"/>
              <a:t> </a:t>
            </a:r>
            <a:r>
              <a:rPr lang="en-US" sz="1600" dirty="0" err="1"/>
              <a:t>af</a:t>
            </a:r>
            <a:r>
              <a:rPr lang="en-US" sz="1600" dirty="0"/>
              <a:t> </a:t>
            </a:r>
            <a:r>
              <a:rPr lang="en-US" sz="1600" dirty="0" err="1"/>
              <a:t>stöku</a:t>
            </a:r>
            <a:r>
              <a:rPr lang="en-US" sz="1600" dirty="0"/>
              <a:t> </a:t>
            </a:r>
            <a:r>
              <a:rPr lang="en-US" sz="1600" dirty="0" err="1"/>
              <a:t>fargjaldi</a:t>
            </a:r>
            <a:endParaRPr lang="en-US" sz="1600" dirty="0"/>
          </a:p>
          <a:p>
            <a:pPr marL="800100" lvl="1" indent="-342900" algn="l">
              <a:lnSpc>
                <a:spcPct val="150000"/>
              </a:lnSpc>
              <a:buFontTx/>
              <a:buChar char="-"/>
            </a:pPr>
            <a:r>
              <a:rPr lang="en-US" sz="1600" dirty="0"/>
              <a:t>Mv. </a:t>
            </a:r>
            <a:r>
              <a:rPr lang="en-US" sz="1600" dirty="0" err="1"/>
              <a:t>notkun</a:t>
            </a:r>
            <a:r>
              <a:rPr lang="en-US" sz="1600" dirty="0"/>
              <a:t> í </a:t>
            </a:r>
            <a:r>
              <a:rPr lang="en-US" sz="1600" dirty="0" err="1"/>
              <a:t>ágúst</a:t>
            </a:r>
            <a:r>
              <a:rPr lang="en-US" sz="1600" dirty="0"/>
              <a:t> </a:t>
            </a:r>
            <a:r>
              <a:rPr lang="en-US" sz="1600" dirty="0" err="1"/>
              <a:t>væru</a:t>
            </a:r>
            <a:r>
              <a:rPr lang="en-US" sz="1600" dirty="0"/>
              <a:t> </a:t>
            </a:r>
            <a:r>
              <a:rPr lang="en-US" sz="1600" dirty="0" err="1"/>
              <a:t>tekjuáhrif</a:t>
            </a:r>
            <a:r>
              <a:rPr lang="en-US" sz="1600" dirty="0"/>
              <a:t> </a:t>
            </a:r>
            <a:r>
              <a:rPr lang="en-US" sz="1600" dirty="0" err="1"/>
              <a:t>neikvæð</a:t>
            </a:r>
            <a:r>
              <a:rPr lang="en-US" sz="1600" dirty="0"/>
              <a:t> um ca. 420 </a:t>
            </a:r>
            <a:r>
              <a:rPr lang="en-US" sz="1600" dirty="0" err="1"/>
              <a:t>þús</a:t>
            </a:r>
            <a:endParaRPr lang="en-US" sz="1600" dirty="0"/>
          </a:p>
          <a:p>
            <a:pPr marL="1257300" lvl="2" indent="-342900" algn="l">
              <a:lnSpc>
                <a:spcPct val="150000"/>
              </a:lnSpc>
              <a:buFontTx/>
              <a:buChar char="-"/>
            </a:pPr>
            <a:r>
              <a:rPr lang="en-US" sz="1400" dirty="0" err="1"/>
              <a:t>Gerir</a:t>
            </a:r>
            <a:r>
              <a:rPr lang="en-US" sz="1400" dirty="0"/>
              <a:t> </a:t>
            </a:r>
            <a:r>
              <a:rPr lang="en-US" sz="1400" dirty="0" err="1"/>
              <a:t>ráð</a:t>
            </a:r>
            <a:r>
              <a:rPr lang="en-US" sz="1400" dirty="0"/>
              <a:t> </a:t>
            </a:r>
            <a:r>
              <a:rPr lang="en-US" sz="1400" dirty="0" err="1"/>
              <a:t>fyrir</a:t>
            </a:r>
            <a:r>
              <a:rPr lang="en-US" sz="1400" dirty="0"/>
              <a:t> </a:t>
            </a:r>
            <a:r>
              <a:rPr lang="en-US" sz="1400" dirty="0" err="1"/>
              <a:t>miklum</a:t>
            </a:r>
            <a:r>
              <a:rPr lang="en-US" sz="1400" dirty="0"/>
              <a:t> </a:t>
            </a:r>
            <a:r>
              <a:rPr lang="en-US" sz="1400" dirty="0" err="1"/>
              <a:t>vexti</a:t>
            </a:r>
            <a:r>
              <a:rPr lang="en-US" sz="1400" dirty="0"/>
              <a:t> í </a:t>
            </a:r>
            <a:r>
              <a:rPr lang="en-US" sz="1400" dirty="0" err="1"/>
              <a:t>notkun</a:t>
            </a:r>
            <a:r>
              <a:rPr lang="en-US" sz="1400" dirty="0"/>
              <a:t> </a:t>
            </a:r>
            <a:r>
              <a:rPr lang="en-US" sz="1400" dirty="0" err="1"/>
              <a:t>næstu</a:t>
            </a:r>
            <a:r>
              <a:rPr lang="en-US" sz="1400" dirty="0"/>
              <a:t> </a:t>
            </a:r>
            <a:r>
              <a:rPr lang="en-US" sz="1400" dirty="0" err="1"/>
              <a:t>mánuði</a:t>
            </a:r>
            <a:r>
              <a:rPr lang="en-US" sz="1400" dirty="0"/>
              <a:t> </a:t>
            </a:r>
            <a:r>
              <a:rPr lang="en-US" sz="1400" dirty="0" err="1"/>
              <a:t>m.v</a:t>
            </a:r>
            <a:r>
              <a:rPr lang="en-US" sz="1400" dirty="0"/>
              <a:t>. </a:t>
            </a:r>
            <a:r>
              <a:rPr lang="en-US" sz="1400" dirty="0" err="1"/>
              <a:t>þær</a:t>
            </a:r>
            <a:r>
              <a:rPr lang="en-US" sz="1400" dirty="0"/>
              <a:t> </a:t>
            </a:r>
            <a:r>
              <a:rPr lang="en-US" sz="1400" dirty="0" err="1"/>
              <a:t>forsendur</a:t>
            </a:r>
            <a:endParaRPr lang="en-US" sz="1400" dirty="0"/>
          </a:p>
          <a:p>
            <a:pPr marL="1257300" lvl="2" indent="-342900" algn="l">
              <a:lnSpc>
                <a:spcPct val="150000"/>
              </a:lnSpc>
              <a:buFontTx/>
              <a:buChar char="-"/>
            </a:pPr>
            <a:r>
              <a:rPr lang="en-US" sz="1400" dirty="0" err="1"/>
              <a:t>Breyting</a:t>
            </a:r>
            <a:r>
              <a:rPr lang="en-US" sz="1400" dirty="0"/>
              <a:t> á </a:t>
            </a:r>
            <a:r>
              <a:rPr lang="en-US" sz="1400" dirty="0" err="1"/>
              <a:t>tekjum</a:t>
            </a:r>
            <a:r>
              <a:rPr lang="en-US" sz="1400" dirty="0"/>
              <a:t> </a:t>
            </a:r>
            <a:r>
              <a:rPr lang="en-US" sz="1400" dirty="0" err="1"/>
              <a:t>fram</a:t>
            </a:r>
            <a:r>
              <a:rPr lang="en-US" sz="1400" dirty="0"/>
              <a:t> </a:t>
            </a:r>
            <a:r>
              <a:rPr lang="en-US" sz="1400" dirty="0" err="1"/>
              <a:t>að</a:t>
            </a:r>
            <a:r>
              <a:rPr lang="en-US" sz="1400" dirty="0"/>
              <a:t> </a:t>
            </a:r>
            <a:r>
              <a:rPr lang="en-US" sz="1400" dirty="0" err="1"/>
              <a:t>áramótum</a:t>
            </a:r>
            <a:r>
              <a:rPr lang="en-US" sz="1400" dirty="0"/>
              <a:t> ca. -1.000.000 kr. </a:t>
            </a:r>
            <a:r>
              <a:rPr lang="en-US" sz="1400" dirty="0" err="1"/>
              <a:t>frá</a:t>
            </a:r>
            <a:r>
              <a:rPr lang="en-US" sz="1400" dirty="0"/>
              <a:t> </a:t>
            </a:r>
            <a:r>
              <a:rPr lang="en-US" sz="1400" dirty="0" err="1"/>
              <a:t>áætlun</a:t>
            </a:r>
            <a:endParaRPr lang="en-US" sz="1400" dirty="0"/>
          </a:p>
          <a:p>
            <a:pPr marL="342900" indent="-342900" algn="l">
              <a:lnSpc>
                <a:spcPct val="150000"/>
              </a:lnSpc>
              <a:buFontTx/>
              <a:buChar char="-"/>
            </a:pPr>
            <a:r>
              <a:rPr lang="en-US" sz="2000" dirty="0" err="1"/>
              <a:t>Tækifæri</a:t>
            </a:r>
            <a:r>
              <a:rPr lang="en-US" sz="2000" dirty="0"/>
              <a:t> </a:t>
            </a:r>
            <a:r>
              <a:rPr lang="en-US" sz="2000" dirty="0" err="1"/>
              <a:t>til</a:t>
            </a:r>
            <a:r>
              <a:rPr lang="en-US" sz="2000" dirty="0"/>
              <a:t> </a:t>
            </a:r>
            <a:r>
              <a:rPr lang="en-US" sz="2000" dirty="0" err="1"/>
              <a:t>stækka</a:t>
            </a:r>
            <a:r>
              <a:rPr lang="en-US" sz="2000" dirty="0"/>
              <a:t> </a:t>
            </a:r>
            <a:r>
              <a:rPr lang="en-US" sz="2000" dirty="0" err="1"/>
              <a:t>notendagrunninn</a:t>
            </a:r>
            <a:endParaRPr lang="en-US" sz="2000" dirty="0"/>
          </a:p>
          <a:p>
            <a:pPr marL="800100" lvl="1" indent="-342900" algn="l">
              <a:lnSpc>
                <a:spcPct val="150000"/>
              </a:lnSpc>
              <a:buFontTx/>
              <a:buChar char="-"/>
            </a:pPr>
            <a:r>
              <a:rPr lang="en-US" sz="1600" dirty="0" err="1"/>
              <a:t>Greiðara</a:t>
            </a:r>
            <a:r>
              <a:rPr lang="en-US" sz="1600" dirty="0"/>
              <a:t> </a:t>
            </a:r>
            <a:r>
              <a:rPr lang="en-US" sz="1600" dirty="0" err="1"/>
              <a:t>aðgengi</a:t>
            </a:r>
            <a:endParaRPr lang="en-US" sz="1600" dirty="0"/>
          </a:p>
          <a:p>
            <a:pPr marL="800100" lvl="1" indent="-342900" algn="l">
              <a:lnSpc>
                <a:spcPct val="150000"/>
              </a:lnSpc>
              <a:buFontTx/>
              <a:buChar char="-"/>
            </a:pPr>
            <a:r>
              <a:rPr lang="en-US" sz="1600" dirty="0" err="1"/>
              <a:t>Lægra</a:t>
            </a:r>
            <a:r>
              <a:rPr lang="en-US" sz="1600" dirty="0"/>
              <a:t> </a:t>
            </a:r>
            <a:r>
              <a:rPr lang="en-US" sz="1600" dirty="0" err="1"/>
              <a:t>verð</a:t>
            </a:r>
            <a:r>
              <a:rPr lang="en-US" sz="1600" dirty="0"/>
              <a:t>/</a:t>
            </a:r>
            <a:r>
              <a:rPr lang="en-US" sz="1600" dirty="0" err="1"/>
              <a:t>Tilboð</a:t>
            </a:r>
            <a:endParaRPr lang="en-US" sz="1600" dirty="0"/>
          </a:p>
          <a:p>
            <a:pPr marL="1257300" lvl="2" indent="-342900" algn="l">
              <a:lnSpc>
                <a:spcPct val="150000"/>
              </a:lnSpc>
              <a:buFontTx/>
              <a:buChar char="-"/>
            </a:pPr>
            <a:endParaRPr lang="en-US" sz="1400" dirty="0"/>
          </a:p>
          <a:p>
            <a:pPr marL="800100" lvl="1" indent="-342900" algn="l">
              <a:lnSpc>
                <a:spcPct val="150000"/>
              </a:lnSpc>
              <a:buFontTx/>
              <a:buChar char="-"/>
            </a:pPr>
            <a:endParaRPr lang="en-US" sz="1600" dirty="0"/>
          </a:p>
          <a:p>
            <a:pPr marL="800100" lvl="1" indent="-342900" algn="l">
              <a:lnSpc>
                <a:spcPct val="150000"/>
              </a:lnSpc>
              <a:buFontTx/>
              <a:buChar char="-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3674212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Strætó powerpoint grunnur</Template>
  <TotalTime>1891</TotalTime>
  <Words>223</Words>
  <Application>Microsoft Office PowerPoint</Application>
  <PresentationFormat>Widescreen</PresentationFormat>
  <Paragraphs>50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Aptos</vt:lpstr>
      <vt:lpstr>Aptos Narrow</vt:lpstr>
      <vt:lpstr>Arial</vt:lpstr>
      <vt:lpstr>Calibri</vt:lpstr>
      <vt:lpstr>GT America Rg</vt:lpstr>
      <vt:lpstr>1_Custom Design</vt:lpstr>
      <vt:lpstr>Custom Design</vt:lpstr>
      <vt:lpstr>2_Custom Design</vt:lpstr>
      <vt:lpstr>PowerPoint Presentation</vt:lpstr>
      <vt:lpstr>Næturstrætó – skannanir</vt:lpstr>
      <vt:lpstr>Næturstrætó – tekjur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Markús Vilhjálmsson</dc:creator>
  <cp:lastModifiedBy>Herdís Steinarsdóttir</cp:lastModifiedBy>
  <cp:revision>6</cp:revision>
  <dcterms:created xsi:type="dcterms:W3CDTF">2024-08-13T12:47:25Z</dcterms:created>
  <dcterms:modified xsi:type="dcterms:W3CDTF">2024-11-12T10:14:59Z</dcterms:modified>
</cp:coreProperties>
</file>