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51" r:id="rId1"/>
    <p:sldMasterId id="2147483654" r:id="rId2"/>
    <p:sldMasterId id="2147483655" r:id="rId3"/>
  </p:sldMasterIdLst>
  <p:sldIdLst>
    <p:sldId id="257" r:id="rId4"/>
    <p:sldId id="256" r:id="rId5"/>
    <p:sldId id="268" r:id="rId6"/>
    <p:sldId id="269" r:id="rId7"/>
    <p:sldId id="270" r:id="rId8"/>
    <p:sldId id="271" r:id="rId9"/>
    <p:sldId id="261" r:id="rId10"/>
  </p:sldIdLst>
  <p:sldSz cx="12192000" cy="6858000"/>
  <p:notesSz cx="6858000" cy="9144000"/>
  <p:embeddedFontLst>
    <p:embeddedFont>
      <p:font typeface="GT America Rg"/>
      <p:regular r:id="rId11"/>
      <p:bold r:id="rId12"/>
      <p:italic r:id="rId13"/>
      <p:boldItalic r:id="rId14"/>
    </p:embeddedFont>
  </p:embeddedFontLst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5897" autoAdjust="0"/>
  </p:normalViewPr>
  <p:slideViewPr>
    <p:cSldViewPr snapToGrid="0" snapToObjects="1">
      <p:cViewPr>
        <p:scale>
          <a:sx n="70" d="100"/>
          <a:sy n="70" d="100"/>
        </p:scale>
        <p:origin x="536" y="-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1.fntdata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213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00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52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06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2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0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38294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1788" y="-68642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1446143" y="1553851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dirty="0"/>
              <a:t>Fjárhagsáætlun </a:t>
            </a:r>
            <a:endParaRPr lang="en-IS" dirty="0"/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5A1DB5F6-B49C-AC45-B3B0-E18E13AD6639}"/>
              </a:ext>
            </a:extLst>
          </p:cNvPr>
          <p:cNvSpPr txBox="1">
            <a:spLocks/>
          </p:cNvSpPr>
          <p:nvPr/>
        </p:nvSpPr>
        <p:spPr>
          <a:xfrm>
            <a:off x="1982856" y="2658356"/>
            <a:ext cx="10515600" cy="429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000" b="0" i="1" baseline="0" dirty="0" err="1">
                <a:latin typeface="GT America Rg" pitchFamily="2" charset="77"/>
              </a:rPr>
              <a:t>Hugleiðingar</a:t>
            </a:r>
            <a:endParaRPr lang="en-IS" sz="3000" b="0" i="1" baseline="0" dirty="0">
              <a:latin typeface="GT America Rg" pitchFamily="2" charset="77"/>
            </a:endParaRPr>
          </a:p>
        </p:txBody>
      </p:sp>
      <p:sp>
        <p:nvSpPr>
          <p:cNvPr id="9" name="Title Placeholder 2">
            <a:extLst>
              <a:ext uri="{FF2B5EF4-FFF2-40B4-BE49-F238E27FC236}">
                <a16:creationId xmlns:a16="http://schemas.microsoft.com/office/drawing/2014/main" id="{073BCEDD-0141-E64A-BA14-F0C63EC1B76B}"/>
              </a:ext>
            </a:extLst>
          </p:cNvPr>
          <p:cNvSpPr txBox="1">
            <a:spLocks/>
          </p:cNvSpPr>
          <p:nvPr/>
        </p:nvSpPr>
        <p:spPr>
          <a:xfrm>
            <a:off x="1446143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1000" b="0" i="0" dirty="0">
                <a:latin typeface="GT America Rg" pitchFamily="2" charset="77"/>
              </a:rPr>
              <a:t>21</a:t>
            </a:r>
            <a:r>
              <a:rPr lang="en-GB" sz="1000" b="0" i="0" baseline="0" dirty="0">
                <a:latin typeface="GT America Rg" pitchFamily="2" charset="77"/>
              </a:rPr>
              <a:t>. </a:t>
            </a:r>
            <a:r>
              <a:rPr lang="en-GB" sz="1000" b="0" i="0" baseline="0" dirty="0" err="1">
                <a:latin typeface="GT America Rg" pitchFamily="2" charset="77"/>
              </a:rPr>
              <a:t>júní</a:t>
            </a:r>
            <a:r>
              <a:rPr lang="en-GB" sz="1000" b="0" i="0" baseline="0" dirty="0">
                <a:latin typeface="GT America Rg" pitchFamily="2" charset="77"/>
              </a:rPr>
              <a:t> 2024</a:t>
            </a:r>
            <a:endParaRPr lang="en-IS" sz="1000" b="0" i="0" baseline="0" dirty="0">
              <a:latin typeface="GT America Rg" pitchFamily="2" charset="77"/>
            </a:endParaRPr>
          </a:p>
        </p:txBody>
      </p:sp>
      <p:sp>
        <p:nvSpPr>
          <p:cNvPr id="11" name="Title Placeholder 2">
            <a:extLst>
              <a:ext uri="{FF2B5EF4-FFF2-40B4-BE49-F238E27FC236}">
                <a16:creationId xmlns:a16="http://schemas.microsoft.com/office/drawing/2014/main" id="{1616E135-C249-D945-B62C-D5AC49ECED0F}"/>
              </a:ext>
            </a:extLst>
          </p:cNvPr>
          <p:cNvSpPr txBox="1">
            <a:spLocks/>
          </p:cNvSpPr>
          <p:nvPr/>
        </p:nvSpPr>
        <p:spPr>
          <a:xfrm>
            <a:off x="1982856" y="3041650"/>
            <a:ext cx="10515600" cy="429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endParaRPr lang="en-IS" sz="1400" b="0" i="1" baseline="0" dirty="0">
              <a:latin typeface="GT America Rg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3C37F058-A914-154E-877F-D36ECA39AE3F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000" dirty="0"/>
              <a:t>Fjárhagsáætlun </a:t>
            </a:r>
            <a:endParaRPr lang="en-IS" sz="3000" baseline="0" dirty="0"/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1BB48BF7-CAAF-E748-AA0C-C536AB0B2FB2}"/>
              </a:ext>
            </a:extLst>
          </p:cNvPr>
          <p:cNvSpPr txBox="1">
            <a:spLocks/>
          </p:cNvSpPr>
          <p:nvPr/>
        </p:nvSpPr>
        <p:spPr>
          <a:xfrm>
            <a:off x="414130" y="1718262"/>
            <a:ext cx="5978124" cy="392680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Nýtt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akstursútboð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þýðir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meiri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kostnaður</a:t>
            </a:r>
            <a:r>
              <a:rPr lang="en-GB" sz="1600" b="0" i="0" kern="1500" spc="40" dirty="0">
                <a:latin typeface="+mn-lt"/>
              </a:rPr>
              <a:t>. </a:t>
            </a:r>
            <a:r>
              <a:rPr lang="en-GB" sz="1600" b="0" i="0" kern="1500" spc="40" dirty="0" err="1">
                <a:latin typeface="+mn-lt"/>
              </a:rPr>
              <a:t>Launahlutinn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hefur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hækkað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töluvert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>
                <a:latin typeface="+mn-lt"/>
              </a:rPr>
              <a:t>Rekstraráætlun </a:t>
            </a:r>
            <a:r>
              <a:rPr lang="en-GB" sz="1600" b="0" i="0" kern="1500" spc="40" dirty="0" err="1">
                <a:latin typeface="+mn-lt"/>
              </a:rPr>
              <a:t>sem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tengir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eldri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áætlun</a:t>
            </a:r>
            <a:r>
              <a:rPr lang="en-GB" sz="1600" b="0" i="0" kern="1500" spc="40" dirty="0">
                <a:latin typeface="+mn-lt"/>
              </a:rPr>
              <a:t> Strætó og </a:t>
            </a:r>
            <a:r>
              <a:rPr lang="en-GB" sz="1600" b="0" i="0" kern="1500" spc="40" dirty="0" err="1">
                <a:latin typeface="+mn-lt"/>
              </a:rPr>
              <a:t>uppfærðs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Samgöngusáttmála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Skv</a:t>
            </a:r>
            <a:r>
              <a:rPr lang="en-GB" sz="1600" b="0" i="0" kern="1500" spc="40" dirty="0">
                <a:latin typeface="+mn-lt"/>
              </a:rPr>
              <a:t>. </a:t>
            </a:r>
            <a:r>
              <a:rPr lang="en-GB" sz="1600" b="0" i="0" kern="1500" spc="40" dirty="0" err="1">
                <a:latin typeface="+mn-lt"/>
              </a:rPr>
              <a:t>Fjárlagafrumvarpi</a:t>
            </a:r>
            <a:r>
              <a:rPr lang="en-GB" sz="1600" b="0" i="0" kern="1500" spc="40" dirty="0">
                <a:latin typeface="+mn-lt"/>
              </a:rPr>
              <a:t> er </a:t>
            </a:r>
            <a:r>
              <a:rPr lang="en-GB" sz="1600" b="0" i="0" kern="1500" spc="40" dirty="0" err="1">
                <a:latin typeface="+mn-lt"/>
              </a:rPr>
              <a:t>áætlað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um 2,2 </a:t>
            </a:r>
            <a:r>
              <a:rPr lang="en-GB" sz="1600" b="0" i="0" kern="1500" spc="40" dirty="0" err="1">
                <a:latin typeface="+mn-lt"/>
              </a:rPr>
              <a:t>milljarðar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séu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settir</a:t>
            </a:r>
            <a:r>
              <a:rPr lang="en-GB" sz="1600" b="0" i="0" kern="1500" spc="40" dirty="0">
                <a:latin typeface="+mn-lt"/>
              </a:rPr>
              <a:t> inn í </a:t>
            </a:r>
            <a:r>
              <a:rPr lang="en-GB" sz="1600" b="0" i="0" kern="1500" spc="40" dirty="0" err="1">
                <a:latin typeface="+mn-lt"/>
              </a:rPr>
              <a:t>nýtt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sameiginlegt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félag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>
                <a:latin typeface="+mn-lt"/>
              </a:rPr>
              <a:t>Gert </a:t>
            </a:r>
            <a:r>
              <a:rPr lang="en-GB" sz="1600" b="0" i="0" kern="1500" spc="40" dirty="0" err="1">
                <a:latin typeface="+mn-lt"/>
              </a:rPr>
              <a:t>ráð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fyrir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þjónustuaukningu</a:t>
            </a:r>
            <a:r>
              <a:rPr lang="en-GB" sz="1600" b="0" i="0" kern="1500" spc="40" dirty="0">
                <a:latin typeface="+mn-lt"/>
              </a:rPr>
              <a:t>, </a:t>
            </a:r>
            <a:r>
              <a:rPr lang="en-GB" sz="1600" b="0" i="0" kern="1500" spc="40" dirty="0" err="1">
                <a:latin typeface="+mn-lt"/>
              </a:rPr>
              <a:t>en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óvissa</a:t>
            </a:r>
            <a:r>
              <a:rPr lang="en-GB" sz="1600" b="0" i="0" kern="1500" spc="40" dirty="0">
                <a:latin typeface="+mn-lt"/>
              </a:rPr>
              <a:t> um á </a:t>
            </a:r>
            <a:r>
              <a:rPr lang="en-GB" sz="1600" b="0" i="0" kern="1500" spc="40" dirty="0" err="1">
                <a:latin typeface="+mn-lt"/>
              </a:rPr>
              <a:t>hvaða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tímapunkti</a:t>
            </a:r>
            <a:r>
              <a:rPr lang="en-GB" sz="1600" b="0" i="0" kern="1500" spc="40" dirty="0">
                <a:latin typeface="+mn-lt"/>
              </a:rPr>
              <a:t> hún </a:t>
            </a:r>
            <a:r>
              <a:rPr lang="en-GB" sz="1600" b="0" i="0" kern="1500" spc="40" dirty="0" err="1">
                <a:latin typeface="+mn-lt"/>
              </a:rPr>
              <a:t>raungerist</a:t>
            </a:r>
            <a:r>
              <a:rPr lang="en-GB" sz="1600" b="0" i="0" kern="1500" spc="40" dirty="0">
                <a:latin typeface="+mn-lt"/>
              </a:rPr>
              <a:t>, </a:t>
            </a:r>
            <a:r>
              <a:rPr lang="en-GB" sz="1600" b="0" i="0" kern="1500" spc="40" dirty="0" err="1">
                <a:latin typeface="+mn-lt"/>
              </a:rPr>
              <a:t>gert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ráð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fyrir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hér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snemma</a:t>
            </a:r>
            <a:r>
              <a:rPr lang="en-GB" sz="1600" b="0" i="0" kern="1500" spc="40" dirty="0">
                <a:latin typeface="+mn-lt"/>
              </a:rPr>
              <a:t> á </a:t>
            </a:r>
            <a:r>
              <a:rPr lang="en-GB" sz="1600" b="0" i="0" kern="1500" spc="40" dirty="0" err="1">
                <a:latin typeface="+mn-lt"/>
              </a:rPr>
              <a:t>árinu</a:t>
            </a:r>
            <a:r>
              <a:rPr lang="en-GB" sz="1600" b="0" i="0" kern="1500" spc="40" dirty="0">
                <a:latin typeface="+mn-lt"/>
              </a:rPr>
              <a:t> 2025.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>
                <a:latin typeface="+mn-lt"/>
              </a:rPr>
              <a:t>Á </a:t>
            </a:r>
            <a:r>
              <a:rPr lang="en-GB" sz="1600" b="0" i="0" kern="1500" spc="40" dirty="0" err="1">
                <a:latin typeface="+mn-lt"/>
              </a:rPr>
              <a:t>árinu</a:t>
            </a:r>
            <a:r>
              <a:rPr lang="en-GB" sz="1600" b="0" i="0" kern="1500" spc="40" dirty="0">
                <a:latin typeface="+mn-lt"/>
              </a:rPr>
              <a:t> 2025 </a:t>
            </a:r>
            <a:r>
              <a:rPr lang="en-GB" sz="1600" b="0" i="0" kern="1500" spc="40" dirty="0" err="1">
                <a:latin typeface="+mn-lt"/>
              </a:rPr>
              <a:t>þarf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huga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því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Strætó </a:t>
            </a:r>
            <a:r>
              <a:rPr lang="en-GB" sz="1600" b="0" i="0" kern="1500" spc="40" dirty="0" err="1">
                <a:latin typeface="+mn-lt"/>
              </a:rPr>
              <a:t>hefur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tekið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sér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byggja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upp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hleðsluinnviði</a:t>
            </a:r>
            <a:r>
              <a:rPr lang="en-GB" sz="1600" b="0" i="0" kern="1500" spc="40" dirty="0">
                <a:latin typeface="+mn-lt"/>
              </a:rPr>
              <a:t> vegan </a:t>
            </a:r>
            <a:r>
              <a:rPr lang="en-GB" sz="1600" b="0" i="0" kern="1500" spc="40" dirty="0" err="1">
                <a:latin typeface="+mn-lt"/>
              </a:rPr>
              <a:t>orkuskipta</a:t>
            </a:r>
            <a:r>
              <a:rPr lang="en-GB" sz="1600" b="0" i="0" kern="1500" spc="40" dirty="0">
                <a:latin typeface="+mn-lt"/>
              </a:rPr>
              <a:t> hjá </a:t>
            </a:r>
            <a:r>
              <a:rPr lang="en-GB" sz="1600" b="0" i="0" kern="1500" spc="40" dirty="0" err="1">
                <a:latin typeface="+mn-lt"/>
              </a:rPr>
              <a:t>verktökum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Aðrar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forsendur</a:t>
            </a:r>
            <a:r>
              <a:rPr lang="en-GB" sz="1600" b="0" i="0" kern="1500" spc="40" dirty="0">
                <a:latin typeface="+mn-lt"/>
              </a:rPr>
              <a:t> í </a:t>
            </a:r>
            <a:r>
              <a:rPr lang="en-GB" sz="1600" b="0" i="0" kern="1500" spc="40" dirty="0" err="1">
                <a:latin typeface="+mn-lt"/>
              </a:rPr>
              <a:t>fjárhagsáætlun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næstu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ára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eru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skv</a:t>
            </a:r>
            <a:r>
              <a:rPr lang="en-GB" sz="1600" b="0" i="0" kern="1500" spc="40" dirty="0">
                <a:latin typeface="+mn-lt"/>
              </a:rPr>
              <a:t>. </a:t>
            </a:r>
            <a:r>
              <a:rPr lang="en-GB" sz="1600" b="0" i="0" kern="1500" spc="40" dirty="0" err="1">
                <a:latin typeface="+mn-lt"/>
              </a:rPr>
              <a:t>Þjóðhagsspá</a:t>
            </a:r>
            <a:r>
              <a:rPr lang="en-GB" sz="1600" b="0" i="0" kern="1500" spc="40" dirty="0">
                <a:latin typeface="+mn-lt"/>
              </a:rPr>
              <a:t>, </a:t>
            </a:r>
            <a:r>
              <a:rPr lang="en-GB" sz="1600" b="0" i="0" kern="1500" spc="40" dirty="0" err="1">
                <a:latin typeface="+mn-lt"/>
              </a:rPr>
              <a:t>þróun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launa</a:t>
            </a:r>
            <a:r>
              <a:rPr lang="en-GB" sz="1600" b="0" i="0" kern="1500" spc="40" dirty="0">
                <a:latin typeface="+mn-lt"/>
              </a:rPr>
              <a:t> í </a:t>
            </a:r>
            <a:r>
              <a:rPr lang="en-GB" sz="1600" b="0" i="0" kern="1500" spc="40" dirty="0" err="1">
                <a:latin typeface="+mn-lt"/>
              </a:rPr>
              <a:t>kjarasamningum</a:t>
            </a:r>
            <a:r>
              <a:rPr lang="en-GB" sz="1600" b="0" i="0" kern="1500" spc="40" dirty="0">
                <a:latin typeface="+mn-lt"/>
              </a:rPr>
              <a:t> og </a:t>
            </a:r>
            <a:r>
              <a:rPr lang="en-GB" sz="1600" b="0" i="0" kern="1500" spc="40" dirty="0" err="1">
                <a:latin typeface="+mn-lt"/>
              </a:rPr>
              <a:t>kostnað</a:t>
            </a:r>
            <a:r>
              <a:rPr lang="en-GB" sz="1600" b="0" i="0" kern="1500" spc="40" dirty="0">
                <a:latin typeface="+mn-lt"/>
              </a:rPr>
              <a:t> í </a:t>
            </a:r>
            <a:r>
              <a:rPr lang="en-GB" sz="1600" b="0" i="0" kern="1500" spc="40" dirty="0" err="1">
                <a:latin typeface="+mn-lt"/>
              </a:rPr>
              <a:t>nýju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akstursútboði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600" b="0" i="0" kern="1500" spc="4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6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00" i="0" kern="1500" spc="4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632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3C37F058-A914-154E-877F-D36ECA39AE3F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000" dirty="0" err="1"/>
              <a:t>Gjaldskrármál</a:t>
            </a:r>
            <a:r>
              <a:rPr lang="en-GB" sz="3000" dirty="0"/>
              <a:t> </a:t>
            </a:r>
            <a:endParaRPr lang="en-IS" sz="3000" baseline="0" dirty="0"/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1BB48BF7-CAAF-E748-AA0C-C536AB0B2FB2}"/>
              </a:ext>
            </a:extLst>
          </p:cNvPr>
          <p:cNvSpPr txBox="1">
            <a:spLocks/>
          </p:cNvSpPr>
          <p:nvPr/>
        </p:nvSpPr>
        <p:spPr>
          <a:xfrm>
            <a:off x="414130" y="1718262"/>
            <a:ext cx="5681870" cy="48205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Teljum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ómögulegt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hægt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sé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hækka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gjaldskrá</a:t>
            </a:r>
            <a:r>
              <a:rPr lang="en-GB" sz="1600" b="0" i="0" kern="1500" spc="40" dirty="0">
                <a:latin typeface="+mn-lt"/>
              </a:rPr>
              <a:t> um </a:t>
            </a:r>
            <a:r>
              <a:rPr lang="en-GB" sz="1600" b="0" i="0" kern="1500" spc="40" dirty="0" err="1">
                <a:latin typeface="+mn-lt"/>
              </a:rPr>
              <a:t>meira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en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tæp</a:t>
            </a:r>
            <a:r>
              <a:rPr lang="en-GB" sz="1600" b="0" i="0" kern="1500" spc="40" dirty="0">
                <a:latin typeface="+mn-lt"/>
              </a:rPr>
              <a:t> 4%. Gert </a:t>
            </a:r>
            <a:r>
              <a:rPr lang="en-GB" sz="1600" b="0" i="0" kern="1500" spc="40" dirty="0" err="1">
                <a:latin typeface="+mn-lt"/>
              </a:rPr>
              <a:t>ráð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fyrir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magnaukningu</a:t>
            </a:r>
            <a:r>
              <a:rPr lang="en-GB" sz="1600" b="0" i="0" kern="1500" spc="40" dirty="0">
                <a:latin typeface="+mn-lt"/>
              </a:rPr>
              <a:t>, </a:t>
            </a:r>
            <a:r>
              <a:rPr lang="en-GB" sz="1600" b="0" i="0" kern="1500" spc="40" dirty="0" err="1">
                <a:latin typeface="+mn-lt"/>
              </a:rPr>
              <a:t>kostnaðar</a:t>
            </a:r>
            <a:r>
              <a:rPr lang="en-GB" sz="1600" b="0" i="0" kern="1500" spc="40" dirty="0">
                <a:latin typeface="+mn-lt"/>
              </a:rPr>
              <a:t> í </a:t>
            </a:r>
            <a:r>
              <a:rPr lang="en-GB" sz="1600" b="0" i="0" kern="1500" spc="40" dirty="0" err="1">
                <a:latin typeface="+mn-lt"/>
              </a:rPr>
              <a:t>gegnum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gjaldskrárhækkun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Sölutölur</a:t>
            </a:r>
            <a:r>
              <a:rPr lang="en-GB" sz="1600" b="0" i="0" kern="1500" spc="40" dirty="0">
                <a:latin typeface="+mn-lt"/>
              </a:rPr>
              <a:t> ytd24 </a:t>
            </a:r>
            <a:r>
              <a:rPr lang="en-GB" sz="1600" b="0" i="0" kern="1500" spc="40" dirty="0" err="1">
                <a:latin typeface="+mn-lt"/>
              </a:rPr>
              <a:t>gefa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til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kynna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verð</a:t>
            </a:r>
            <a:r>
              <a:rPr lang="en-GB" sz="1600" b="0" i="0" kern="1500" spc="40" dirty="0">
                <a:latin typeface="+mn-lt"/>
              </a:rPr>
              <a:t> er </a:t>
            </a:r>
            <a:r>
              <a:rPr lang="en-GB" sz="1600" b="0" i="0" kern="1500" spc="40" dirty="0" err="1">
                <a:latin typeface="+mn-lt"/>
              </a:rPr>
              <a:t>komið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ákveðnum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sársaukamörkum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600" b="0" i="0" kern="1500" spc="40" dirty="0">
              <a:latin typeface="+mn-lt"/>
            </a:endParaRP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600" kern="1500" spc="40" dirty="0">
              <a:ea typeface="+mj-ea"/>
              <a:cs typeface="+mj-cs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00" i="0" kern="1500" spc="4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700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B8421-76AE-F491-B161-FE8432D43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A6C587-E344-84E8-2F6C-A77432F4332E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B9C9D8-195A-D635-DE28-851912B92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4A2566D5-458E-1E95-3732-C0DEB63B88C7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000" dirty="0"/>
              <a:t>Fjárhagsáætlun </a:t>
            </a:r>
            <a:r>
              <a:rPr lang="en-GB" sz="3000" dirty="0" err="1"/>
              <a:t>drög</a:t>
            </a:r>
            <a:endParaRPr lang="en-IS" sz="3000" baseline="0" dirty="0"/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97418302-9644-8465-3C0C-FE80E7EED14B}"/>
              </a:ext>
            </a:extLst>
          </p:cNvPr>
          <p:cNvSpPr txBox="1">
            <a:spLocks/>
          </p:cNvSpPr>
          <p:nvPr/>
        </p:nvSpPr>
        <p:spPr>
          <a:xfrm>
            <a:off x="414130" y="1718262"/>
            <a:ext cx="4294603" cy="48205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Tekur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mið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af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uppfærðum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Samgöngusáttmála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Þjónustuaukning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skiptist</a:t>
            </a:r>
            <a:r>
              <a:rPr lang="en-GB" sz="1600" b="0" i="0" kern="1500" spc="40" dirty="0">
                <a:latin typeface="+mn-lt"/>
              </a:rPr>
              <a:t> 1/3 hjá Strætó og 2/3 </a:t>
            </a:r>
            <a:r>
              <a:rPr lang="en-GB" sz="1600" b="0" i="0" kern="1500" spc="40" dirty="0" err="1">
                <a:latin typeface="+mn-lt"/>
              </a:rPr>
              <a:t>verktakar</a:t>
            </a:r>
            <a:r>
              <a:rPr lang="en-GB" sz="1600" b="0" i="0" kern="1500" spc="40" dirty="0">
                <a:latin typeface="+mn-lt"/>
              </a:rPr>
              <a:t> og </a:t>
            </a:r>
            <a:r>
              <a:rPr lang="en-GB" sz="1600" b="0" i="0" kern="1500" spc="40" dirty="0" err="1">
                <a:latin typeface="+mn-lt"/>
              </a:rPr>
              <a:t>gert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ráð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fyrir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byrji</a:t>
            </a:r>
            <a:r>
              <a:rPr lang="en-GB" sz="1600" b="0" i="0" kern="1500" spc="40" dirty="0">
                <a:latin typeface="+mn-lt"/>
              </a:rPr>
              <a:t> í </a:t>
            </a:r>
            <a:r>
              <a:rPr lang="en-GB" sz="1600" b="0" i="0" kern="1500" spc="40" dirty="0" err="1">
                <a:latin typeface="+mn-lt"/>
              </a:rPr>
              <a:t>byrjun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árs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Þetta</a:t>
            </a:r>
            <a:r>
              <a:rPr lang="en-GB" sz="1600" b="0" i="0" kern="1500" spc="40" dirty="0">
                <a:latin typeface="+mn-lt"/>
              </a:rPr>
              <a:t> er </a:t>
            </a:r>
            <a:r>
              <a:rPr lang="en-GB" sz="1600" b="0" i="0" kern="1500" spc="40" dirty="0" err="1">
                <a:latin typeface="+mn-lt"/>
              </a:rPr>
              <a:t>áætlun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fyrir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bæði</a:t>
            </a:r>
            <a:r>
              <a:rPr lang="en-GB" sz="1600" b="0" i="0" kern="1500" spc="40" dirty="0">
                <a:latin typeface="+mn-lt"/>
              </a:rPr>
              <a:t> PTA og PTO.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Eftir</a:t>
            </a:r>
            <a:r>
              <a:rPr lang="en-GB" sz="1600" b="0" i="0" kern="1500" spc="40" dirty="0">
                <a:latin typeface="+mn-lt"/>
              </a:rPr>
              <a:t> á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skipta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henni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upp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m.v</a:t>
            </a:r>
            <a:r>
              <a:rPr lang="en-GB" sz="1600" b="0" i="0" kern="1500" spc="40" dirty="0">
                <a:latin typeface="+mn-lt"/>
              </a:rPr>
              <a:t>. </a:t>
            </a:r>
            <a:r>
              <a:rPr lang="en-GB" sz="1600" b="0" i="0" kern="1500" spc="40" dirty="0" err="1">
                <a:latin typeface="+mn-lt"/>
              </a:rPr>
              <a:t>hugmynd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sem</a:t>
            </a:r>
            <a:r>
              <a:rPr lang="en-GB" sz="1600" b="0" i="0" kern="1500" spc="40" dirty="0">
                <a:latin typeface="+mn-lt"/>
              </a:rPr>
              <a:t> er </a:t>
            </a:r>
            <a:r>
              <a:rPr lang="en-GB" sz="1600" b="0" i="0" kern="1500" spc="40" dirty="0" err="1">
                <a:latin typeface="+mn-lt"/>
              </a:rPr>
              <a:t>verið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vinna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með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þ.e</a:t>
            </a:r>
            <a:r>
              <a:rPr lang="en-GB" sz="1600" b="0" i="0" kern="1500" spc="40" dirty="0">
                <a:latin typeface="+mn-lt"/>
              </a:rPr>
              <a:t>.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Strætó </a:t>
            </a:r>
            <a:r>
              <a:rPr lang="en-GB" sz="1600" b="0" i="0" kern="1500" spc="40" dirty="0" err="1">
                <a:latin typeface="+mn-lt"/>
              </a:rPr>
              <a:t>verði</a:t>
            </a:r>
            <a:r>
              <a:rPr lang="en-GB" sz="1600" b="0" i="0" kern="1500" spc="40" dirty="0">
                <a:latin typeface="+mn-lt"/>
              </a:rPr>
              <a:t> 2 </a:t>
            </a:r>
            <a:r>
              <a:rPr lang="en-GB" sz="1600" b="0" i="0" kern="1500" spc="40" dirty="0" err="1">
                <a:latin typeface="+mn-lt"/>
              </a:rPr>
              <a:t>fyrirtæki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600" b="0" i="0" kern="1500" spc="40" dirty="0">
              <a:latin typeface="+mn-lt"/>
            </a:endParaRP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600" kern="1500" spc="40" dirty="0">
              <a:ea typeface="+mj-ea"/>
              <a:cs typeface="+mj-cs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00" i="0" kern="1500" spc="40" dirty="0">
              <a:latin typeface="+mn-lt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C19C287-FB71-7B83-FCCC-372938D97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702775"/>
              </p:ext>
            </p:extLst>
          </p:nvPr>
        </p:nvGraphicFramePr>
        <p:xfrm>
          <a:off x="4609966" y="1895834"/>
          <a:ext cx="5347799" cy="4465416"/>
        </p:xfrm>
        <a:graphic>
          <a:graphicData uri="http://schemas.openxmlformats.org/drawingml/2006/table">
            <a:tbl>
              <a:tblPr/>
              <a:tblGrid>
                <a:gridCol w="2045029">
                  <a:extLst>
                    <a:ext uri="{9D8B030D-6E8A-4147-A177-3AD203B41FA5}">
                      <a16:colId xmlns:a16="http://schemas.microsoft.com/office/drawing/2014/main" val="686104546"/>
                    </a:ext>
                  </a:extLst>
                </a:gridCol>
                <a:gridCol w="791129">
                  <a:extLst>
                    <a:ext uri="{9D8B030D-6E8A-4147-A177-3AD203B41FA5}">
                      <a16:colId xmlns:a16="http://schemas.microsoft.com/office/drawing/2014/main" val="2918408842"/>
                    </a:ext>
                  </a:extLst>
                </a:gridCol>
                <a:gridCol w="660554">
                  <a:extLst>
                    <a:ext uri="{9D8B030D-6E8A-4147-A177-3AD203B41FA5}">
                      <a16:colId xmlns:a16="http://schemas.microsoft.com/office/drawing/2014/main" val="852790756"/>
                    </a:ext>
                  </a:extLst>
                </a:gridCol>
                <a:gridCol w="660554">
                  <a:extLst>
                    <a:ext uri="{9D8B030D-6E8A-4147-A177-3AD203B41FA5}">
                      <a16:colId xmlns:a16="http://schemas.microsoft.com/office/drawing/2014/main" val="3955431273"/>
                    </a:ext>
                  </a:extLst>
                </a:gridCol>
                <a:gridCol w="722001">
                  <a:extLst>
                    <a:ext uri="{9D8B030D-6E8A-4147-A177-3AD203B41FA5}">
                      <a16:colId xmlns:a16="http://schemas.microsoft.com/office/drawing/2014/main" val="952710447"/>
                    </a:ext>
                  </a:extLst>
                </a:gridCol>
                <a:gridCol w="468532">
                  <a:extLst>
                    <a:ext uri="{9D8B030D-6E8A-4147-A177-3AD203B41FA5}">
                      <a16:colId xmlns:a16="http://schemas.microsoft.com/office/drawing/2014/main" val="505341095"/>
                    </a:ext>
                  </a:extLst>
                </a:gridCol>
              </a:tblGrid>
              <a:tr h="135042">
                <a:tc>
                  <a:txBody>
                    <a:bodyPr/>
                    <a:lstStyle/>
                    <a:p>
                      <a:pPr algn="l" fontAlgn="t"/>
                      <a:endParaRPr lang="is-IS" sz="7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Áætlun 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Útkomuspá</a:t>
                      </a:r>
                    </a:p>
                  </a:txBody>
                  <a:tcPr marL="5771" marR="5771" marT="5771" marB="2770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Áætlun</a:t>
                      </a:r>
                    </a:p>
                  </a:txBody>
                  <a:tcPr marL="5771" marR="5771" marT="5771" marB="2770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Áætlun 2025/</a:t>
                      </a:r>
                    </a:p>
                  </a:txBody>
                  <a:tcPr marL="5771" marR="5771" marT="5771" marB="2770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746616"/>
                  </a:ext>
                </a:extLst>
              </a:tr>
              <a:tr h="162742">
                <a:tc>
                  <a:txBody>
                    <a:bodyPr/>
                    <a:lstStyle/>
                    <a:p>
                      <a:pPr algn="l" fontAlgn="t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Rekstur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2024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2024</a:t>
                      </a:r>
                    </a:p>
                  </a:txBody>
                  <a:tcPr marL="5771" marR="5771" marT="5771" marB="2770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2025</a:t>
                      </a:r>
                    </a:p>
                  </a:txBody>
                  <a:tcPr marL="5771" marR="5771" marT="5771" marB="2770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Útkomuspá 2024</a:t>
                      </a:r>
                    </a:p>
                  </a:txBody>
                  <a:tcPr marL="5771" marR="5771" marT="5771" marB="2770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s-IS" sz="7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6340826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Rekstrartekjur   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285283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Fargjöld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2,354,848,120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2,237,105,714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2,463,814,007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226,708,293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10.1%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7203826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Rekstrarframlög eignaraðila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6,263,738,282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6,461,655,357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6,690,957,281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229,301,924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3.5%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62064"/>
                  </a:ext>
                </a:extLst>
              </a:tr>
              <a:tr h="126962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Rekstrarframlag 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5,861,505,680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5,861,505,680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6,237,040,356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375,534,676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6.4%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8562259"/>
                  </a:ext>
                </a:extLst>
              </a:tr>
              <a:tr h="125808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Niðurgreiðsla aldraðra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62,287,455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59,745,944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65,800,598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6,054,654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10.1%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801155"/>
                  </a:ext>
                </a:extLst>
              </a:tr>
              <a:tr h="125808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Niðurgreiðsla öryrkja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62,292,931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74,751,517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82,326,836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7,575,319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10.1%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677857"/>
                  </a:ext>
                </a:extLst>
              </a:tr>
              <a:tr h="125808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Framlag nemakort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277,652,216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277,652,216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305,789,492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28,137,276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10.1%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301432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Aukaframlag frá eigendum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188,000,000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-188,000,000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-100.0%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593610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Pant akstursþjónusta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1,801,724,727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1,804,265,024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1,957,314,463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153,049,439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8.5%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528365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-Endurgreitt af sveitarfélögum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1,661,702,477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1,648,053,304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600" b="0" i="1" u="none" strike="noStrike">
                        <a:solidFill>
                          <a:srgbClr val="FF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-1,648,053,304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-100.0%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96172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Greitt af notendum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140,022,250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156,211,720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600" b="0" i="1" u="none" strike="noStrike">
                        <a:solidFill>
                          <a:srgbClr val="FF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-156,211,720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-100.0%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89773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Ríkisframlag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906,000,000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906,000,000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3,106,000,000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2,200,000,000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242.8%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079635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Aðrar tekjur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422,846,999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422,846,999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439,338,032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16,491,033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3.9%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123019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Rekstrartekjur samtals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11,749,158,128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11,831,873,094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14,657,423,783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2,825,550,689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23.9%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430743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Rekstrargjöld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0" i="0" u="none" strike="noStrike">
                        <a:solidFill>
                          <a:srgbClr val="FF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0" i="0" u="none" strike="noStrike">
                        <a:solidFill>
                          <a:srgbClr val="FF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0" i="0" u="none" strike="noStrike">
                        <a:solidFill>
                          <a:srgbClr val="FF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899943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Laun og launatengd gjöld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3,575,517,580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3,575,517,580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3,807,926,223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232,408,643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6.5%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947376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Rekstur vagna og aðkeyptur akstur 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5,103,947,226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5,207,058,443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7,365,497,449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2,158,439,006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sng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41.5%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511836"/>
                  </a:ext>
                </a:extLst>
              </a:tr>
              <a:tr h="125808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Rekstur vagna Strætó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953,989,998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953,989,998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842,497,949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-111,492,049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-11.7%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212075"/>
                  </a:ext>
                </a:extLst>
              </a:tr>
              <a:tr h="125808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Aðkeyptur akstur Strætó- verktakar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4,031,921,124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4,253,068,445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4,822,999,500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569,931,055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13.4%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342181"/>
                  </a:ext>
                </a:extLst>
              </a:tr>
              <a:tr h="144275">
                <a:tc>
                  <a:txBody>
                    <a:bodyPr/>
                    <a:lstStyle/>
                    <a:p>
                      <a:pPr algn="l" fontAlgn="t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   - Kostn vegna þjónustuaukningar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118,036,104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1,700,000,000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1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1,700,000,000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100.0%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473169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t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Pant akstursþjónusta</a:t>
                      </a:r>
                    </a:p>
                  </a:txBody>
                  <a:tcPr marL="5771" marR="5771" marT="5771" marB="277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1,801,724,727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1,804,265,024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1,957,314,463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153,049,439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8.5%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791589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Annar rekstarkostnaður 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778,294,332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778,294,332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776,559,107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-1,735,225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-0.2%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3540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Samtals rekstrarkostnaður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11,259,483,865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11,365,135,379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13,907,297,242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2,542,161,863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22.4%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049264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r" fontAlgn="b"/>
                      <a:endParaRPr lang="is-IS" sz="7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0" i="0" u="none" strike="noStrike">
                        <a:solidFill>
                          <a:srgbClr val="FF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0" i="0" u="none" strike="noStrike">
                        <a:solidFill>
                          <a:srgbClr val="FF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018024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Rekstrarafgangur án afskrifta og fjármagnsliða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489,674,263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466,737,715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750,126,541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283,388,826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60.7%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73306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b"/>
                      <a:endParaRPr lang="is-IS" sz="7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364892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Afskriftir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-284,295,996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-228,005,184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-228,005,184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0.0%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0294459"/>
                  </a:ext>
                </a:extLst>
              </a:tr>
              <a:tr h="135042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Vaxtatekjur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0.0%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0837553"/>
                  </a:ext>
                </a:extLst>
              </a:tr>
              <a:tr h="138504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Vaxtagjöld og verðbætur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-195,104,449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-160,104,449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-155,000,000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5,104,449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-3.2%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707107"/>
                  </a:ext>
                </a:extLst>
              </a:tr>
              <a:tr h="178901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 Rekstrarafkoma (-tap)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10,273,818</a:t>
                      </a:r>
                    </a:p>
                  </a:txBody>
                  <a:tcPr marL="5771" marR="5771" marT="5771" marB="2770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78,628,082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367,121,357</a:t>
                      </a:r>
                    </a:p>
                  </a:txBody>
                  <a:tcPr marL="5771" marR="5771" marT="5771" marB="2770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288,493,275</a:t>
                      </a:r>
                    </a:p>
                  </a:txBody>
                  <a:tcPr marL="5771" marR="51939" marT="5771" marB="277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-366.9%</a:t>
                      </a:r>
                    </a:p>
                  </a:txBody>
                  <a:tcPr marL="5771" marR="51939" marT="5771" marB="2770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078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82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B3D9A-CA17-4039-14E6-24599018D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3D0479-52A8-0DC4-DEFA-70547309B790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F8DE91-73CF-7264-935A-D40899D4D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9B9DB729-904F-BF83-99AA-9F499E520AC7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000" dirty="0" err="1"/>
              <a:t>Sjóðsstreymi</a:t>
            </a:r>
            <a:r>
              <a:rPr lang="en-GB" sz="3000" dirty="0"/>
              <a:t> </a:t>
            </a:r>
            <a:r>
              <a:rPr lang="en-GB" sz="3000" dirty="0" err="1"/>
              <a:t>drög</a:t>
            </a:r>
            <a:endParaRPr lang="en-IS" sz="3000" baseline="0" dirty="0"/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67CB69B0-5311-359C-6271-472662C2DF08}"/>
              </a:ext>
            </a:extLst>
          </p:cNvPr>
          <p:cNvSpPr txBox="1">
            <a:spLocks/>
          </p:cNvSpPr>
          <p:nvPr/>
        </p:nvSpPr>
        <p:spPr>
          <a:xfrm>
            <a:off x="414130" y="1718262"/>
            <a:ext cx="4294603" cy="48205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Fjárfest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fyrir</a:t>
            </a:r>
            <a:r>
              <a:rPr lang="en-GB" sz="1600" b="0" i="0" kern="1500" spc="40" dirty="0">
                <a:latin typeface="+mn-lt"/>
              </a:rPr>
              <a:t> um 450 m.kr. </a:t>
            </a:r>
            <a:r>
              <a:rPr lang="en-GB" sz="1600" b="0" i="0" kern="1500" spc="40" dirty="0" err="1">
                <a:latin typeface="+mn-lt"/>
              </a:rPr>
              <a:t>sem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nægir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fyrir</a:t>
            </a:r>
            <a:r>
              <a:rPr lang="en-GB" sz="1600" b="0" i="0" kern="1500" spc="40" dirty="0">
                <a:latin typeface="+mn-lt"/>
              </a:rPr>
              <a:t> um 8 </a:t>
            </a:r>
            <a:r>
              <a:rPr lang="en-GB" sz="1600" b="0" i="0" kern="1500" spc="40" dirty="0" err="1">
                <a:latin typeface="+mn-lt"/>
              </a:rPr>
              <a:t>vögnum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m.v</a:t>
            </a:r>
            <a:r>
              <a:rPr lang="en-GB" sz="1600" b="0" i="0" kern="1500" spc="40" dirty="0">
                <a:latin typeface="+mn-lt"/>
              </a:rPr>
              <a:t>. 30 m.kr. </a:t>
            </a:r>
            <a:r>
              <a:rPr lang="en-GB" sz="1600" b="0" i="0" kern="1500" spc="40" dirty="0" err="1">
                <a:latin typeface="+mn-lt"/>
              </a:rPr>
              <a:t>orkuskiptaframlag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Orkuskiptaframlag</a:t>
            </a:r>
            <a:r>
              <a:rPr lang="en-GB" sz="1600" b="0" i="0" kern="1500" spc="40" dirty="0">
                <a:latin typeface="+mn-lt"/>
              </a:rPr>
              <a:t> á </a:t>
            </a:r>
            <a:r>
              <a:rPr lang="en-GB" sz="1600" b="0" i="0" kern="1500" spc="40" dirty="0" err="1">
                <a:latin typeface="+mn-lt"/>
              </a:rPr>
              <a:t>einnig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ná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yfir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þó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vagnar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séu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keyptir</a:t>
            </a:r>
            <a:r>
              <a:rPr lang="en-GB" sz="1600" b="0" i="0" kern="1500" spc="40" dirty="0">
                <a:latin typeface="+mn-lt"/>
              </a:rPr>
              <a:t> á </a:t>
            </a:r>
            <a:r>
              <a:rPr lang="en-GB" sz="1600" b="0" i="0" kern="1500" spc="40" dirty="0" err="1">
                <a:latin typeface="+mn-lt"/>
              </a:rPr>
              <a:t>rekstrarleigu</a:t>
            </a:r>
            <a:r>
              <a:rPr lang="en-GB" sz="1600" b="0" i="0" kern="1500" spc="40" dirty="0">
                <a:latin typeface="+mn-lt"/>
              </a:rPr>
              <a:t>, </a:t>
            </a:r>
            <a:r>
              <a:rPr lang="en-GB" sz="1600" b="0" i="0" kern="1500" spc="40" dirty="0" err="1">
                <a:latin typeface="+mn-lt"/>
              </a:rPr>
              <a:t>erum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bíða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eftir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hugmynd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tölum</a:t>
            </a:r>
            <a:r>
              <a:rPr lang="en-GB" sz="1600" b="0" i="0" kern="1500" spc="40" dirty="0">
                <a:latin typeface="+mn-lt"/>
              </a:rPr>
              <a:t> í </a:t>
            </a:r>
            <a:r>
              <a:rPr lang="en-GB" sz="1600" b="0" i="0" kern="1500" spc="40" dirty="0" err="1">
                <a:latin typeface="+mn-lt"/>
              </a:rPr>
              <a:t>það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600" kern="1500" spc="40" dirty="0">
              <a:ea typeface="+mj-ea"/>
              <a:cs typeface="+mj-cs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00" i="0" kern="1500" spc="40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8DC9FFD-87F4-0776-1364-A0B6421E1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246024"/>
              </p:ext>
            </p:extLst>
          </p:nvPr>
        </p:nvGraphicFramePr>
        <p:xfrm>
          <a:off x="4887273" y="1695801"/>
          <a:ext cx="4819944" cy="4453809"/>
        </p:xfrm>
        <a:graphic>
          <a:graphicData uri="http://schemas.openxmlformats.org/drawingml/2006/table">
            <a:tbl>
              <a:tblPr/>
              <a:tblGrid>
                <a:gridCol w="2371012">
                  <a:extLst>
                    <a:ext uri="{9D8B030D-6E8A-4147-A177-3AD203B41FA5}">
                      <a16:colId xmlns:a16="http://schemas.microsoft.com/office/drawing/2014/main" val="1647314384"/>
                    </a:ext>
                  </a:extLst>
                </a:gridCol>
                <a:gridCol w="917236">
                  <a:extLst>
                    <a:ext uri="{9D8B030D-6E8A-4147-A177-3AD203B41FA5}">
                      <a16:colId xmlns:a16="http://schemas.microsoft.com/office/drawing/2014/main" val="2525657960"/>
                    </a:ext>
                  </a:extLst>
                </a:gridCol>
                <a:gridCol w="765848">
                  <a:extLst>
                    <a:ext uri="{9D8B030D-6E8A-4147-A177-3AD203B41FA5}">
                      <a16:colId xmlns:a16="http://schemas.microsoft.com/office/drawing/2014/main" val="706264819"/>
                    </a:ext>
                  </a:extLst>
                </a:gridCol>
                <a:gridCol w="765848">
                  <a:extLst>
                    <a:ext uri="{9D8B030D-6E8A-4147-A177-3AD203B41FA5}">
                      <a16:colId xmlns:a16="http://schemas.microsoft.com/office/drawing/2014/main" val="848446908"/>
                    </a:ext>
                  </a:extLst>
                </a:gridCol>
              </a:tblGrid>
              <a:tr h="194137">
                <a:tc>
                  <a:txBody>
                    <a:bodyPr/>
                    <a:lstStyle/>
                    <a:p>
                      <a:pPr algn="l" fontAlgn="t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Sjóðstreymi</a:t>
                      </a:r>
                    </a:p>
                  </a:txBody>
                  <a:tcPr marL="6694" marR="6694" marT="6694" marB="32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Áætlun </a:t>
                      </a:r>
                    </a:p>
                  </a:txBody>
                  <a:tcPr marL="6694" marR="6694" marT="6694" marB="32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Útkomuspá</a:t>
                      </a:r>
                    </a:p>
                  </a:txBody>
                  <a:tcPr marL="6694" marR="6694" marT="6694" marB="32133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Áætlun</a:t>
                      </a:r>
                    </a:p>
                  </a:txBody>
                  <a:tcPr marL="6694" marR="6694" marT="6694" marB="3213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438356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t"/>
                      <a:endParaRPr lang="is-IS" sz="800" b="1" i="0" u="none" strike="noStrike">
                        <a:solidFill>
                          <a:srgbClr val="FFFFFF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2024</a:t>
                      </a:r>
                    </a:p>
                  </a:txBody>
                  <a:tcPr marL="6694" marR="6694" marT="6694" marB="32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2024</a:t>
                      </a:r>
                    </a:p>
                  </a:txBody>
                  <a:tcPr marL="6694" marR="6694" marT="6694" marB="32133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2025</a:t>
                      </a:r>
                    </a:p>
                  </a:txBody>
                  <a:tcPr marL="6694" marR="6694" marT="6694" marB="3213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75920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t"/>
                      <a:endParaRPr lang="is-IS" sz="800" b="1" i="0" u="none" strike="noStrike">
                        <a:solidFill>
                          <a:srgbClr val="FFFFFF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70386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Rekstrarafkoma (-tap)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10,273,818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78,628,082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367,121,357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179947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Afskriftir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284,295,996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228,005,184</a:t>
                      </a:r>
                    </a:p>
                  </a:txBody>
                  <a:tcPr marL="6694" marR="6694" marT="6694" marB="32133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228,005,184</a:t>
                      </a:r>
                    </a:p>
                  </a:txBody>
                  <a:tcPr marL="6694" marR="6694" marT="6694" marB="3213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309988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Verbætur og gengismunur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116,137,422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116,137,422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75,000,000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240614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Breyting lífeyrisskuldbindinga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-5,102,682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-12,000,000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190806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Veltufé frá rekstri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410,707,236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417,668,006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658,126,541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810791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568437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Birgðir lækkun (hækkun)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-8,019,000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-4,848,997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24154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Viðskiptakröfur lækkun (hækkun)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17,881,966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202,909,810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135034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Viðskiptaskuldir hækkun (lækkun)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75,500,000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-442,155,402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07496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nn-NO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Fyrirframgreitt framlag til Brúar lífeyrissjóðs, breyting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27,882,960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27,882,960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66595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Handfært fé frá rekstri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496,070,202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201,456,377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686,009,501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12019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33140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Fjárfesting í varanlegum rekstrarfjárumun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-420,000,000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-151,000,000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-455,000,000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558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Söluverð seldra rekstrarfjármuna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392729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Fjárfestingahreyfingar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-420,000,000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-151,000,000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-455,000,000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6932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131458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Ný langtímalán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0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137421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Afborganir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-101,264,523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-101,264,523</a:t>
                      </a:r>
                    </a:p>
                  </a:txBody>
                  <a:tcPr marL="6694" marR="6694" marT="6694" marB="32133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-121,920,643</a:t>
                      </a:r>
                    </a:p>
                  </a:txBody>
                  <a:tcPr marL="6694" marR="6694" marT="6694" marB="3213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614463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Fjármögnunarhreyfingar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-101,264,523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-101,264,523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-121,920,643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1132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636537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Breyting á handbæru fé (lækkun), hækkun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-25,194,321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-50,808,146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109,088,858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440178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Handbært fé í ársbyrjun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349,595,865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370,350,143</a:t>
                      </a: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319,541,997</a:t>
                      </a: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641407"/>
                  </a:ext>
                </a:extLst>
              </a:tr>
              <a:tr h="156648">
                <a:tc>
                  <a:txBody>
                    <a:bodyPr/>
                    <a:lstStyle/>
                    <a:p>
                      <a:pPr algn="r" fontAlgn="b"/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DINPro"/>
                      </a:endParaRPr>
                    </a:p>
                  </a:txBody>
                  <a:tcPr marL="6694" marR="6694" marT="6694" marB="32133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71967"/>
                  </a:ext>
                </a:extLst>
              </a:tr>
              <a:tr h="240997"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Handbært fé í lok tímabils</a:t>
                      </a:r>
                    </a:p>
                  </a:txBody>
                  <a:tcPr marL="6694" marR="6694" marT="6694" marB="321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324,401,544 </a:t>
                      </a:r>
                    </a:p>
                  </a:txBody>
                  <a:tcPr marL="6694" marR="6694" marT="6694" marB="32133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319,541,997 </a:t>
                      </a:r>
                    </a:p>
                  </a:txBody>
                  <a:tcPr marL="6694" marR="6694" marT="6694" marB="32133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DINPro"/>
                        </a:rPr>
                        <a:t> 428,630,855 </a:t>
                      </a:r>
                    </a:p>
                  </a:txBody>
                  <a:tcPr marL="6694" marR="6694" marT="6694" marB="3213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63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60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2596BD-F0F3-8C24-39CA-957038F02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A41D72-8B6F-277A-F516-763E7578C104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2632E1-019D-328C-A233-502A061FF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2755476E-04B8-814D-30DC-58B21D74151E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000" dirty="0"/>
              <a:t>Rekstraráætlun </a:t>
            </a:r>
            <a:r>
              <a:rPr lang="en-GB" sz="3000" dirty="0" err="1"/>
              <a:t>Nýs</a:t>
            </a:r>
            <a:r>
              <a:rPr lang="en-GB" sz="3000" dirty="0"/>
              <a:t> </a:t>
            </a:r>
            <a:r>
              <a:rPr lang="en-GB" sz="3000" dirty="0" err="1"/>
              <a:t>samgöngusáttmála</a:t>
            </a:r>
            <a:r>
              <a:rPr lang="en-GB" sz="3000" dirty="0"/>
              <a:t> </a:t>
            </a:r>
            <a:endParaRPr lang="en-IS" sz="3000" baseline="0" dirty="0"/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81FEB708-2416-599E-1608-EA41DAF93427}"/>
              </a:ext>
            </a:extLst>
          </p:cNvPr>
          <p:cNvSpPr txBox="1">
            <a:spLocks/>
          </p:cNvSpPr>
          <p:nvPr/>
        </p:nvSpPr>
        <p:spPr>
          <a:xfrm>
            <a:off x="414130" y="1718262"/>
            <a:ext cx="3488914" cy="48205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Teljum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ómögulegt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hægt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sé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hækka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gjaldskrá</a:t>
            </a:r>
            <a:r>
              <a:rPr lang="en-GB" sz="1600" b="0" i="0" kern="1500" spc="40" dirty="0">
                <a:latin typeface="+mn-lt"/>
              </a:rPr>
              <a:t> um </a:t>
            </a:r>
            <a:r>
              <a:rPr lang="en-GB" sz="1600" b="0" i="0" kern="1500" spc="40" dirty="0" err="1">
                <a:latin typeface="+mn-lt"/>
              </a:rPr>
              <a:t>meira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en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tæp</a:t>
            </a:r>
            <a:r>
              <a:rPr lang="en-GB" sz="1600" b="0" i="0" kern="1500" spc="40" dirty="0">
                <a:latin typeface="+mn-lt"/>
              </a:rPr>
              <a:t> 4%. Gert </a:t>
            </a:r>
            <a:r>
              <a:rPr lang="en-GB" sz="1600" b="0" i="0" kern="1500" spc="40" dirty="0" err="1">
                <a:latin typeface="+mn-lt"/>
              </a:rPr>
              <a:t>ráð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fyrir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magnaukningu</a:t>
            </a:r>
            <a:r>
              <a:rPr lang="en-GB" sz="1600" b="0" i="0" kern="1500" spc="40" dirty="0">
                <a:latin typeface="+mn-lt"/>
              </a:rPr>
              <a:t>, </a:t>
            </a:r>
            <a:r>
              <a:rPr lang="en-GB" sz="1600" b="0" i="0" kern="1500" spc="40" dirty="0" err="1">
                <a:latin typeface="+mn-lt"/>
              </a:rPr>
              <a:t>kostnaðar</a:t>
            </a:r>
            <a:r>
              <a:rPr lang="en-GB" sz="1600" b="0" i="0" kern="1500" spc="40" dirty="0">
                <a:latin typeface="+mn-lt"/>
              </a:rPr>
              <a:t> í </a:t>
            </a:r>
            <a:r>
              <a:rPr lang="en-GB" sz="1600" b="0" i="0" kern="1500" spc="40" dirty="0" err="1">
                <a:latin typeface="+mn-lt"/>
              </a:rPr>
              <a:t>gegnum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gjaldskrárhækkun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+mn-lt"/>
              </a:rPr>
              <a:t>Sölutölur</a:t>
            </a:r>
            <a:r>
              <a:rPr lang="en-GB" sz="1600" b="0" i="0" kern="1500" spc="40" dirty="0">
                <a:latin typeface="+mn-lt"/>
              </a:rPr>
              <a:t> ytd24 </a:t>
            </a:r>
            <a:r>
              <a:rPr lang="en-GB" sz="1600" b="0" i="0" kern="1500" spc="40" dirty="0" err="1">
                <a:latin typeface="+mn-lt"/>
              </a:rPr>
              <a:t>gefa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til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kynna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verð</a:t>
            </a:r>
            <a:r>
              <a:rPr lang="en-GB" sz="1600" b="0" i="0" kern="1500" spc="40" dirty="0">
                <a:latin typeface="+mn-lt"/>
              </a:rPr>
              <a:t> er </a:t>
            </a:r>
            <a:r>
              <a:rPr lang="en-GB" sz="1600" b="0" i="0" kern="1500" spc="40" dirty="0" err="1">
                <a:latin typeface="+mn-lt"/>
              </a:rPr>
              <a:t>komið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að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ákveðnum</a:t>
            </a:r>
            <a:r>
              <a:rPr lang="en-GB" sz="1600" b="0" i="0" kern="1500" spc="40" dirty="0">
                <a:latin typeface="+mn-lt"/>
              </a:rPr>
              <a:t> </a:t>
            </a:r>
            <a:r>
              <a:rPr lang="en-GB" sz="1600" b="0" i="0" kern="1500" spc="40" dirty="0" err="1">
                <a:latin typeface="+mn-lt"/>
              </a:rPr>
              <a:t>sársaukamörkum</a:t>
            </a:r>
            <a:r>
              <a:rPr lang="en-GB" sz="1600" b="0" i="0" kern="1500" spc="40" dirty="0">
                <a:latin typeface="+mn-lt"/>
              </a:rPr>
              <a:t>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600" b="0" i="0" kern="1500" spc="40" dirty="0">
              <a:latin typeface="+mn-lt"/>
            </a:endParaRPr>
          </a:p>
          <a:p>
            <a:pPr marL="285750" lvl="1" indent="-285750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600" kern="1500" spc="40" dirty="0">
              <a:ea typeface="+mj-ea"/>
              <a:cs typeface="+mj-cs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+mn-lt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00" i="0" kern="1500" spc="4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166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3058</TotalTime>
  <Words>730</Words>
  <Application>Microsoft Office PowerPoint</Application>
  <PresentationFormat>Widescreen</PresentationFormat>
  <Paragraphs>288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DINPro</vt:lpstr>
      <vt:lpstr>GT America Rg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Breiðholt</dc:creator>
  <cp:lastModifiedBy>Herdís Steinarsdóttir</cp:lastModifiedBy>
  <cp:revision>21</cp:revision>
  <dcterms:created xsi:type="dcterms:W3CDTF">2022-03-22T11:38:45Z</dcterms:created>
  <dcterms:modified xsi:type="dcterms:W3CDTF">2024-11-12T10:36:22Z</dcterms:modified>
</cp:coreProperties>
</file>