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02" r:id="rId5"/>
  </p:sldMasterIdLst>
  <p:notesMasterIdLst>
    <p:notesMasterId r:id="rId14"/>
  </p:notesMasterIdLst>
  <p:sldIdLst>
    <p:sldId id="269" r:id="rId6"/>
    <p:sldId id="552" r:id="rId7"/>
    <p:sldId id="546" r:id="rId8"/>
    <p:sldId id="547" r:id="rId9"/>
    <p:sldId id="548" r:id="rId10"/>
    <p:sldId id="549" r:id="rId11"/>
    <p:sldId id="550" r:id="rId12"/>
    <p:sldId id="551" r:id="rId13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261D00"/>
    <a:srgbClr val="FFFF99"/>
    <a:srgbClr val="3A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E8860-7B4A-4A64-B53A-19CDCE7A9668}" v="3" dt="2024-10-17T13:21:56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25" autoAdjust="0"/>
  </p:normalViewPr>
  <p:slideViewPr>
    <p:cSldViewPr snapToGrid="0" snapToObjects="1">
      <p:cViewPr varScale="1">
        <p:scale>
          <a:sx n="71" d="100"/>
          <a:sy n="71" d="100"/>
        </p:scale>
        <p:origin x="11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Samanlögð</a:t>
            </a:r>
            <a:r>
              <a:rPr lang="en-US" sz="2000" dirty="0"/>
              <a:t> </a:t>
            </a:r>
            <a:r>
              <a:rPr lang="en-US" sz="2000" dirty="0" err="1"/>
              <a:t>meðalumferð</a:t>
            </a:r>
            <a:r>
              <a:rPr lang="en-US" sz="2000" dirty="0"/>
              <a:t> á </a:t>
            </a:r>
            <a:r>
              <a:rPr lang="en-US" sz="2000" dirty="0" err="1"/>
              <a:t>talningastöðum</a:t>
            </a:r>
            <a:r>
              <a:rPr lang="en-US" sz="2000" dirty="0"/>
              <a:t>  </a:t>
            </a:r>
            <a:r>
              <a:rPr lang="en-US" sz="2000" dirty="0" err="1"/>
              <a:t>höfuðborgarsvæðisins</a:t>
            </a:r>
            <a:r>
              <a:rPr lang="en-US" sz="2000" baseline="0" dirty="0"/>
              <a:t> </a:t>
            </a:r>
            <a:r>
              <a:rPr lang="en-US" sz="2000" dirty="0"/>
              <a:t>í </a:t>
            </a:r>
            <a:r>
              <a:rPr lang="en-US" sz="2000" dirty="0" err="1"/>
              <a:t>september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Sheet1!$C$12</c:f>
              <c:strCache>
                <c:ptCount val="1"/>
                <c:pt idx="0">
                  <c:v>Samanlögð meðalumferð á talningastöðum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Sheet1!$B$13:$B$16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Sheet1!$C$13:$C$16</c:f>
              <c:numCache>
                <c:formatCode>#,##0</c:formatCode>
                <c:ptCount val="4"/>
                <c:pt idx="0">
                  <c:v>175668</c:v>
                </c:pt>
                <c:pt idx="1">
                  <c:v>182454</c:v>
                </c:pt>
                <c:pt idx="2">
                  <c:v>187216</c:v>
                </c:pt>
                <c:pt idx="3">
                  <c:v>190444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AD-47DB-AE85-08586BFA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2485248"/>
        <c:axId val="602484768"/>
      </c:lineChart>
      <c:catAx>
        <c:axId val="60248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02484768"/>
        <c:crosses val="autoZero"/>
        <c:auto val="1"/>
        <c:lblAlgn val="ctr"/>
        <c:lblOffset val="100"/>
        <c:noMultiLvlLbl val="0"/>
      </c:catAx>
      <c:valAx>
        <c:axId val="602484768"/>
        <c:scaling>
          <c:orientation val="minMax"/>
          <c:min val="1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0248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51FE-155F-4E96-B1DF-259E37DC69C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4031-BF3E-49D4-BD3A-54F8E668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*85 af þeim eru á leiðir Kynnisferða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C4031-BF3E-49D4-BD3A-54F8E66861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https://wp-beta.vegagerdin.is/wp-content/uploads/2024/06/hb_a_netid_2024-3.pdf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C4031-BF3E-49D4-BD3A-54F8E66861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7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https://reykjavik.is/sites/default/files/2024-05/05a-forgangskerfi_umferdarljosa_012024.pdf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C4031-BF3E-49D4-BD3A-54F8E66861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0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AD2F3-DA35-2A47-83BB-48A8A6FF1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1233-DAA8-4B4D-86B4-9650E175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CB7AF-86ED-AA4E-BCE7-2B66AB68E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2BABE-5308-B84A-AC4C-38F03EB85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á forsíð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22700" y="2263563"/>
            <a:ext cx="4629362" cy="485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222700" y="2751738"/>
            <a:ext cx="46293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22700" y="2839423"/>
            <a:ext cx="3581400" cy="399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UNDIRFYRIRSÖGN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773549" y="3679695"/>
            <a:ext cx="3106071" cy="25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is-IS" dirty="0"/>
              <a:t>Nafn starfsmanns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773549" y="3936511"/>
            <a:ext cx="3106071" cy="25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baseline="0"/>
            </a:lvl1pPr>
          </a:lstStyle>
          <a:p>
            <a:pPr lvl="0"/>
            <a:r>
              <a:rPr lang="is-IS" dirty="0"/>
              <a:t>Starfstitill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283528" y="1053546"/>
            <a:ext cx="1476822" cy="252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baseline="0"/>
            </a:lvl1pPr>
          </a:lstStyle>
          <a:p>
            <a:pPr lvl="0"/>
            <a:r>
              <a:rPr lang="is-IS" dirty="0"/>
              <a:t>DD.MM.YYYY</a:t>
            </a:r>
          </a:p>
        </p:txBody>
      </p:sp>
    </p:spTree>
    <p:extLst>
      <p:ext uri="{BB962C8B-B14F-4D97-AF65-F5344CB8AC3E}">
        <p14:creationId xmlns:p14="http://schemas.microsoft.com/office/powerpoint/2010/main" val="41057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463B-B3AE-5F48-96A4-36F93B617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E9CBD-76AA-D742-A39D-F983042FB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A8FE-2753-D745-9CCA-6975A527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8A8D4-D185-2A43-8CE0-FD5A765E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82DAA-1087-BA4D-80F9-70270B018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E7BEE-6A88-5447-A0AD-19DF0F868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9" r:id="rId3"/>
    <p:sldLayoutId id="2147483674" r:id="rId4"/>
    <p:sldLayoutId id="2147483676" r:id="rId5"/>
    <p:sldLayoutId id="2147483672" r:id="rId6"/>
    <p:sldLayoutId id="2147483686" r:id="rId7"/>
    <p:sldLayoutId id="2147483688" r:id="rId8"/>
    <p:sldLayoutId id="2147483663" r:id="rId9"/>
    <p:sldLayoutId id="2147483662" r:id="rId10"/>
    <p:sldLayoutId id="2147483664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A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96" y="404130"/>
            <a:ext cx="889726" cy="2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 sama farinu…">
            <a:extLst>
              <a:ext uri="{FF2B5EF4-FFF2-40B4-BE49-F238E27FC236}">
                <a16:creationId xmlns:a16="http://schemas.microsoft.com/office/drawing/2014/main" id="{2174291B-12E2-4DD1-82AD-8A1021DF1795}"/>
              </a:ext>
            </a:extLst>
          </p:cNvPr>
          <p:cNvSpPr txBox="1">
            <a:spLocks/>
          </p:cNvSpPr>
          <p:nvPr/>
        </p:nvSpPr>
        <p:spPr>
          <a:xfrm>
            <a:off x="603894" y="836004"/>
            <a:ext cx="6374027" cy="13258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3600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  <a:t>Seinkanir í leiðakerfinu</a:t>
            </a: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36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36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36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36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36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36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2B0D79-D31C-92D3-CC6A-352020749981}"/>
              </a:ext>
            </a:extLst>
          </p:cNvPr>
          <p:cNvSpPr txBox="1"/>
          <p:nvPr/>
        </p:nvSpPr>
        <p:spPr>
          <a:xfrm>
            <a:off x="665264" y="1422069"/>
            <a:ext cx="26060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bg1"/>
                </a:solidFill>
              </a:rPr>
              <a:t>18.10.2024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2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1A8A-B798-0BCA-BBBD-D80DA386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Seinkanir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6927-3B01-93DF-2258-EA6C65F4A1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1600" dirty="0" err="1"/>
              <a:t>Flaggað</a:t>
            </a:r>
            <a:r>
              <a:rPr lang="en-US" sz="1600" dirty="0"/>
              <a:t> </a:t>
            </a:r>
            <a:r>
              <a:rPr lang="en-US" sz="1600" dirty="0" err="1"/>
              <a:t>hefur</a:t>
            </a:r>
            <a:r>
              <a:rPr lang="en-US" sz="1600" dirty="0"/>
              <a:t> </a:t>
            </a:r>
            <a:r>
              <a:rPr lang="en-US" sz="1600" dirty="0" err="1"/>
              <a:t>verið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umferð</a:t>
            </a:r>
            <a:r>
              <a:rPr lang="en-US" sz="1600" dirty="0"/>
              <a:t> </a:t>
            </a:r>
            <a:r>
              <a:rPr lang="en-US" sz="1600" dirty="0" err="1"/>
              <a:t>hafi</a:t>
            </a:r>
            <a:r>
              <a:rPr lang="en-US" sz="1600" dirty="0"/>
              <a:t> </a:t>
            </a:r>
            <a:r>
              <a:rPr lang="en-US" sz="1600" dirty="0" err="1"/>
              <a:t>aukist</a:t>
            </a:r>
            <a:r>
              <a:rPr lang="en-US" sz="1600" dirty="0"/>
              <a:t> </a:t>
            </a:r>
            <a:r>
              <a:rPr lang="en-US" sz="1600" dirty="0" err="1"/>
              <a:t>það</a:t>
            </a:r>
            <a:r>
              <a:rPr lang="en-US" sz="1600" dirty="0"/>
              <a:t> </a:t>
            </a:r>
            <a:r>
              <a:rPr lang="en-US" sz="1600" dirty="0" err="1"/>
              <a:t>mikið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þetta</a:t>
            </a:r>
            <a:r>
              <a:rPr lang="en-US" sz="1600" dirty="0"/>
              <a:t> er </a:t>
            </a:r>
            <a:r>
              <a:rPr lang="en-US" sz="1600" dirty="0" err="1"/>
              <a:t>farið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hafa</a:t>
            </a:r>
            <a:r>
              <a:rPr lang="en-US" sz="1600" dirty="0"/>
              <a:t> </a:t>
            </a:r>
            <a:r>
              <a:rPr lang="en-US" sz="1600" dirty="0" err="1"/>
              <a:t>veruleg</a:t>
            </a:r>
            <a:r>
              <a:rPr lang="en-US" sz="1600" dirty="0"/>
              <a:t> </a:t>
            </a:r>
            <a:r>
              <a:rPr lang="en-US" sz="1600" dirty="0" err="1"/>
              <a:t>áhrif</a:t>
            </a:r>
            <a:r>
              <a:rPr lang="en-US" sz="1600" dirty="0"/>
              <a:t> á </a:t>
            </a:r>
            <a:r>
              <a:rPr lang="en-US" sz="1600" dirty="0" err="1"/>
              <a:t>stundvísi</a:t>
            </a:r>
            <a:r>
              <a:rPr lang="en-US" sz="1600" dirty="0"/>
              <a:t> í </a:t>
            </a:r>
            <a:r>
              <a:rPr lang="en-US" sz="1600" dirty="0" err="1"/>
              <a:t>leiðarkerfinu</a:t>
            </a:r>
            <a:r>
              <a:rPr lang="en-US" sz="1600" dirty="0"/>
              <a:t>.</a:t>
            </a:r>
          </a:p>
          <a:p>
            <a:r>
              <a:rPr lang="en-US" sz="1600" dirty="0"/>
              <a:t>Í </a:t>
            </a:r>
            <a:r>
              <a:rPr lang="en-US" sz="1600" dirty="0" err="1"/>
              <a:t>síðustu</a:t>
            </a:r>
            <a:r>
              <a:rPr lang="en-US" sz="1600" dirty="0"/>
              <a:t> </a:t>
            </a:r>
            <a:r>
              <a:rPr lang="en-US" sz="1600" dirty="0" err="1"/>
              <a:t>fjárhagsáætlun</a:t>
            </a:r>
            <a:r>
              <a:rPr lang="en-US" sz="1600" dirty="0"/>
              <a:t> </a:t>
            </a:r>
            <a:r>
              <a:rPr lang="en-US" sz="1600" dirty="0" err="1"/>
              <a:t>fyrir</a:t>
            </a:r>
            <a:r>
              <a:rPr lang="en-US" sz="1600" dirty="0"/>
              <a:t> </a:t>
            </a:r>
            <a:r>
              <a:rPr lang="en-US" sz="1600" dirty="0" err="1"/>
              <a:t>árið</a:t>
            </a:r>
            <a:r>
              <a:rPr lang="en-US" sz="1600" dirty="0"/>
              <a:t> 2024 var </a:t>
            </a:r>
            <a:r>
              <a:rPr lang="en-US" sz="1600" dirty="0" err="1"/>
              <a:t>óskað</a:t>
            </a:r>
            <a:r>
              <a:rPr lang="en-US" sz="1600" dirty="0"/>
              <a:t> </a:t>
            </a:r>
            <a:r>
              <a:rPr lang="en-US" sz="1600" dirty="0" err="1"/>
              <a:t>eftir</a:t>
            </a:r>
            <a:r>
              <a:rPr lang="en-US" sz="1600" dirty="0"/>
              <a:t> </a:t>
            </a:r>
            <a:r>
              <a:rPr lang="en-US" sz="1600" dirty="0" err="1"/>
              <a:t>auknu</a:t>
            </a:r>
            <a:r>
              <a:rPr lang="en-US" sz="1600" dirty="0"/>
              <a:t> </a:t>
            </a:r>
            <a:r>
              <a:rPr lang="en-US" sz="1600" dirty="0" err="1"/>
              <a:t>fjármagni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leysa</a:t>
            </a:r>
            <a:r>
              <a:rPr lang="en-US" sz="1600" dirty="0"/>
              <a:t> </a:t>
            </a:r>
            <a:r>
              <a:rPr lang="en-US" sz="1600" dirty="0" err="1"/>
              <a:t>þetta</a:t>
            </a:r>
            <a:r>
              <a:rPr lang="en-US" sz="1600" dirty="0"/>
              <a:t>, </a:t>
            </a:r>
            <a:r>
              <a:rPr lang="en-US" sz="1600" dirty="0" err="1"/>
              <a:t>en</a:t>
            </a:r>
            <a:r>
              <a:rPr lang="en-US" sz="1600" dirty="0"/>
              <a:t> ekki </a:t>
            </a:r>
            <a:r>
              <a:rPr lang="en-US" sz="1600" dirty="0" err="1"/>
              <a:t>gekk</a:t>
            </a:r>
            <a:r>
              <a:rPr lang="en-US" sz="1600" dirty="0"/>
              <a:t> </a:t>
            </a:r>
            <a:r>
              <a:rPr lang="en-US" sz="1600" dirty="0" err="1"/>
              <a:t>það</a:t>
            </a:r>
            <a:r>
              <a:rPr lang="en-US" sz="1600" dirty="0"/>
              <a:t> </a:t>
            </a:r>
            <a:r>
              <a:rPr lang="en-US" sz="1600" dirty="0" err="1"/>
              <a:t>eftir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Fjölgun</a:t>
            </a:r>
            <a:r>
              <a:rPr lang="en-US" sz="1600" dirty="0"/>
              <a:t> </a:t>
            </a:r>
            <a:r>
              <a:rPr lang="en-US" sz="1600" dirty="0" err="1"/>
              <a:t>bifreiða</a:t>
            </a:r>
            <a:r>
              <a:rPr lang="en-US" sz="1600" dirty="0"/>
              <a:t> á höfuðborgarsvæðinu </a:t>
            </a:r>
            <a:r>
              <a:rPr lang="en-US" sz="1600" dirty="0" err="1"/>
              <a:t>frá</a:t>
            </a:r>
            <a:r>
              <a:rPr lang="en-US" sz="1600" dirty="0"/>
              <a:t> 2019 er um 20 </a:t>
            </a:r>
            <a:r>
              <a:rPr lang="en-US" sz="1600" dirty="0" err="1"/>
              <a:t>þús</a:t>
            </a:r>
            <a:r>
              <a:rPr lang="en-US" sz="1600" dirty="0"/>
              <a:t>. </a:t>
            </a:r>
            <a:r>
              <a:rPr lang="en-US" sz="1600" dirty="0" err="1"/>
              <a:t>bílar</a:t>
            </a:r>
            <a:r>
              <a:rPr lang="en-US" sz="1600" dirty="0"/>
              <a:t> og </a:t>
            </a:r>
            <a:r>
              <a:rPr lang="en-US" sz="1600" dirty="0" err="1"/>
              <a:t>íbúum</a:t>
            </a:r>
            <a:r>
              <a:rPr lang="en-US" sz="1600" dirty="0"/>
              <a:t> </a:t>
            </a:r>
            <a:r>
              <a:rPr lang="en-US" sz="1600" dirty="0" err="1"/>
              <a:t>hefur</a:t>
            </a:r>
            <a:r>
              <a:rPr lang="en-US" sz="1600" dirty="0"/>
              <a:t> </a:t>
            </a:r>
            <a:r>
              <a:rPr lang="en-US" sz="1600" dirty="0" err="1"/>
              <a:t>fjölgað</a:t>
            </a:r>
            <a:r>
              <a:rPr lang="en-US" sz="1600" dirty="0"/>
              <a:t> um 15 </a:t>
            </a:r>
            <a:r>
              <a:rPr lang="en-US" sz="1600" dirty="0" err="1"/>
              <a:t>þús</a:t>
            </a:r>
            <a:r>
              <a:rPr lang="en-US" sz="1600" dirty="0"/>
              <a:t>. </a:t>
            </a:r>
            <a:r>
              <a:rPr lang="en-US" sz="1600" dirty="0" err="1"/>
              <a:t>Þetta</a:t>
            </a:r>
            <a:r>
              <a:rPr lang="en-US" sz="1600" dirty="0"/>
              <a:t> </a:t>
            </a:r>
            <a:r>
              <a:rPr lang="en-US" sz="1600" dirty="0" err="1"/>
              <a:t>hefur</a:t>
            </a:r>
            <a:r>
              <a:rPr lang="en-US" sz="1600" dirty="0"/>
              <a:t> </a:t>
            </a:r>
            <a:r>
              <a:rPr lang="en-US" sz="1600" dirty="0" err="1"/>
              <a:t>áhrif</a:t>
            </a:r>
            <a:r>
              <a:rPr lang="en-US" sz="1600" dirty="0"/>
              <a:t> </a:t>
            </a:r>
            <a:r>
              <a:rPr lang="en-US" sz="1600" dirty="0" err="1"/>
              <a:t>tímaáætlun</a:t>
            </a:r>
            <a:r>
              <a:rPr lang="en-US" sz="1600" dirty="0"/>
              <a:t> í </a:t>
            </a:r>
            <a:r>
              <a:rPr lang="en-US" sz="1600" dirty="0" err="1"/>
              <a:t>leiðakerfinu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Sveitarfélög</a:t>
            </a:r>
            <a:r>
              <a:rPr lang="en-US" sz="1600" dirty="0"/>
              <a:t> </a:t>
            </a:r>
            <a:r>
              <a:rPr lang="en-US" sz="1600" dirty="0" err="1"/>
              <a:t>hafa</a:t>
            </a:r>
            <a:r>
              <a:rPr lang="en-US" sz="1600" dirty="0"/>
              <a:t> </a:t>
            </a:r>
            <a:r>
              <a:rPr lang="en-US" sz="1600" dirty="0" err="1"/>
              <a:t>lækkað</a:t>
            </a:r>
            <a:r>
              <a:rPr lang="en-US" sz="1600" dirty="0"/>
              <a:t> </a:t>
            </a:r>
            <a:r>
              <a:rPr lang="en-US" sz="1600" dirty="0" err="1"/>
              <a:t>hámarkshraða</a:t>
            </a:r>
            <a:r>
              <a:rPr lang="en-US" sz="1600" dirty="0"/>
              <a:t>.</a:t>
            </a:r>
            <a:endParaRPr lang="is-I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E9D71-1AFC-111C-E29F-41A99DABE7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1600" dirty="0" err="1"/>
              <a:t>Ástandið</a:t>
            </a:r>
            <a:r>
              <a:rPr lang="en-US" sz="1600" dirty="0"/>
              <a:t> </a:t>
            </a:r>
            <a:r>
              <a:rPr lang="en-US" sz="1600" dirty="0" err="1"/>
              <a:t>hefur</a:t>
            </a:r>
            <a:r>
              <a:rPr lang="en-US" sz="1600" dirty="0"/>
              <a:t> </a:t>
            </a:r>
            <a:r>
              <a:rPr lang="en-US" sz="1600" dirty="0" err="1"/>
              <a:t>versnað</a:t>
            </a:r>
            <a:r>
              <a:rPr lang="en-US" sz="1600" dirty="0"/>
              <a:t>. </a:t>
            </a:r>
            <a:r>
              <a:rPr lang="en-US" sz="1600" dirty="0" err="1"/>
              <a:t>Viðskiptavinir</a:t>
            </a:r>
            <a:r>
              <a:rPr lang="en-US" sz="1600" dirty="0"/>
              <a:t> </a:t>
            </a:r>
            <a:r>
              <a:rPr lang="en-US" sz="1600" dirty="0" err="1"/>
              <a:t>eru</a:t>
            </a:r>
            <a:r>
              <a:rPr lang="en-US" sz="1600" dirty="0"/>
              <a:t> </a:t>
            </a:r>
            <a:r>
              <a:rPr lang="en-US" sz="1600" dirty="0" err="1"/>
              <a:t>óánægðir</a:t>
            </a:r>
            <a:r>
              <a:rPr lang="en-US" sz="1600" dirty="0"/>
              <a:t>, </a:t>
            </a:r>
            <a:r>
              <a:rPr lang="en-US" sz="1600" dirty="0" err="1"/>
              <a:t>ná</a:t>
            </a:r>
            <a:r>
              <a:rPr lang="en-US" sz="1600" dirty="0"/>
              <a:t> ekki </a:t>
            </a:r>
            <a:r>
              <a:rPr lang="en-US" sz="1600" dirty="0" err="1"/>
              <a:t>skiptingum</a:t>
            </a:r>
            <a:r>
              <a:rPr lang="en-US" sz="1600" dirty="0"/>
              <a:t>, </a:t>
            </a:r>
            <a:r>
              <a:rPr lang="en-US" sz="1600" dirty="0" err="1"/>
              <a:t>eru</a:t>
            </a:r>
            <a:r>
              <a:rPr lang="en-US" sz="1600" dirty="0"/>
              <a:t> of </a:t>
            </a:r>
            <a:r>
              <a:rPr lang="en-US" sz="1600" dirty="0" err="1"/>
              <a:t>seinir</a:t>
            </a:r>
            <a:r>
              <a:rPr lang="en-US" sz="1600" dirty="0"/>
              <a:t>. Vagnstjórar </a:t>
            </a:r>
            <a:r>
              <a:rPr lang="en-US" sz="1600" dirty="0" err="1"/>
              <a:t>freista</a:t>
            </a:r>
            <a:r>
              <a:rPr lang="en-US" sz="1600" dirty="0"/>
              <a:t> </a:t>
            </a:r>
            <a:r>
              <a:rPr lang="en-US" sz="1600" dirty="0" err="1"/>
              <a:t>þess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keyra</a:t>
            </a:r>
            <a:r>
              <a:rPr lang="en-US" sz="1600" dirty="0"/>
              <a:t> </a:t>
            </a:r>
            <a:r>
              <a:rPr lang="en-US" sz="1600" dirty="0" err="1"/>
              <a:t>hraðar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vinna</a:t>
            </a:r>
            <a:r>
              <a:rPr lang="en-US" sz="1600" dirty="0"/>
              <a:t> </a:t>
            </a:r>
            <a:r>
              <a:rPr lang="en-US" sz="1600" dirty="0" err="1"/>
              <a:t>upp</a:t>
            </a:r>
            <a:r>
              <a:rPr lang="en-US" sz="1600" dirty="0"/>
              <a:t> </a:t>
            </a:r>
            <a:r>
              <a:rPr lang="en-US" sz="1600" dirty="0" err="1"/>
              <a:t>tíma</a:t>
            </a:r>
            <a:r>
              <a:rPr lang="en-US" sz="1600" dirty="0"/>
              <a:t> og </a:t>
            </a:r>
            <a:r>
              <a:rPr lang="en-US" sz="1600" dirty="0" err="1"/>
              <a:t>fleiri</a:t>
            </a:r>
            <a:r>
              <a:rPr lang="en-US" sz="1600" dirty="0"/>
              <a:t> </a:t>
            </a:r>
            <a:r>
              <a:rPr lang="en-US" sz="1600" dirty="0" err="1"/>
              <a:t>neikvæð</a:t>
            </a:r>
            <a:r>
              <a:rPr lang="en-US" sz="1600" dirty="0"/>
              <a:t> </a:t>
            </a:r>
            <a:r>
              <a:rPr lang="en-US" sz="1600" dirty="0" err="1"/>
              <a:t>áhrif</a:t>
            </a:r>
            <a:r>
              <a:rPr lang="en-US" sz="1600" dirty="0"/>
              <a:t> </a:t>
            </a:r>
            <a:r>
              <a:rPr lang="en-US" sz="1600" dirty="0" err="1"/>
              <a:t>hljótast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þessari</a:t>
            </a:r>
            <a:r>
              <a:rPr lang="en-US" sz="1600" dirty="0"/>
              <a:t> </a:t>
            </a:r>
            <a:r>
              <a:rPr lang="en-US" sz="1600" dirty="0" err="1"/>
              <a:t>þróun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Nauðsynlegt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grípa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aðgerða</a:t>
            </a:r>
            <a:r>
              <a:rPr lang="en-US" sz="1600" dirty="0"/>
              <a:t> </a:t>
            </a:r>
            <a:r>
              <a:rPr lang="en-US" sz="1600" dirty="0" err="1"/>
              <a:t>strax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neikvæð</a:t>
            </a:r>
            <a:r>
              <a:rPr lang="en-US" sz="1600" dirty="0"/>
              <a:t> </a:t>
            </a:r>
            <a:r>
              <a:rPr lang="en-US" sz="1600" dirty="0" err="1"/>
              <a:t>áhrif</a:t>
            </a:r>
            <a:r>
              <a:rPr lang="en-US" sz="1600" dirty="0"/>
              <a:t> á </a:t>
            </a:r>
            <a:r>
              <a:rPr lang="en-US" sz="1600" dirty="0" err="1"/>
              <a:t>ímynd</a:t>
            </a:r>
            <a:r>
              <a:rPr lang="en-US" sz="1600" dirty="0"/>
              <a:t> og </a:t>
            </a:r>
            <a:r>
              <a:rPr lang="en-US" sz="1600" dirty="0" err="1"/>
              <a:t>áreiðanleika</a:t>
            </a:r>
            <a:r>
              <a:rPr lang="en-US" sz="1600" dirty="0"/>
              <a:t> Strætó </a:t>
            </a:r>
            <a:r>
              <a:rPr lang="en-US" sz="1600" dirty="0" err="1"/>
              <a:t>verði</a:t>
            </a:r>
            <a:r>
              <a:rPr lang="en-US" sz="1600" dirty="0"/>
              <a:t> ekki </a:t>
            </a:r>
            <a:r>
              <a:rPr lang="en-US" sz="1600" dirty="0" err="1"/>
              <a:t>meiri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Hefur</a:t>
            </a:r>
            <a:r>
              <a:rPr lang="en-US" sz="1600" dirty="0"/>
              <a:t> </a:t>
            </a:r>
            <a:r>
              <a:rPr lang="en-US" sz="1600" dirty="0" err="1"/>
              <a:t>áhrif</a:t>
            </a:r>
            <a:r>
              <a:rPr lang="en-US" sz="1600" dirty="0"/>
              <a:t> á </a:t>
            </a:r>
            <a:r>
              <a:rPr lang="en-US" sz="1600" dirty="0" err="1"/>
              <a:t>uppgjör</a:t>
            </a:r>
            <a:r>
              <a:rPr lang="en-US" sz="1600" dirty="0"/>
              <a:t> </a:t>
            </a:r>
            <a:r>
              <a:rPr lang="en-US" sz="1600" dirty="0" err="1"/>
              <a:t>við</a:t>
            </a:r>
            <a:r>
              <a:rPr lang="en-US" sz="1600" dirty="0"/>
              <a:t> </a:t>
            </a:r>
            <a:r>
              <a:rPr lang="en-US" sz="1600" dirty="0" err="1"/>
              <a:t>verktaka</a:t>
            </a:r>
            <a:r>
              <a:rPr lang="en-US" sz="1600" dirty="0"/>
              <a:t>.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358138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D036-9AE7-379A-A8E0-81CE28AA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16874"/>
            <a:ext cx="8196695" cy="751392"/>
          </a:xfrm>
        </p:spPr>
        <p:txBody>
          <a:bodyPr/>
          <a:lstStyle/>
          <a:p>
            <a:r>
              <a:rPr lang="is-IS" dirty="0"/>
              <a:t>Seinkanir virka daga – allan daginn – milli ára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071458-2094-ECC8-39F5-1A3114CDB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981" y="2776134"/>
            <a:ext cx="3416476" cy="166378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6A6002-55C3-DE17-29A7-C0E11A6D7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205" y="2571749"/>
            <a:ext cx="3791145" cy="1771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8881A2-3B65-5ABF-948E-730073F3135C}"/>
              </a:ext>
            </a:extLst>
          </p:cNvPr>
          <p:cNvSpPr txBox="1"/>
          <p:nvPr/>
        </p:nvSpPr>
        <p:spPr>
          <a:xfrm>
            <a:off x="1663706" y="2706932"/>
            <a:ext cx="30133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1.9.2022 – 15.10.2022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F620C0-715B-0008-5322-434170AF4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238" y="915159"/>
            <a:ext cx="3314870" cy="16764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353559-A29D-E5CD-33BE-5FD67DD99D8E}"/>
              </a:ext>
            </a:extLst>
          </p:cNvPr>
          <p:cNvSpPr txBox="1"/>
          <p:nvPr/>
        </p:nvSpPr>
        <p:spPr>
          <a:xfrm>
            <a:off x="5755574" y="2626093"/>
            <a:ext cx="30133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1.9.2024 – 15.10.2024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08242-05E9-FCB8-B703-39CB0F60DC67}"/>
              </a:ext>
            </a:extLst>
          </p:cNvPr>
          <p:cNvSpPr txBox="1"/>
          <p:nvPr/>
        </p:nvSpPr>
        <p:spPr>
          <a:xfrm>
            <a:off x="3453937" y="845958"/>
            <a:ext cx="30133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1.9.2023 – 15.10.2023</a:t>
            </a:r>
            <a:endParaRPr lang="en-US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4FDF58-DE64-C197-E70F-AB0EA0EF66AD}"/>
              </a:ext>
            </a:extLst>
          </p:cNvPr>
          <p:cNvCxnSpPr/>
          <p:nvPr/>
        </p:nvCxnSpPr>
        <p:spPr>
          <a:xfrm>
            <a:off x="3170388" y="4069080"/>
            <a:ext cx="6896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02FBA4-ECC5-BD73-B00E-6A6789610AB9}"/>
              </a:ext>
            </a:extLst>
          </p:cNvPr>
          <p:cNvCxnSpPr/>
          <p:nvPr/>
        </p:nvCxnSpPr>
        <p:spPr>
          <a:xfrm>
            <a:off x="4724205" y="2216331"/>
            <a:ext cx="6896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86AA191-90A2-D11A-E082-25400266BA02}"/>
              </a:ext>
            </a:extLst>
          </p:cNvPr>
          <p:cNvSpPr/>
          <p:nvPr/>
        </p:nvSpPr>
        <p:spPr>
          <a:xfrm>
            <a:off x="7112725" y="3768634"/>
            <a:ext cx="824375" cy="2547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5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AA77-7C4E-F966-37B1-68C2F03F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Seinkanir milli kl. 15:30 – 18:00 – milli ára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8A6AA-5405-D906-2F3D-1587AF30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360" y="3040438"/>
            <a:ext cx="3513908" cy="1675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6AF434-B25D-EC05-C83B-0A79BE6BD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558" y="1122857"/>
            <a:ext cx="3679712" cy="1767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6553CF-8243-834D-F891-89A2EB24F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1" y="3094801"/>
            <a:ext cx="3450985" cy="1675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4F6E61-8119-0525-5B43-FFA311666783}"/>
              </a:ext>
            </a:extLst>
          </p:cNvPr>
          <p:cNvSpPr txBox="1"/>
          <p:nvPr/>
        </p:nvSpPr>
        <p:spPr>
          <a:xfrm>
            <a:off x="964277" y="3029165"/>
            <a:ext cx="30133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1.9.2022 – 15.10.2022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F39826-D43A-0F7B-98F7-2E57A412B4AB}"/>
              </a:ext>
            </a:extLst>
          </p:cNvPr>
          <p:cNvSpPr txBox="1"/>
          <p:nvPr/>
        </p:nvSpPr>
        <p:spPr>
          <a:xfrm>
            <a:off x="3277588" y="1072177"/>
            <a:ext cx="30133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1.9.2023 – 15.10.2023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7AA272-54A1-7112-A6FE-580D7D1E0D53}"/>
              </a:ext>
            </a:extLst>
          </p:cNvPr>
          <p:cNvSpPr txBox="1"/>
          <p:nvPr/>
        </p:nvSpPr>
        <p:spPr>
          <a:xfrm>
            <a:off x="5984174" y="2987164"/>
            <a:ext cx="30133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1.9.2024 – 15.10.2024</a:t>
            </a:r>
            <a:endParaRPr lang="en-US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9FA96D-5224-176E-C84B-9F62FD26A479}"/>
              </a:ext>
            </a:extLst>
          </p:cNvPr>
          <p:cNvCxnSpPr/>
          <p:nvPr/>
        </p:nvCxnSpPr>
        <p:spPr>
          <a:xfrm>
            <a:off x="2587902" y="4456538"/>
            <a:ext cx="6896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68C20F-9D9C-6FDB-499D-3F47E941BC8E}"/>
              </a:ext>
            </a:extLst>
          </p:cNvPr>
          <p:cNvCxnSpPr/>
          <p:nvPr/>
        </p:nvCxnSpPr>
        <p:spPr>
          <a:xfrm>
            <a:off x="5103794" y="2571750"/>
            <a:ext cx="6896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748C13F-2436-D3DA-39BF-9F336B723175}"/>
              </a:ext>
            </a:extLst>
          </p:cNvPr>
          <p:cNvSpPr/>
          <p:nvPr/>
        </p:nvSpPr>
        <p:spPr>
          <a:xfrm>
            <a:off x="7602341" y="4191922"/>
            <a:ext cx="824375" cy="2547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31E1802-F3B8-3B61-93E5-1840A429B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92" y="658380"/>
            <a:ext cx="7974858" cy="44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B5FF85B-3356-30AB-14C2-0697CA68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6" y="543330"/>
            <a:ext cx="8515349" cy="47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EFBC40-7170-0F39-B2C7-87344DDDD29D}"/>
              </a:ext>
            </a:extLst>
          </p:cNvPr>
          <p:cNvSpPr txBox="1"/>
          <p:nvPr/>
        </p:nvSpPr>
        <p:spPr>
          <a:xfrm>
            <a:off x="1529131" y="284399"/>
            <a:ext cx="7143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400" dirty="0"/>
              <a:t>Seinkanir virka daga – allan daginn – eftir leiðum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B6D6E-C0FC-3DE0-1640-938DE317BAD0}"/>
              </a:ext>
            </a:extLst>
          </p:cNvPr>
          <p:cNvSpPr txBox="1"/>
          <p:nvPr/>
        </p:nvSpPr>
        <p:spPr>
          <a:xfrm>
            <a:off x="1947255" y="4544269"/>
            <a:ext cx="30133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1.9.2023 – 15.10.2023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2C1D1-5B06-B6F6-F4A9-2BCF48F6F449}"/>
              </a:ext>
            </a:extLst>
          </p:cNvPr>
          <p:cNvSpPr txBox="1"/>
          <p:nvPr/>
        </p:nvSpPr>
        <p:spPr>
          <a:xfrm>
            <a:off x="5659100" y="4544269"/>
            <a:ext cx="30133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1.9.2024 – 15.10.2024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3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7C0-49AF-5899-909D-7D532CFC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6135E0-782A-DDA8-A0D4-421F6A1486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126705"/>
              </p:ext>
            </p:extLst>
          </p:nvPr>
        </p:nvGraphicFramePr>
        <p:xfrm>
          <a:off x="318655" y="1360497"/>
          <a:ext cx="8485907" cy="2289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6145">
                  <a:extLst>
                    <a:ext uri="{9D8B030D-6E8A-4147-A177-3AD203B41FA5}">
                      <a16:colId xmlns:a16="http://schemas.microsoft.com/office/drawing/2014/main" val="1750845615"/>
                    </a:ext>
                  </a:extLst>
                </a:gridCol>
                <a:gridCol w="2409986">
                  <a:extLst>
                    <a:ext uri="{9D8B030D-6E8A-4147-A177-3AD203B41FA5}">
                      <a16:colId xmlns:a16="http://schemas.microsoft.com/office/drawing/2014/main" val="1184704837"/>
                    </a:ext>
                  </a:extLst>
                </a:gridCol>
                <a:gridCol w="2279776">
                  <a:extLst>
                    <a:ext uri="{9D8B030D-6E8A-4147-A177-3AD203B41FA5}">
                      <a16:colId xmlns:a16="http://schemas.microsoft.com/office/drawing/2014/main" val="1525618263"/>
                    </a:ext>
                  </a:extLst>
                </a:gridCol>
              </a:tblGrid>
              <a:tr h="114467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September 2023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September 2024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1595206"/>
                  </a:ext>
                </a:extLst>
              </a:tr>
              <a:tr h="1144677">
                <a:tc>
                  <a:txBody>
                    <a:bodyPr/>
                    <a:lstStyle/>
                    <a:p>
                      <a:pPr algn="l" fontAlgn="b"/>
                      <a:r>
                        <a:rPr lang="nn-NO" sz="2400" u="none" strike="noStrike" dirty="0">
                          <a:effectLst/>
                        </a:rPr>
                        <a:t>Fjöldi ábendinga um að vagn </a:t>
                      </a:r>
                    </a:p>
                    <a:p>
                      <a:pPr algn="l" fontAlgn="b"/>
                      <a:r>
                        <a:rPr lang="nn-NO" sz="2400" i="1" u="none" strike="noStrike" dirty="0">
                          <a:effectLst/>
                        </a:rPr>
                        <a:t>kom ekki </a:t>
                      </a:r>
                      <a:r>
                        <a:rPr lang="nn-NO" sz="2400" u="none" strike="noStrike" dirty="0">
                          <a:effectLst/>
                        </a:rPr>
                        <a:t>eða </a:t>
                      </a:r>
                      <a:r>
                        <a:rPr lang="nn-NO" sz="2400" i="1" u="none" strike="noStrike" dirty="0">
                          <a:effectLst/>
                        </a:rPr>
                        <a:t>kom of seint </a:t>
                      </a:r>
                      <a:endParaRPr lang="nn-NO" sz="24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53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*121</a:t>
                      </a:r>
                      <a:endParaRPr lang="en-US" sz="36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5141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62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0D9BFF-FE92-1E38-E1A0-1D9792A3A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594881"/>
              </p:ext>
            </p:extLst>
          </p:nvPr>
        </p:nvGraphicFramePr>
        <p:xfrm>
          <a:off x="318655" y="441703"/>
          <a:ext cx="8196695" cy="415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578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CE81-3773-5BCB-C2FB-A75328E5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9F1B2-2BBA-1D58-6C1F-2853BCD34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E794E-49F9-F27C-FBD8-34B49E31E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6080"/>
            <a:ext cx="8078910" cy="5710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75F8C-CA9C-6E59-7390-CD343EFF1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823" y="2737448"/>
            <a:ext cx="1905266" cy="1581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D2C338-3372-642E-61F4-84EFDADDE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18819"/>
            <a:ext cx="9144000" cy="6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39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rsíður">
  <a:themeElements>
    <a:clrScheme name="EFLA litir">
      <a:dk1>
        <a:srgbClr val="46464B"/>
      </a:dk1>
      <a:lt1>
        <a:srgbClr val="F2F2F2"/>
      </a:lt1>
      <a:dk2>
        <a:srgbClr val="44546A"/>
      </a:dk2>
      <a:lt2>
        <a:srgbClr val="CADDDF"/>
      </a:lt2>
      <a:accent1>
        <a:srgbClr val="FF0000"/>
      </a:accent1>
      <a:accent2>
        <a:srgbClr val="0080A5"/>
      </a:accent2>
      <a:accent3>
        <a:srgbClr val="87A6AA"/>
      </a:accent3>
      <a:accent4>
        <a:srgbClr val="1A3E6F"/>
      </a:accent4>
      <a:accent5>
        <a:srgbClr val="ECBFC1"/>
      </a:accent5>
      <a:accent6>
        <a:srgbClr val="A7A9AC"/>
      </a:accent6>
      <a:hlink>
        <a:srgbClr val="FF0000"/>
      </a:hlink>
      <a:folHlink>
        <a:srgbClr val="1A3E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CDFEDBD7-5CB8-4F37-AFDC-704DE66013B5}" vid="{209E2A7C-EA16-4167-948E-E5EBBE823D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BB56A7A958046A88CBA2D08652171" ma:contentTypeVersion="9" ma:contentTypeDescription="Create a new document." ma:contentTypeScope="" ma:versionID="c4eefda5073cf3faaac1da13f9018321">
  <xsd:schema xmlns:xsd="http://www.w3.org/2001/XMLSchema" xmlns:xs="http://www.w3.org/2001/XMLSchema" xmlns:p="http://schemas.microsoft.com/office/2006/metadata/properties" xmlns:ns2="4b8b24f3-d295-4735-b208-ec67ecd3c16e" xmlns:ns3="b09dcadf-fb09-4c30-9af4-34560fd8144f" targetNamespace="http://schemas.microsoft.com/office/2006/metadata/properties" ma:root="true" ma:fieldsID="290a860d9eb7a74d9d3777b1a2ff8fb4" ns2:_="" ns3:_="">
    <xsd:import namespace="4b8b24f3-d295-4735-b208-ec67ecd3c16e"/>
    <xsd:import namespace="b09dcadf-fb09-4c30-9af4-34560fd81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b24f3-d295-4735-b208-ec67ecd3c1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dcadf-fb09-4c30-9af4-34560fd814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FFBF65-C851-49F9-BC03-3575956D37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791372-A4AF-42D7-8970-4925DC627323}">
  <ds:schemaRefs>
    <ds:schemaRef ds:uri="http://schemas.microsoft.com/office/2006/documentManagement/types"/>
    <ds:schemaRef ds:uri="http://www.w3.org/XML/1998/namespace"/>
    <ds:schemaRef ds:uri="http://purl.org/dc/dcmitype/"/>
    <ds:schemaRef ds:uri="b09dcadf-fb09-4c30-9af4-34560fd8144f"/>
    <ds:schemaRef ds:uri="http://purl.org/dc/elements/1.1/"/>
    <ds:schemaRef ds:uri="http://purl.org/dc/terms/"/>
    <ds:schemaRef ds:uri="4b8b24f3-d295-4735-b208-ec67ecd3c16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211088B-776F-40A7-831E-A73888606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8b24f3-d295-4735-b208-ec67ecd3c16e"/>
    <ds:schemaRef ds:uri="b09dcadf-fb09-4c30-9af4-34560fd81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9010</TotalTime>
  <Words>275</Words>
  <Application>Microsoft Office PowerPoint</Application>
  <PresentationFormat>On-screen Show (16:9)</PresentationFormat>
  <Paragraphs>40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 Narrow</vt:lpstr>
      <vt:lpstr>Arial</vt:lpstr>
      <vt:lpstr>Calibri</vt:lpstr>
      <vt:lpstr>PFDinTextCondPro-Bold</vt:lpstr>
      <vt:lpstr>Verdana</vt:lpstr>
      <vt:lpstr>Office Theme</vt:lpstr>
      <vt:lpstr>Forsíður</vt:lpstr>
      <vt:lpstr>PowerPoint Presentation</vt:lpstr>
      <vt:lpstr>Seinkanir</vt:lpstr>
      <vt:lpstr>Seinkanir virka daga – allan daginn – milli ára </vt:lpstr>
      <vt:lpstr>Seinkanir milli kl. 15:30 – 18:00 – milli ára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Valgerður Gréta Benediktsdóttir</dc:creator>
  <cp:lastModifiedBy>Herdís Steinarsdóttir</cp:lastModifiedBy>
  <cp:revision>127</cp:revision>
  <cp:lastPrinted>2023-12-19T11:23:22Z</cp:lastPrinted>
  <dcterms:created xsi:type="dcterms:W3CDTF">2020-09-30T11:23:36Z</dcterms:created>
  <dcterms:modified xsi:type="dcterms:W3CDTF">2024-11-12T10:41:01Z</dcterms:modified>
</cp:coreProperties>
</file>