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 id="2147483654" r:id="rId2"/>
    <p:sldMasterId id="2147483655" r:id="rId3"/>
  </p:sldMasterIdLst>
  <p:notesMasterIdLst>
    <p:notesMasterId r:id="rId14"/>
  </p:notesMasterIdLst>
  <p:sldIdLst>
    <p:sldId id="262" r:id="rId4"/>
    <p:sldId id="266" r:id="rId5"/>
    <p:sldId id="273" r:id="rId6"/>
    <p:sldId id="271" r:id="rId7"/>
    <p:sldId id="276" r:id="rId8"/>
    <p:sldId id="267" r:id="rId9"/>
    <p:sldId id="277" r:id="rId10"/>
    <p:sldId id="275" r:id="rId11"/>
    <p:sldId id="260" r:id="rId12"/>
    <p:sldId id="261" r:id="rId13"/>
  </p:sldIdLst>
  <p:sldSz cx="12192000" cy="6858000"/>
  <p:notesSz cx="6858000" cy="9144000"/>
  <p:embeddedFontLst>
    <p:embeddedFont>
      <p:font typeface="GT America Rg" panose="00000800000000000000" charset="0"/>
      <p:regular r:id="rId15"/>
      <p:bold r:id="rId16"/>
      <p:italic r:id="rId17"/>
      <p:boldItalic r:id="rId18"/>
    </p:embeddedFont>
  </p:embeddedFontLst>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151B9-A2DC-4015-9772-A84173AD80E3}" v="23" dt="2024-09-12T11:41:04.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55690" autoAdjust="0"/>
  </p:normalViewPr>
  <p:slideViewPr>
    <p:cSldViewPr snapToGrid="0" snapToObjects="1">
      <p:cViewPr varScale="1">
        <p:scale>
          <a:sx n="61" d="100"/>
          <a:sy n="6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C168C-B413-4852-BFC6-1B11807C2A35}" type="datetimeFigureOut">
              <a:rPr lang="is-IS" smtClean="0"/>
              <a:t>9.10.2024</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C2CEA-7EC1-4B75-A365-2F32B42250BC}" type="slidenum">
              <a:rPr lang="is-IS" smtClean="0"/>
              <a:t>‹#›</a:t>
            </a:fld>
            <a:endParaRPr lang="is-IS"/>
          </a:p>
        </p:txBody>
      </p:sp>
    </p:spTree>
    <p:extLst>
      <p:ext uri="{BB962C8B-B14F-4D97-AF65-F5344CB8AC3E}">
        <p14:creationId xmlns:p14="http://schemas.microsoft.com/office/powerpoint/2010/main" val="30928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403C2CEA-7EC1-4B75-A365-2F32B42250BC}" type="slidenum">
              <a:rPr lang="is-IS" smtClean="0"/>
              <a:t>8</a:t>
            </a:fld>
            <a:endParaRPr lang="is-IS"/>
          </a:p>
        </p:txBody>
      </p:sp>
    </p:spTree>
    <p:extLst>
      <p:ext uri="{BB962C8B-B14F-4D97-AF65-F5344CB8AC3E}">
        <p14:creationId xmlns:p14="http://schemas.microsoft.com/office/powerpoint/2010/main" val="218985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13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00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52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066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8BFBB-B4B3-3D43-8EBE-567E7218ABE5}"/>
              </a:ext>
            </a:extLst>
          </p:cNvPr>
          <p:cNvPicPr>
            <a:picLocks noChangeAspect="1"/>
          </p:cNvPicPr>
          <p:nvPr userDrawn="1"/>
        </p:nvPicPr>
        <p:blipFill>
          <a:blip r:embed="rId4"/>
          <a:stretch>
            <a:fillRect/>
          </a:stretch>
        </p:blipFill>
        <p:spPr>
          <a:xfrm>
            <a:off x="0" y="-137284"/>
            <a:ext cx="12192000" cy="6995284"/>
          </a:xfrm>
          <a:prstGeom prst="rect">
            <a:avLst/>
          </a:prstGeom>
        </p:spPr>
      </p:pic>
      <p:pic>
        <p:nvPicPr>
          <p:cNvPr id="8" name="Picture 7">
            <a:extLst>
              <a:ext uri="{FF2B5EF4-FFF2-40B4-BE49-F238E27FC236}">
                <a16:creationId xmlns:a16="http://schemas.microsoft.com/office/drawing/2014/main" id="{8F9AD630-AB87-C947-95C4-71DD397C61D6}"/>
              </a:ext>
            </a:extLst>
          </p:cNvPr>
          <p:cNvPicPr>
            <a:picLocks noChangeAspect="1"/>
          </p:cNvPicPr>
          <p:nvPr userDrawn="1"/>
        </p:nvPicPr>
        <p:blipFill>
          <a:blip r:embed="rId5"/>
          <a:stretch>
            <a:fillRect/>
          </a:stretch>
        </p:blipFill>
        <p:spPr>
          <a:xfrm>
            <a:off x="11041269" y="282713"/>
            <a:ext cx="654878" cy="654878"/>
          </a:xfrm>
          <a:prstGeom prst="rect">
            <a:avLst/>
          </a:prstGeom>
        </p:spPr>
      </p:pic>
      <p:pic>
        <p:nvPicPr>
          <p:cNvPr id="9" name="Picture 8">
            <a:extLst>
              <a:ext uri="{FF2B5EF4-FFF2-40B4-BE49-F238E27FC236}">
                <a16:creationId xmlns:a16="http://schemas.microsoft.com/office/drawing/2014/main" id="{B14B8ACE-D6D2-0746-ACEC-CC72BA9B16A4}"/>
              </a:ext>
            </a:extLst>
          </p:cNvPr>
          <p:cNvPicPr>
            <a:picLocks noChangeAspect="1"/>
          </p:cNvPicPr>
          <p:nvPr userDrawn="1"/>
        </p:nvPicPr>
        <p:blipFill>
          <a:blip r:embed="rId6"/>
          <a:stretch>
            <a:fillRect/>
          </a:stretch>
        </p:blipFill>
        <p:spPr>
          <a:xfrm>
            <a:off x="694082" y="3663923"/>
            <a:ext cx="10803835" cy="2334805"/>
          </a:xfrm>
          <a:prstGeom prst="rect">
            <a:avLst/>
          </a:prstGeom>
        </p:spPr>
      </p:pic>
    </p:spTree>
    <p:extLst>
      <p:ext uri="{BB962C8B-B14F-4D97-AF65-F5344CB8AC3E}">
        <p14:creationId xmlns:p14="http://schemas.microsoft.com/office/powerpoint/2010/main" val="1749422081"/>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995EEC-9302-594E-BB22-2E116BDA0177}"/>
              </a:ext>
            </a:extLst>
          </p:cNvPr>
          <p:cNvSpPr/>
          <p:nvPr userDrawn="1"/>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Picture 7">
            <a:extLst>
              <a:ext uri="{FF2B5EF4-FFF2-40B4-BE49-F238E27FC236}">
                <a16:creationId xmlns:a16="http://schemas.microsoft.com/office/drawing/2014/main" id="{29AAAEA4-1751-A344-BB20-B69CB0B82E8A}"/>
              </a:ext>
            </a:extLst>
          </p:cNvPr>
          <p:cNvPicPr>
            <a:picLocks noChangeAspect="1"/>
          </p:cNvPicPr>
          <p:nvPr userDrawn="1"/>
        </p:nvPicPr>
        <p:blipFill>
          <a:blip r:embed="rId4"/>
          <a:stretch>
            <a:fillRect/>
          </a:stretch>
        </p:blipFill>
        <p:spPr>
          <a:xfrm>
            <a:off x="11041269" y="282713"/>
            <a:ext cx="654878" cy="654878"/>
          </a:xfrm>
          <a:prstGeom prst="rect">
            <a:avLst/>
          </a:prstGeom>
        </p:spPr>
      </p:pic>
    </p:spTree>
    <p:extLst>
      <p:ext uri="{BB962C8B-B14F-4D97-AF65-F5344CB8AC3E}">
        <p14:creationId xmlns:p14="http://schemas.microsoft.com/office/powerpoint/2010/main" val="1112010430"/>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g" pitchFamily="2" charset="77"/>
          <a:ea typeface="GT America Rg"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g" pitchFamily="2" charset="77"/>
          <a:ea typeface="GT America Rg"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g" pitchFamily="2" charset="77"/>
          <a:ea typeface="GT America Rg"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g" pitchFamily="2" charset="77"/>
          <a:ea typeface="GT America Rg"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g" pitchFamily="2" charset="77"/>
          <a:ea typeface="GT America Rg"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8294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384C6-FF30-E242-8BCA-A749425563DE}"/>
              </a:ext>
            </a:extLst>
          </p:cNvPr>
          <p:cNvPicPr>
            <a:picLocks noChangeAspect="1"/>
          </p:cNvPicPr>
          <p:nvPr/>
        </p:nvPicPr>
        <p:blipFill>
          <a:blip r:embed="rId2"/>
          <a:stretch>
            <a:fillRect/>
          </a:stretch>
        </p:blipFill>
        <p:spPr>
          <a:xfrm>
            <a:off x="0" y="-137284"/>
            <a:ext cx="12192000" cy="6995284"/>
          </a:xfrm>
          <a:prstGeom prst="rect">
            <a:avLst/>
          </a:prstGeom>
        </p:spPr>
      </p:pic>
      <p:pic>
        <p:nvPicPr>
          <p:cNvPr id="5" name="Picture 4">
            <a:extLst>
              <a:ext uri="{FF2B5EF4-FFF2-40B4-BE49-F238E27FC236}">
                <a16:creationId xmlns:a16="http://schemas.microsoft.com/office/drawing/2014/main" id="{4EA83790-2997-C643-8BC0-701E26C30194}"/>
              </a:ext>
            </a:extLst>
          </p:cNvPr>
          <p:cNvPicPr>
            <a:picLocks noChangeAspect="1"/>
          </p:cNvPicPr>
          <p:nvPr/>
        </p:nvPicPr>
        <p:blipFill>
          <a:blip r:embed="rId3"/>
          <a:stretch>
            <a:fillRect/>
          </a:stretch>
        </p:blipFill>
        <p:spPr>
          <a:xfrm>
            <a:off x="11041269" y="282713"/>
            <a:ext cx="654878" cy="654878"/>
          </a:xfrm>
          <a:prstGeom prst="rect">
            <a:avLst/>
          </a:prstGeom>
        </p:spPr>
      </p:pic>
      <p:pic>
        <p:nvPicPr>
          <p:cNvPr id="6" name="Picture 5">
            <a:extLst>
              <a:ext uri="{FF2B5EF4-FFF2-40B4-BE49-F238E27FC236}">
                <a16:creationId xmlns:a16="http://schemas.microsoft.com/office/drawing/2014/main" id="{C9BC4EF8-050F-B84F-9352-094CB7C91BE0}"/>
              </a:ext>
            </a:extLst>
          </p:cNvPr>
          <p:cNvPicPr>
            <a:picLocks noChangeAspect="1"/>
          </p:cNvPicPr>
          <p:nvPr/>
        </p:nvPicPr>
        <p:blipFill>
          <a:blip r:embed="rId4"/>
          <a:stretch>
            <a:fillRect/>
          </a:stretch>
        </p:blipFill>
        <p:spPr>
          <a:xfrm>
            <a:off x="694082" y="3663923"/>
            <a:ext cx="10803835" cy="2334805"/>
          </a:xfrm>
          <a:prstGeom prst="rect">
            <a:avLst/>
          </a:prstGeom>
        </p:spPr>
      </p:pic>
      <p:sp>
        <p:nvSpPr>
          <p:cNvPr id="7" name="Title Placeholder 2">
            <a:extLst>
              <a:ext uri="{FF2B5EF4-FFF2-40B4-BE49-F238E27FC236}">
                <a16:creationId xmlns:a16="http://schemas.microsoft.com/office/drawing/2014/main" id="{17CFED84-3C76-A747-94D4-DC3D4EBB8840}"/>
              </a:ext>
            </a:extLst>
          </p:cNvPr>
          <p:cNvSpPr txBox="1">
            <a:spLocks/>
          </p:cNvSpPr>
          <p:nvPr/>
        </p:nvSpPr>
        <p:spPr>
          <a:xfrm>
            <a:off x="1446143" y="2090057"/>
            <a:ext cx="8360330" cy="120364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pPr algn="ctr"/>
            <a:endParaRPr lang="en-GB" dirty="0"/>
          </a:p>
          <a:p>
            <a:pPr algn="ctr"/>
            <a:endParaRPr lang="en-GB" dirty="0"/>
          </a:p>
          <a:p>
            <a:pPr algn="ctr"/>
            <a:endParaRPr lang="en-GB" sz="10000" dirty="0">
              <a:latin typeface="Aptos Display" panose="020B0004020202020204" pitchFamily="34" charset="0"/>
            </a:endParaRPr>
          </a:p>
          <a:p>
            <a:pPr algn="ctr"/>
            <a:r>
              <a:rPr lang="en-GB" sz="19200" i="0" dirty="0" err="1">
                <a:latin typeface="Aptos Display" panose="020B0004020202020204" pitchFamily="34" charset="0"/>
              </a:rPr>
              <a:t>Inngilding</a:t>
            </a:r>
            <a:r>
              <a:rPr lang="en-GB" sz="19200" i="0" dirty="0">
                <a:latin typeface="Aptos Display" panose="020B0004020202020204" pitchFamily="34" charset="0"/>
              </a:rPr>
              <a:t> </a:t>
            </a:r>
            <a:r>
              <a:rPr lang="en-GB" sz="19200" i="0" dirty="0" err="1">
                <a:latin typeface="Aptos Display" panose="020B0004020202020204" pitchFamily="34" charset="0"/>
              </a:rPr>
              <a:t>hjá</a:t>
            </a:r>
            <a:r>
              <a:rPr lang="en-GB" sz="19200" i="0" dirty="0">
                <a:latin typeface="Aptos Display" panose="020B0004020202020204" pitchFamily="34" charset="0"/>
              </a:rPr>
              <a:t> Strætó </a:t>
            </a:r>
            <a:endParaRPr lang="en-IS" sz="19200" i="0" dirty="0">
              <a:latin typeface="Aptos Display" panose="020B0004020202020204" pitchFamily="34" charset="0"/>
            </a:endParaRPr>
          </a:p>
        </p:txBody>
      </p:sp>
      <p:sp>
        <p:nvSpPr>
          <p:cNvPr id="9" name="Title Placeholder 2">
            <a:extLst>
              <a:ext uri="{FF2B5EF4-FFF2-40B4-BE49-F238E27FC236}">
                <a16:creationId xmlns:a16="http://schemas.microsoft.com/office/drawing/2014/main" id="{073BCEDD-0141-E64A-BA14-F0C63EC1B76B}"/>
              </a:ext>
            </a:extLst>
          </p:cNvPr>
          <p:cNvSpPr txBox="1">
            <a:spLocks/>
          </p:cNvSpPr>
          <p:nvPr/>
        </p:nvSpPr>
        <p:spPr>
          <a:xfrm>
            <a:off x="1446143" y="6229831"/>
            <a:ext cx="2287657" cy="399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en-GB" sz="1000" b="0" i="0" baseline="0" dirty="0">
                <a:latin typeface="GT America Rg" pitchFamily="2" charset="77"/>
              </a:rPr>
              <a:t>13. </a:t>
            </a:r>
            <a:r>
              <a:rPr lang="en-GB" sz="1000" b="0" i="0" dirty="0" err="1">
                <a:latin typeface="GT America Rg" pitchFamily="2" charset="77"/>
              </a:rPr>
              <a:t>september</a:t>
            </a:r>
            <a:r>
              <a:rPr lang="en-GB" sz="1000" b="0" i="0" dirty="0">
                <a:latin typeface="GT America Rg" pitchFamily="2" charset="77"/>
              </a:rPr>
              <a:t> 2024</a:t>
            </a:r>
            <a:endParaRPr lang="en-IS" sz="1000" b="0" i="0" baseline="0" dirty="0">
              <a:latin typeface="GT America Rg" pitchFamily="2" charset="77"/>
            </a:endParaRPr>
          </a:p>
        </p:txBody>
      </p:sp>
      <p:sp>
        <p:nvSpPr>
          <p:cNvPr id="10" name="Title Placeholder 2">
            <a:extLst>
              <a:ext uri="{FF2B5EF4-FFF2-40B4-BE49-F238E27FC236}">
                <a16:creationId xmlns:a16="http://schemas.microsoft.com/office/drawing/2014/main" id="{3664F71E-3F21-1B4D-9CBB-0C64C7B8833B}"/>
              </a:ext>
            </a:extLst>
          </p:cNvPr>
          <p:cNvSpPr txBox="1">
            <a:spLocks/>
          </p:cNvSpPr>
          <p:nvPr/>
        </p:nvSpPr>
        <p:spPr>
          <a:xfrm>
            <a:off x="9408490" y="6229831"/>
            <a:ext cx="2287657" cy="399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1000" b="0" i="0" baseline="0" dirty="0">
              <a:latin typeface="GT America Rg" pitchFamily="2" charset="77"/>
            </a:endParaRPr>
          </a:p>
        </p:txBody>
      </p:sp>
      <p:sp>
        <p:nvSpPr>
          <p:cNvPr id="11" name="Title Placeholder 2">
            <a:extLst>
              <a:ext uri="{FF2B5EF4-FFF2-40B4-BE49-F238E27FC236}">
                <a16:creationId xmlns:a16="http://schemas.microsoft.com/office/drawing/2014/main" id="{1616E135-C249-D945-B62C-D5AC49ECED0F}"/>
              </a:ext>
            </a:extLst>
          </p:cNvPr>
          <p:cNvSpPr txBox="1">
            <a:spLocks/>
          </p:cNvSpPr>
          <p:nvPr/>
        </p:nvSpPr>
        <p:spPr>
          <a:xfrm>
            <a:off x="1982856" y="3041650"/>
            <a:ext cx="10515600" cy="429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1400" b="0" i="1" baseline="0" dirty="0">
              <a:latin typeface="GT America Rg" pitchFamily="2" charset="77"/>
            </a:endParaRPr>
          </a:p>
        </p:txBody>
      </p:sp>
    </p:spTree>
    <p:extLst>
      <p:ext uri="{BB962C8B-B14F-4D97-AF65-F5344CB8AC3E}">
        <p14:creationId xmlns:p14="http://schemas.microsoft.com/office/powerpoint/2010/main" val="282232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43BDF6-EBE6-EE47-BC2D-914B8A5DD86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078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sp>
        <p:nvSpPr>
          <p:cNvPr id="10" name="Title Placeholder 2">
            <a:extLst>
              <a:ext uri="{FF2B5EF4-FFF2-40B4-BE49-F238E27FC236}">
                <a16:creationId xmlns:a16="http://schemas.microsoft.com/office/drawing/2014/main" id="{0EFF6A49-B03E-9B41-81DE-C9E724C65BF0}"/>
              </a:ext>
            </a:extLst>
          </p:cNvPr>
          <p:cNvSpPr txBox="1">
            <a:spLocks/>
          </p:cNvSpPr>
          <p:nvPr/>
        </p:nvSpPr>
        <p:spPr>
          <a:xfrm>
            <a:off x="838200" y="722346"/>
            <a:ext cx="10515600" cy="995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3600" i="0" baseline="0" dirty="0">
              <a:latin typeface="Aptos" panose="020B0004020202020204" pitchFamily="34" charset="0"/>
            </a:endParaRPr>
          </a:p>
        </p:txBody>
      </p:sp>
      <p:sp>
        <p:nvSpPr>
          <p:cNvPr id="11" name="Title Placeholder 2">
            <a:extLst>
              <a:ext uri="{FF2B5EF4-FFF2-40B4-BE49-F238E27FC236}">
                <a16:creationId xmlns:a16="http://schemas.microsoft.com/office/drawing/2014/main" id="{FB9106B4-AB90-F34F-B549-7B70ACB459C5}"/>
              </a:ext>
            </a:extLst>
          </p:cNvPr>
          <p:cNvSpPr txBox="1">
            <a:spLocks/>
          </p:cNvSpPr>
          <p:nvPr/>
        </p:nvSpPr>
        <p:spPr>
          <a:xfrm>
            <a:off x="838200" y="1436914"/>
            <a:ext cx="5681870" cy="46987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is-IS" sz="2000" b="0" i="0" dirty="0">
                <a:latin typeface="Aptos" panose="020B0004020202020204" pitchFamily="34" charset="0"/>
              </a:rPr>
              <a:t>Inngilding felur í sér að viðurkenna og virða fjölbreytileikann og gera alltaf ráð fyrir honum. Inngilding snýr að því að virkja allt fólk til þátttöku og gefa fjölbreyttum hópi fólks kleift að taka þátt í ákvörðunartöku.</a:t>
            </a:r>
          </a:p>
          <a:p>
            <a:endParaRPr lang="is-IS" sz="2000" b="0" i="0" dirty="0">
              <a:latin typeface="Aptos" panose="020B0004020202020204" pitchFamily="34" charset="0"/>
            </a:endParaRPr>
          </a:p>
          <a:p>
            <a:r>
              <a:rPr lang="is-IS" sz="2000" b="0" i="0" dirty="0">
                <a:latin typeface="Aptos" panose="020B0004020202020204" pitchFamily="34" charset="0"/>
              </a:rPr>
              <a:t>Hjá Strætó starfar fólk af 18 mismunandi þjóðernum. Strætó leggur áherslu á fjölbreytileika, að komið sé eins fram við alla og að öllum séu veitt jöfn tækifæri. </a:t>
            </a:r>
          </a:p>
          <a:p>
            <a:endParaRPr lang="is-IS" sz="2000" b="0" i="0" dirty="0">
              <a:latin typeface="Aptos" panose="020B0004020202020204" pitchFamily="34" charset="0"/>
            </a:endParaRPr>
          </a:p>
          <a:p>
            <a:r>
              <a:rPr lang="is-IS" sz="2000" b="0" i="0" dirty="0">
                <a:latin typeface="Aptos" panose="020B0004020202020204" pitchFamily="34" charset="0"/>
              </a:rPr>
              <a:t>Hlutfall erlendra starfsmanna hjá Strætó er um 44%. Í vagnstjórahópnum er hlutfallið um 60%. </a:t>
            </a:r>
          </a:p>
          <a:p>
            <a:endParaRPr lang="is-IS" sz="2000" b="0" i="0" dirty="0">
              <a:latin typeface="Aptos" panose="020B0004020202020204" pitchFamily="34" charset="0"/>
            </a:endParaRPr>
          </a:p>
          <a:p>
            <a:endParaRPr lang="is-IS" sz="2000" b="0" i="0" dirty="0">
              <a:latin typeface="Aptos" panose="020B0004020202020204" pitchFamily="34" charset="0"/>
            </a:endParaRPr>
          </a:p>
        </p:txBody>
      </p:sp>
    </p:spTree>
    <p:extLst>
      <p:ext uri="{BB962C8B-B14F-4D97-AF65-F5344CB8AC3E}">
        <p14:creationId xmlns:p14="http://schemas.microsoft.com/office/powerpoint/2010/main" val="149909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sp>
        <p:nvSpPr>
          <p:cNvPr id="10" name="Title Placeholder 2">
            <a:extLst>
              <a:ext uri="{FF2B5EF4-FFF2-40B4-BE49-F238E27FC236}">
                <a16:creationId xmlns:a16="http://schemas.microsoft.com/office/drawing/2014/main" id="{0EFF6A49-B03E-9B41-81DE-C9E724C65BF0}"/>
              </a:ext>
            </a:extLst>
          </p:cNvPr>
          <p:cNvSpPr txBox="1">
            <a:spLocks/>
          </p:cNvSpPr>
          <p:nvPr/>
        </p:nvSpPr>
        <p:spPr>
          <a:xfrm>
            <a:off x="838200" y="722346"/>
            <a:ext cx="10515600" cy="995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endParaRPr lang="en-IS" sz="3600" i="0" baseline="0" dirty="0">
              <a:latin typeface="Aptos" panose="020B0004020202020204" pitchFamily="34" charset="0"/>
            </a:endParaRPr>
          </a:p>
        </p:txBody>
      </p:sp>
      <p:sp>
        <p:nvSpPr>
          <p:cNvPr id="11" name="Title Placeholder 2">
            <a:extLst>
              <a:ext uri="{FF2B5EF4-FFF2-40B4-BE49-F238E27FC236}">
                <a16:creationId xmlns:a16="http://schemas.microsoft.com/office/drawing/2014/main" id="{FB9106B4-AB90-F34F-B549-7B70ACB459C5}"/>
              </a:ext>
            </a:extLst>
          </p:cNvPr>
          <p:cNvSpPr txBox="1">
            <a:spLocks/>
          </p:cNvSpPr>
          <p:nvPr/>
        </p:nvSpPr>
        <p:spPr>
          <a:xfrm>
            <a:off x="838200" y="1630392"/>
            <a:ext cx="5821392" cy="39940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1" kern="1200" baseline="0">
                <a:solidFill>
                  <a:schemeClr val="tx1"/>
                </a:solidFill>
                <a:latin typeface="GT America Compressed Bold" pitchFamily="2" charset="77"/>
                <a:ea typeface="+mj-ea"/>
                <a:cs typeface="+mj-cs"/>
              </a:defRPr>
            </a:lvl1pPr>
          </a:lstStyle>
          <a:p>
            <a:r>
              <a:rPr lang="is-IS" sz="2000" b="0" i="0" dirty="0">
                <a:latin typeface="Aptos" panose="020B0004020202020204" pitchFamily="34" charset="0"/>
              </a:rPr>
              <a:t>Vinnustaðagreining Maskínu frá 2023 leiddi í ljós að 82% starfsfólks telur að eins sé komið fram við öll kyn og 73% telja að öll kyn í sömu eða sambærilegum störfum eigi jafna möguleika á að takast á við jafn áhugaverð verkefni. </a:t>
            </a:r>
          </a:p>
          <a:p>
            <a:endParaRPr lang="is-IS" sz="2000" b="0" i="0" dirty="0">
              <a:latin typeface="Aptos" panose="020B0004020202020204" pitchFamily="34" charset="0"/>
            </a:endParaRPr>
          </a:p>
          <a:p>
            <a:r>
              <a:rPr lang="is-IS" sz="2000" b="0" i="0" dirty="0">
                <a:latin typeface="Aptos" panose="020B0004020202020204" pitchFamily="34" charset="0"/>
              </a:rPr>
              <a:t>Um 70% starfsfólks telur að eins sé komið fram við íslenskt og erlent starfsfólk á vinnustaðnum skv. þessari greiningu. </a:t>
            </a:r>
          </a:p>
          <a:p>
            <a:endParaRPr lang="is-IS" sz="2000" b="0" i="0" dirty="0">
              <a:latin typeface="Aptos" panose="020B0004020202020204" pitchFamily="34" charset="0"/>
            </a:endParaRPr>
          </a:p>
          <a:p>
            <a:r>
              <a:rPr lang="is-IS" sz="2000" b="0" i="0" dirty="0">
                <a:latin typeface="Aptos" panose="020B0004020202020204" pitchFamily="34" charset="0"/>
              </a:rPr>
              <a:t>Samkvæmt Moodup púlsmælingu fyrir september 2024 mældist </a:t>
            </a:r>
            <a:r>
              <a:rPr lang="is-IS" sz="2000" i="0" dirty="0">
                <a:latin typeface="Aptos" panose="020B0004020202020204" pitchFamily="34" charset="0"/>
              </a:rPr>
              <a:t>samsvörun</a:t>
            </a:r>
            <a:r>
              <a:rPr lang="is-IS" sz="2000" b="0" i="0" dirty="0">
                <a:latin typeface="Aptos" panose="020B0004020202020204" pitchFamily="34" charset="0"/>
              </a:rPr>
              <a:t> 7,6 </a:t>
            </a:r>
            <a:r>
              <a:rPr lang="is-IS" sz="2000" i="0" dirty="0">
                <a:latin typeface="Aptos" panose="020B0004020202020204" pitchFamily="34" charset="0"/>
              </a:rPr>
              <a:t>samband við jafningja </a:t>
            </a:r>
            <a:r>
              <a:rPr lang="is-IS" sz="2000" b="0" i="0" dirty="0">
                <a:latin typeface="Aptos" panose="020B0004020202020204" pitchFamily="34" charset="0"/>
              </a:rPr>
              <a:t>7,2 og </a:t>
            </a:r>
            <a:r>
              <a:rPr lang="is-IS" sz="2000" i="0" dirty="0">
                <a:latin typeface="Aptos" panose="020B0004020202020204" pitchFamily="34" charset="0"/>
              </a:rPr>
              <a:t>samband við yfirmann </a:t>
            </a:r>
            <a:r>
              <a:rPr lang="is-IS" sz="2000" b="0" i="0" dirty="0">
                <a:latin typeface="Aptos" panose="020B0004020202020204" pitchFamily="34" charset="0"/>
              </a:rPr>
              <a:t>8,1. </a:t>
            </a:r>
          </a:p>
          <a:p>
            <a:r>
              <a:rPr lang="is-IS" sz="2000" i="0" dirty="0">
                <a:latin typeface="Aptos" panose="020B0004020202020204" pitchFamily="34" charset="0"/>
              </a:rPr>
              <a:t>Starfsánægjan</a:t>
            </a:r>
            <a:r>
              <a:rPr lang="is-IS" sz="2000" b="0" i="0" dirty="0">
                <a:latin typeface="Aptos" panose="020B0004020202020204" pitchFamily="34" charset="0"/>
              </a:rPr>
              <a:t> mældist 7,3. </a:t>
            </a:r>
          </a:p>
          <a:p>
            <a:endParaRPr lang="is-IS" sz="2000" b="0" i="0" dirty="0">
              <a:latin typeface="Aptos" panose="020B0004020202020204" pitchFamily="34" charset="0"/>
            </a:endParaRPr>
          </a:p>
          <a:p>
            <a:endParaRPr lang="is-IS" sz="2000" b="0" i="0" dirty="0">
              <a:latin typeface="Aptos" panose="020B0004020202020204" pitchFamily="34" charset="0"/>
            </a:endParaRPr>
          </a:p>
        </p:txBody>
      </p:sp>
    </p:spTree>
    <p:extLst>
      <p:ext uri="{BB962C8B-B14F-4D97-AF65-F5344CB8AC3E}">
        <p14:creationId xmlns:p14="http://schemas.microsoft.com/office/powerpoint/2010/main" val="328414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16B6A-E1E4-96B0-BB4A-5DB12EDCA28D}"/>
              </a:ext>
            </a:extLst>
          </p:cNvPr>
          <p:cNvSpPr txBox="1"/>
          <p:nvPr/>
        </p:nvSpPr>
        <p:spPr>
          <a:xfrm>
            <a:off x="1406106" y="1173192"/>
            <a:ext cx="8229600" cy="6432530"/>
          </a:xfrm>
          <a:prstGeom prst="rect">
            <a:avLst/>
          </a:prstGeom>
          <a:noFill/>
        </p:spPr>
        <p:txBody>
          <a:bodyPr wrap="square" rtlCol="0">
            <a:spAutoFit/>
          </a:bodyPr>
          <a:lstStyle/>
          <a:p>
            <a:r>
              <a:rPr lang="is-IS" sz="3200" b="1" dirty="0">
                <a:latin typeface="Aptos" panose="020B0004020202020204" pitchFamily="34" charset="0"/>
              </a:rPr>
              <a:t>Hvað erum við að gera? </a:t>
            </a:r>
          </a:p>
          <a:p>
            <a:endParaRPr lang="is-IS" dirty="0"/>
          </a:p>
          <a:p>
            <a:pPr marL="285750" indent="-285750">
              <a:buFont typeface="Arial" panose="020B0604020202020204" pitchFamily="34" charset="0"/>
              <a:buChar char="•"/>
            </a:pPr>
            <a:r>
              <a:rPr lang="is-IS" sz="2000" dirty="0">
                <a:latin typeface="Aptos" panose="020B0004020202020204" pitchFamily="34" charset="0"/>
              </a:rPr>
              <a:t>Kennum íslensku.  Boðið hefur verið upp á íslenskukennslu frá 2014. Mikil þróun hefur átt sér stað varðand íslenskukennsluna. Við tókum inn íslenskukennslu app fyrr á árinu sem heitir Bara tala. </a:t>
            </a:r>
          </a:p>
          <a:p>
            <a:pPr marL="285750" indent="-285750">
              <a:buFont typeface="Arial" panose="020B0604020202020204" pitchFamily="34" charset="0"/>
              <a:buChar char="•"/>
            </a:pPr>
            <a:r>
              <a:rPr lang="is-IS" sz="2000" dirty="0">
                <a:latin typeface="Aptos" panose="020B0004020202020204" pitchFamily="34" charset="0"/>
              </a:rPr>
              <a:t>Endurnýjum mentorahópinn á tveggja ára fresti og gefum öllum vagnstjórum tækifæri til að sækja um. Við tökum alltaf viðtöl við alla umsækjendur. </a:t>
            </a:r>
          </a:p>
          <a:p>
            <a:pPr marL="285750" indent="-285750">
              <a:buFont typeface="Arial" panose="020B0604020202020204" pitchFamily="34" charset="0"/>
              <a:buChar char="•"/>
            </a:pPr>
            <a:r>
              <a:rPr lang="is-IS" sz="2000" dirty="0">
                <a:latin typeface="Aptos" panose="020B0004020202020204" pitchFamily="34" charset="0"/>
              </a:rPr>
              <a:t>Mentorahópurinn – íslenskir og erlendir starfsmenn. </a:t>
            </a:r>
          </a:p>
          <a:p>
            <a:pPr marL="285750" indent="-285750">
              <a:buFont typeface="Arial" panose="020B0604020202020204" pitchFamily="34" charset="0"/>
              <a:buChar char="•"/>
            </a:pPr>
            <a:r>
              <a:rPr lang="is-IS" sz="2000" dirty="0">
                <a:latin typeface="Aptos" panose="020B0004020202020204" pitchFamily="34" charset="0"/>
              </a:rPr>
              <a:t>Við tökum mánaðarlegar púlsmælingar á starfsánægju ( </a:t>
            </a:r>
            <a:r>
              <a:rPr lang="is-IS" sz="2000" dirty="0" err="1">
                <a:latin typeface="Aptos" panose="020B0004020202020204" pitchFamily="34" charset="0"/>
              </a:rPr>
              <a:t>Moodup</a:t>
            </a:r>
            <a:r>
              <a:rPr lang="is-IS" sz="2000" dirty="0">
                <a:latin typeface="Aptos" panose="020B0004020202020204" pitchFamily="34" charset="0"/>
              </a:rPr>
              <a:t>). </a:t>
            </a:r>
          </a:p>
          <a:p>
            <a:pPr marL="285750" indent="-285750">
              <a:buFont typeface="Arial" panose="020B0604020202020204" pitchFamily="34" charset="0"/>
              <a:buChar char="•"/>
            </a:pPr>
            <a:r>
              <a:rPr lang="is-IS" sz="2000" dirty="0">
                <a:latin typeface="Aptos" panose="020B0004020202020204" pitchFamily="34" charset="0"/>
              </a:rPr>
              <a:t>Sendum út upplýsingar á íslensku, ensku og pólsku. </a:t>
            </a:r>
          </a:p>
          <a:p>
            <a:pPr marL="285750" indent="-285750">
              <a:buFont typeface="Arial" panose="020B0604020202020204" pitchFamily="34" charset="0"/>
              <a:buChar char="•"/>
            </a:pPr>
            <a:r>
              <a:rPr lang="is-IS" sz="2000" dirty="0">
                <a:latin typeface="Aptos" panose="020B0004020202020204" pitchFamily="34" charset="0"/>
              </a:rPr>
              <a:t>Starfsmannafundir á íslensku og ensku.</a:t>
            </a:r>
          </a:p>
          <a:p>
            <a:pPr marL="285750" indent="-285750">
              <a:buFont typeface="Arial" panose="020B0604020202020204" pitchFamily="34" charset="0"/>
              <a:buChar char="•"/>
            </a:pPr>
            <a:endParaRPr lang="is-IS" dirty="0"/>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317280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16B6A-E1E4-96B0-BB4A-5DB12EDCA28D}"/>
              </a:ext>
            </a:extLst>
          </p:cNvPr>
          <p:cNvSpPr txBox="1"/>
          <p:nvPr/>
        </p:nvSpPr>
        <p:spPr>
          <a:xfrm>
            <a:off x="1406106" y="1173192"/>
            <a:ext cx="8229600" cy="7786747"/>
          </a:xfrm>
          <a:prstGeom prst="rect">
            <a:avLst/>
          </a:prstGeom>
          <a:noFill/>
        </p:spPr>
        <p:txBody>
          <a:bodyPr wrap="square" rtlCol="0">
            <a:spAutoFit/>
          </a:bodyPr>
          <a:lstStyle/>
          <a:p>
            <a:r>
              <a:rPr lang="is-IS" sz="3200" b="1" dirty="0">
                <a:latin typeface="Aptos" panose="020B0004020202020204" pitchFamily="34" charset="0"/>
              </a:rPr>
              <a:t>Hvað erum við að gera? </a:t>
            </a:r>
          </a:p>
          <a:p>
            <a:endParaRPr lang="is-IS" dirty="0"/>
          </a:p>
          <a:p>
            <a:pPr marL="285750" indent="-285750">
              <a:buFont typeface="Arial" panose="020B0604020202020204" pitchFamily="34" charset="0"/>
              <a:buChar char="•"/>
            </a:pPr>
            <a:r>
              <a:rPr lang="is-IS" dirty="0">
                <a:latin typeface="Aptos" panose="020B0004020202020204" pitchFamily="34" charset="0"/>
              </a:rPr>
              <a:t>Erum þátttakendur í fyrstu allsherjar inngildingarmælingu á íslenskum vinnumarkaði. Mannauður og Alda sjá um þessa mælingu og niðurstöðurnar verða kynntar í október. Könnunin mælir upplifun starfsfólks af vinnustaðamenningu. Við munum fá okkar </a:t>
            </a:r>
            <a:r>
              <a:rPr lang="is-IS" dirty="0" err="1">
                <a:latin typeface="Aptos" panose="020B0004020202020204" pitchFamily="34" charset="0"/>
              </a:rPr>
              <a:t>inngildingarskor</a:t>
            </a:r>
            <a:r>
              <a:rPr lang="is-IS" dirty="0">
                <a:latin typeface="Aptos" panose="020B0004020202020204" pitchFamily="34" charset="0"/>
              </a:rPr>
              <a:t> sem við getum borið saman við inngildingarvísitölu vinnumarkaðsins á Íslandi.</a:t>
            </a:r>
          </a:p>
          <a:p>
            <a:pPr marL="285750" indent="-285750">
              <a:buFont typeface="Arial" panose="020B0604020202020204" pitchFamily="34" charset="0"/>
              <a:buChar char="•"/>
            </a:pPr>
            <a:r>
              <a:rPr lang="is-IS" dirty="0">
                <a:latin typeface="Aptos" panose="020B0004020202020204" pitchFamily="34" charset="0"/>
              </a:rPr>
              <a:t>Erum að leiða stórt evrópskt fræðsluverkefni fyrir starfsmenn í almenningssamgöngum þar sem lögð er áhersla á inngildingu og fjölbreytileika. </a:t>
            </a:r>
          </a:p>
          <a:p>
            <a:pPr marL="285750" indent="-285750">
              <a:buFont typeface="Arial" panose="020B0604020202020204" pitchFamily="34" charset="0"/>
              <a:buChar char="•"/>
            </a:pPr>
            <a:r>
              <a:rPr lang="is-IS" dirty="0">
                <a:latin typeface="Aptos" panose="020B0004020202020204" pitchFamily="34" charset="0"/>
              </a:rPr>
              <a:t>Við vorum með vinnustofu í nóvember í fyrra. Mjög ánægjulegt hversu margir erlendir starfsmenn mættu, um 50% þátttakenda. Erindin fóru fram á íslensku en vorum með textatúlk á staðnum. Þessi aðferð reyndist okkur mjög vel. </a:t>
            </a:r>
          </a:p>
          <a:p>
            <a:pPr marL="285750" indent="-285750">
              <a:buFont typeface="Arial" panose="020B0604020202020204" pitchFamily="34" charset="0"/>
              <a:buChar char="•"/>
            </a:pPr>
            <a:r>
              <a:rPr lang="is-IS" dirty="0">
                <a:latin typeface="Aptos" panose="020B0004020202020204" pitchFamily="34" charset="0"/>
              </a:rPr>
              <a:t>Samfélagsmiðlar.  Á konudaginn vorum við t.d. með færslu á samfélagsmiðlunum okkar þar sem við beindum kastljósinu að vagnstýrunum okkar sem við erum svo stolt af. </a:t>
            </a:r>
          </a:p>
          <a:p>
            <a:pPr marL="285750" indent="-285750">
              <a:buFont typeface="Arial" panose="020B0604020202020204" pitchFamily="34" charset="0"/>
              <a:buChar char="•"/>
            </a:pPr>
            <a:r>
              <a:rPr lang="is-IS" dirty="0">
                <a:latin typeface="Aptos" panose="020B0004020202020204" pitchFamily="34" charset="0"/>
              </a:rPr>
              <a:t>Skyldunámskeið fara fram á íslensku og ensku. </a:t>
            </a:r>
          </a:p>
          <a:p>
            <a:endParaRPr lang="is-IS" dirty="0">
              <a:latin typeface="Aptos" panose="020B0004020202020204" pitchFamily="34" charset="0"/>
            </a:endParaRPr>
          </a:p>
          <a:p>
            <a:pPr marL="285750" indent="-285750">
              <a:buFont typeface="Arial" panose="020B0604020202020204" pitchFamily="34" charset="0"/>
              <a:buChar char="•"/>
            </a:pPr>
            <a:endParaRPr lang="is-IS" dirty="0">
              <a:latin typeface="Aptos" panose="020B0004020202020204" pitchFamily="34" charset="0"/>
            </a:endParaRPr>
          </a:p>
          <a:p>
            <a:pPr marL="285750" indent="-285750">
              <a:buFont typeface="Arial" panose="020B0604020202020204" pitchFamily="34" charset="0"/>
              <a:buChar char="•"/>
            </a:pPr>
            <a:endParaRPr lang="is-IS" dirty="0">
              <a:latin typeface="Aptos" panose="020B0004020202020204" pitchFamily="34" charset="0"/>
            </a:endParaRPr>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369215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16B6A-E1E4-96B0-BB4A-5DB12EDCA28D}"/>
              </a:ext>
            </a:extLst>
          </p:cNvPr>
          <p:cNvSpPr txBox="1"/>
          <p:nvPr/>
        </p:nvSpPr>
        <p:spPr>
          <a:xfrm>
            <a:off x="1406106" y="1173192"/>
            <a:ext cx="8229600" cy="6955750"/>
          </a:xfrm>
          <a:prstGeom prst="rect">
            <a:avLst/>
          </a:prstGeom>
          <a:noFill/>
        </p:spPr>
        <p:txBody>
          <a:bodyPr wrap="square" rtlCol="0">
            <a:spAutoFit/>
          </a:bodyPr>
          <a:lstStyle/>
          <a:p>
            <a:r>
              <a:rPr lang="is-IS" sz="3200" b="1" dirty="0">
                <a:latin typeface="Aptos" panose="020B0004020202020204" pitchFamily="34" charset="0"/>
              </a:rPr>
              <a:t>Konum hefur fjölgað í vagnstjórahópnum</a:t>
            </a:r>
          </a:p>
          <a:p>
            <a:endParaRPr lang="is-IS" dirty="0"/>
          </a:p>
          <a:p>
            <a:pPr marL="285750" indent="-285750">
              <a:buFont typeface="Arial" panose="020B0604020202020204" pitchFamily="34" charset="0"/>
              <a:buChar char="•"/>
            </a:pPr>
            <a:r>
              <a:rPr lang="is-IS" dirty="0">
                <a:latin typeface="Aptos" panose="020B0004020202020204" pitchFamily="34" charset="0"/>
              </a:rPr>
              <a:t>Í dag eru konur 16% af vagnstjórum. </a:t>
            </a:r>
          </a:p>
          <a:p>
            <a:pPr marL="285750" indent="-285750">
              <a:buFont typeface="Arial" panose="020B0604020202020204" pitchFamily="34" charset="0"/>
              <a:buChar char="•"/>
            </a:pPr>
            <a:r>
              <a:rPr lang="is-IS" dirty="0">
                <a:latin typeface="Aptos" panose="020B0004020202020204" pitchFamily="34" charset="0"/>
              </a:rPr>
              <a:t>Erum búin að vera á markvissri vegferð síðustu ár að fjölga konum. </a:t>
            </a:r>
          </a:p>
          <a:p>
            <a:pPr marL="285750" indent="-285750">
              <a:buFont typeface="Arial" panose="020B0604020202020204" pitchFamily="34" charset="0"/>
              <a:buChar char="•"/>
            </a:pPr>
            <a:r>
              <a:rPr lang="is-IS" dirty="0">
                <a:latin typeface="Aptos" panose="020B0004020202020204" pitchFamily="34" charset="0"/>
              </a:rPr>
              <a:t>Framkvæmdarstjórn setti sér markmið um að fjölga þeim enn frekar og ná 20% hlutfalli á næstu 12 mánuðum. </a:t>
            </a:r>
          </a:p>
          <a:p>
            <a:pPr marL="285750" indent="-285750">
              <a:buFont typeface="Arial" panose="020B0604020202020204" pitchFamily="34" charset="0"/>
              <a:buChar char="•"/>
            </a:pPr>
            <a:r>
              <a:rPr lang="is-IS" dirty="0">
                <a:latin typeface="Aptos" panose="020B0004020202020204" pitchFamily="34" charset="0"/>
              </a:rPr>
              <a:t>Margar af þessum konum eru háskólamenntaðar. </a:t>
            </a:r>
          </a:p>
          <a:p>
            <a:endParaRPr lang="is-IS" dirty="0">
              <a:latin typeface="Aptos" panose="020B0004020202020204" pitchFamily="34" charset="0"/>
            </a:endParaRPr>
          </a:p>
          <a:p>
            <a:r>
              <a:rPr lang="is-IS" b="1" dirty="0">
                <a:latin typeface="Aptos" panose="020B0004020202020204" pitchFamily="34" charset="0"/>
              </a:rPr>
              <a:t>Á döfinni</a:t>
            </a:r>
          </a:p>
          <a:p>
            <a:pPr marL="285750" indent="-285750">
              <a:buFont typeface="Arial" panose="020B0604020202020204" pitchFamily="34" charset="0"/>
              <a:buChar char="•"/>
            </a:pPr>
            <a:endParaRPr lang="is-IS" dirty="0">
              <a:latin typeface="Aptos" panose="020B0004020202020204" pitchFamily="34" charset="0"/>
            </a:endParaRPr>
          </a:p>
          <a:p>
            <a:pPr marL="285750" indent="-285750">
              <a:buFont typeface="Arial" panose="020B0604020202020204" pitchFamily="34" charset="0"/>
              <a:buChar char="•"/>
            </a:pPr>
            <a:r>
              <a:rPr lang="is-IS" dirty="0">
                <a:latin typeface="Aptos" panose="020B0004020202020204" pitchFamily="34" charset="0"/>
              </a:rPr>
              <a:t>Kvennakvöld</a:t>
            </a:r>
          </a:p>
          <a:p>
            <a:pPr marL="285750" indent="-285750">
              <a:buFont typeface="Arial" panose="020B0604020202020204" pitchFamily="34" charset="0"/>
              <a:buChar char="•"/>
            </a:pPr>
            <a:r>
              <a:rPr lang="is-IS" dirty="0">
                <a:latin typeface="Aptos" panose="020B0004020202020204" pitchFamily="34" charset="0"/>
              </a:rPr>
              <a:t>Halda menningarkvöld</a:t>
            </a:r>
          </a:p>
          <a:p>
            <a:pPr marL="285750" indent="-285750">
              <a:buFont typeface="Arial" panose="020B0604020202020204" pitchFamily="34" charset="0"/>
              <a:buChar char="•"/>
            </a:pPr>
            <a:r>
              <a:rPr lang="is-IS" dirty="0">
                <a:latin typeface="Aptos" panose="020B0004020202020204" pitchFamily="34" charset="0"/>
              </a:rPr>
              <a:t>Starfsmannafélagið- </a:t>
            </a:r>
            <a:r>
              <a:rPr lang="is-IS" dirty="0" err="1">
                <a:latin typeface="Aptos" panose="020B0004020202020204" pitchFamily="34" charset="0"/>
              </a:rPr>
              <a:t>inngilding</a:t>
            </a:r>
            <a:r>
              <a:rPr lang="is-IS" dirty="0">
                <a:latin typeface="Aptos" panose="020B0004020202020204" pitchFamily="34" charset="0"/>
              </a:rPr>
              <a:t> </a:t>
            </a:r>
          </a:p>
          <a:p>
            <a:endParaRPr lang="is-IS" dirty="0">
              <a:latin typeface="Aptos" panose="020B0004020202020204" pitchFamily="34" charset="0"/>
            </a:endParaRPr>
          </a:p>
          <a:p>
            <a:endParaRPr lang="is-IS" dirty="0">
              <a:latin typeface="Aptos" panose="020B0004020202020204" pitchFamily="34" charset="0"/>
            </a:endParaRPr>
          </a:p>
          <a:p>
            <a:endParaRPr lang="is-IS" dirty="0">
              <a:latin typeface="Aptos" panose="020B0004020202020204" pitchFamily="34" charset="0"/>
            </a:endParaRPr>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pic>
        <p:nvPicPr>
          <p:cNvPr id="4" name="Picture 3" descr="A person driving a bus&#10;&#10;Description automatically generated">
            <a:extLst>
              <a:ext uri="{FF2B5EF4-FFF2-40B4-BE49-F238E27FC236}">
                <a16:creationId xmlns:a16="http://schemas.microsoft.com/office/drawing/2014/main" id="{CDF734D3-57A7-6F79-E172-124A884CC9B8}"/>
              </a:ext>
            </a:extLst>
          </p:cNvPr>
          <p:cNvPicPr>
            <a:picLocks noChangeAspect="1"/>
          </p:cNvPicPr>
          <p:nvPr/>
        </p:nvPicPr>
        <p:blipFill>
          <a:blip r:embed="rId2"/>
          <a:stretch>
            <a:fillRect/>
          </a:stretch>
        </p:blipFill>
        <p:spPr>
          <a:xfrm>
            <a:off x="6703673" y="5238000"/>
            <a:ext cx="2430000" cy="1620000"/>
          </a:xfrm>
          <a:prstGeom prst="rect">
            <a:avLst/>
          </a:prstGeom>
        </p:spPr>
      </p:pic>
      <p:pic>
        <p:nvPicPr>
          <p:cNvPr id="6" name="Picture 5" descr="A person wearing sunglasses and a black jacket&#10;&#10;Description automatically generated">
            <a:extLst>
              <a:ext uri="{FF2B5EF4-FFF2-40B4-BE49-F238E27FC236}">
                <a16:creationId xmlns:a16="http://schemas.microsoft.com/office/drawing/2014/main" id="{955EEED4-E04A-D81C-57D1-852ECE677805}"/>
              </a:ext>
            </a:extLst>
          </p:cNvPr>
          <p:cNvPicPr>
            <a:picLocks noChangeAspect="1"/>
          </p:cNvPicPr>
          <p:nvPr/>
        </p:nvPicPr>
        <p:blipFill>
          <a:blip r:embed="rId3"/>
          <a:stretch>
            <a:fillRect/>
          </a:stretch>
        </p:blipFill>
        <p:spPr>
          <a:xfrm>
            <a:off x="4105456" y="5238000"/>
            <a:ext cx="2430000" cy="1620000"/>
          </a:xfrm>
          <a:prstGeom prst="rect">
            <a:avLst/>
          </a:prstGeom>
        </p:spPr>
      </p:pic>
      <p:pic>
        <p:nvPicPr>
          <p:cNvPr id="8" name="Picture 7" descr="A person in black shirt&#10;&#10;Description automatically generated">
            <a:extLst>
              <a:ext uri="{FF2B5EF4-FFF2-40B4-BE49-F238E27FC236}">
                <a16:creationId xmlns:a16="http://schemas.microsoft.com/office/drawing/2014/main" id="{14613AE1-26E4-74CC-40CA-053ADDEACADF}"/>
              </a:ext>
            </a:extLst>
          </p:cNvPr>
          <p:cNvPicPr>
            <a:picLocks noChangeAspect="1"/>
          </p:cNvPicPr>
          <p:nvPr/>
        </p:nvPicPr>
        <p:blipFill>
          <a:blip r:embed="rId4"/>
          <a:stretch>
            <a:fillRect/>
          </a:stretch>
        </p:blipFill>
        <p:spPr>
          <a:xfrm>
            <a:off x="1507239" y="5238000"/>
            <a:ext cx="2430000" cy="1620000"/>
          </a:xfrm>
          <a:prstGeom prst="rect">
            <a:avLst/>
          </a:prstGeom>
        </p:spPr>
      </p:pic>
      <p:pic>
        <p:nvPicPr>
          <p:cNvPr id="5" name="Graphic 4" descr="Clapping hands with solid fill">
            <a:extLst>
              <a:ext uri="{FF2B5EF4-FFF2-40B4-BE49-F238E27FC236}">
                <a16:creationId xmlns:a16="http://schemas.microsoft.com/office/drawing/2014/main" id="{DF3CBFA6-96FE-C239-B271-CF6F84A92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9159" y="1059024"/>
            <a:ext cx="914400" cy="914400"/>
          </a:xfrm>
          <a:prstGeom prst="rect">
            <a:avLst/>
          </a:prstGeom>
        </p:spPr>
      </p:pic>
    </p:spTree>
    <p:extLst>
      <p:ext uri="{BB962C8B-B14F-4D97-AF65-F5344CB8AC3E}">
        <p14:creationId xmlns:p14="http://schemas.microsoft.com/office/powerpoint/2010/main" val="164083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16B6A-E1E4-96B0-BB4A-5DB12EDCA28D}"/>
              </a:ext>
            </a:extLst>
          </p:cNvPr>
          <p:cNvSpPr txBox="1"/>
          <p:nvPr/>
        </p:nvSpPr>
        <p:spPr>
          <a:xfrm>
            <a:off x="1406106" y="1173192"/>
            <a:ext cx="8229600" cy="7325082"/>
          </a:xfrm>
          <a:prstGeom prst="rect">
            <a:avLst/>
          </a:prstGeom>
          <a:noFill/>
        </p:spPr>
        <p:txBody>
          <a:bodyPr wrap="square" rtlCol="0">
            <a:spAutoFit/>
          </a:bodyPr>
          <a:lstStyle/>
          <a:p>
            <a:r>
              <a:rPr lang="is-IS" sz="3200" b="1" dirty="0">
                <a:latin typeface="Aptos" panose="020B0004020202020204" pitchFamily="34" charset="0"/>
              </a:rPr>
              <a:t>Tækifæri til að þróast</a:t>
            </a:r>
            <a:endParaRPr lang="is-IS" dirty="0"/>
          </a:p>
          <a:p>
            <a:endParaRPr lang="is-IS" dirty="0">
              <a:latin typeface="Aptos" panose="020B0004020202020204" pitchFamily="34" charset="0"/>
            </a:endParaRPr>
          </a:p>
          <a:p>
            <a:pPr marL="285750" indent="-285750">
              <a:buFont typeface="Arial" panose="020B0604020202020204" pitchFamily="34" charset="0"/>
              <a:buChar char="•"/>
            </a:pPr>
            <a:r>
              <a:rPr lang="is-IS" sz="2400" dirty="0">
                <a:latin typeface="Aptos" panose="020B0004020202020204" pitchFamily="34" charset="0"/>
              </a:rPr>
              <a:t>Margir sem hófu ferilinn sem vagnstjórar eru í dag flotafulltrúar, mentorar eða mönnunarfulltrúar. </a:t>
            </a:r>
          </a:p>
          <a:p>
            <a:pPr marL="285750" indent="-285750">
              <a:buFont typeface="Arial" panose="020B0604020202020204" pitchFamily="34" charset="0"/>
              <a:buChar char="•"/>
            </a:pPr>
            <a:r>
              <a:rPr lang="is-IS" sz="2400" dirty="0">
                <a:latin typeface="Aptos" panose="020B0004020202020204" pitchFamily="34" charset="0"/>
              </a:rPr>
              <a:t>Einn sviðsstjóri Strætó hóf feril sinn sem vagnstjóri. </a:t>
            </a:r>
          </a:p>
          <a:p>
            <a:pPr marL="285750" indent="-285750">
              <a:buFont typeface="Arial" panose="020B0604020202020204" pitchFamily="34" charset="0"/>
              <a:buChar char="•"/>
            </a:pPr>
            <a:r>
              <a:rPr lang="is-IS" sz="2400" dirty="0">
                <a:latin typeface="Aptos" panose="020B0004020202020204" pitchFamily="34" charset="0"/>
              </a:rPr>
              <a:t>Tveir sviðsstjórar hjá Strætó hófu sinn feril sem fulltrúar. </a:t>
            </a:r>
          </a:p>
          <a:p>
            <a:pPr marL="285750" indent="-285750">
              <a:buFont typeface="Arial" panose="020B0604020202020204" pitchFamily="34" charset="0"/>
              <a:buChar char="•"/>
            </a:pPr>
            <a:r>
              <a:rPr lang="is-IS" sz="2400" dirty="0">
                <a:latin typeface="Aptos" panose="020B0004020202020204" pitchFamily="34" charset="0"/>
              </a:rPr>
              <a:t>Deildarstjórar sem hafa unnið sig upp.</a:t>
            </a:r>
          </a:p>
          <a:p>
            <a:pPr marL="285750" indent="-285750">
              <a:buFont typeface="Arial" panose="020B0604020202020204" pitchFamily="34" charset="0"/>
              <a:buChar char="•"/>
            </a:pPr>
            <a:r>
              <a:rPr lang="is-IS" sz="2400" dirty="0">
                <a:latin typeface="Aptos" panose="020B0004020202020204" pitchFamily="34" charset="0"/>
              </a:rPr>
              <a:t>Öflugt fræðslustarf. </a:t>
            </a:r>
          </a:p>
          <a:p>
            <a:pPr marL="285750" indent="-285750">
              <a:buFont typeface="Arial" panose="020B0604020202020204" pitchFamily="34" charset="0"/>
              <a:buChar char="•"/>
            </a:pPr>
            <a:r>
              <a:rPr lang="is-IS" sz="2400" dirty="0">
                <a:latin typeface="Aptos" panose="020B0004020202020204" pitchFamily="34" charset="0"/>
              </a:rPr>
              <a:t>Umboð til athafna. </a:t>
            </a:r>
          </a:p>
          <a:p>
            <a:endParaRPr lang="is-IS" sz="2400" dirty="0">
              <a:latin typeface="Aptos" panose="020B0004020202020204" pitchFamily="34" charset="0"/>
            </a:endParaRPr>
          </a:p>
          <a:p>
            <a:endParaRPr lang="is-IS" sz="2800" dirty="0">
              <a:latin typeface="Aptos" panose="020B0004020202020204" pitchFamily="34" charset="0"/>
            </a:endParaRPr>
          </a:p>
          <a:p>
            <a:endParaRPr lang="is-IS" sz="2800" dirty="0">
              <a:latin typeface="Aptos" panose="020B0004020202020204" pitchFamily="34" charset="0"/>
            </a:endParaRPr>
          </a:p>
          <a:p>
            <a:endParaRPr lang="is-IS" sz="2800" dirty="0">
              <a:latin typeface="Aptos" panose="020B0004020202020204" pitchFamily="34" charset="0"/>
            </a:endParaRPr>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419377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916B6A-E1E4-96B0-BB4A-5DB12EDCA28D}"/>
              </a:ext>
            </a:extLst>
          </p:cNvPr>
          <p:cNvSpPr txBox="1"/>
          <p:nvPr/>
        </p:nvSpPr>
        <p:spPr>
          <a:xfrm>
            <a:off x="1406106" y="1173192"/>
            <a:ext cx="8229600" cy="7448193"/>
          </a:xfrm>
          <a:prstGeom prst="rect">
            <a:avLst/>
          </a:prstGeom>
          <a:noFill/>
        </p:spPr>
        <p:txBody>
          <a:bodyPr wrap="square" rtlCol="0">
            <a:spAutoFit/>
          </a:bodyPr>
          <a:lstStyle/>
          <a:p>
            <a:pPr algn="ctr"/>
            <a:r>
              <a:rPr lang="is-IS" sz="3200" b="1" dirty="0">
                <a:latin typeface="Aptos" panose="020B0004020202020204" pitchFamily="34" charset="0"/>
              </a:rPr>
              <a:t>2014-2024 </a:t>
            </a:r>
            <a:r>
              <a:rPr lang="is-IS" sz="3200" b="1" dirty="0" err="1">
                <a:latin typeface="Aptos" panose="020B0004020202020204" pitchFamily="34" charset="0"/>
              </a:rPr>
              <a:t>Inngilding</a:t>
            </a:r>
            <a:r>
              <a:rPr lang="is-IS" sz="3200" b="1" dirty="0">
                <a:latin typeface="Aptos" panose="020B0004020202020204" pitchFamily="34" charset="0"/>
              </a:rPr>
              <a:t> hjá Strætó </a:t>
            </a:r>
          </a:p>
          <a:p>
            <a:pPr algn="ctr"/>
            <a:endParaRPr lang="is-IS" sz="3200" b="1" dirty="0">
              <a:latin typeface="Aptos" panose="020B0004020202020204" pitchFamily="34" charset="0"/>
            </a:endParaRPr>
          </a:p>
          <a:p>
            <a:pPr marL="457200" indent="-457200">
              <a:buFont typeface="Arial" panose="020B0604020202020204" pitchFamily="34" charset="0"/>
              <a:buChar char="•"/>
            </a:pPr>
            <a:r>
              <a:rPr lang="is-IS" sz="2000" dirty="0">
                <a:latin typeface="Aptos" panose="020B0004020202020204" pitchFamily="34" charset="0"/>
              </a:rPr>
              <a:t>Miklar breytingar á sl. 10 árum.</a:t>
            </a:r>
          </a:p>
          <a:p>
            <a:pPr marL="457200" indent="-457200">
              <a:buFont typeface="Arial" panose="020B0604020202020204" pitchFamily="34" charset="0"/>
              <a:buChar char="•"/>
            </a:pPr>
            <a:r>
              <a:rPr lang="is-IS" sz="2000" dirty="0">
                <a:latin typeface="Aptos" panose="020B0004020202020204" pitchFamily="34" charset="0"/>
              </a:rPr>
              <a:t>Breyttum hæfniskröfum varðand íslenskukunnáttu árið 2014 fyrir starf vagnstjóra. </a:t>
            </a:r>
          </a:p>
          <a:p>
            <a:pPr marL="457200" indent="-457200">
              <a:buFont typeface="Arial" panose="020B0604020202020204" pitchFamily="34" charset="0"/>
              <a:buChar char="•"/>
            </a:pPr>
            <a:r>
              <a:rPr lang="is-IS" sz="2000" dirty="0">
                <a:latin typeface="Aptos" panose="020B0004020202020204" pitchFamily="34" charset="0"/>
              </a:rPr>
              <a:t>Miklum breytingum fylgja áskoranir og tækifæri. </a:t>
            </a:r>
          </a:p>
          <a:p>
            <a:pPr marL="457200" indent="-457200">
              <a:buFont typeface="Arial" panose="020B0604020202020204" pitchFamily="34" charset="0"/>
              <a:buChar char="•"/>
            </a:pPr>
            <a:r>
              <a:rPr lang="is-IS" sz="2000" dirty="0">
                <a:latin typeface="Aptos" panose="020B0004020202020204" pitchFamily="34" charset="0"/>
              </a:rPr>
              <a:t>Mentorar og flotafulltrúar – erlendir starfsmenn.</a:t>
            </a:r>
          </a:p>
          <a:p>
            <a:pPr marL="457200" indent="-457200">
              <a:buFont typeface="Arial" panose="020B0604020202020204" pitchFamily="34" charset="0"/>
              <a:buChar char="•"/>
            </a:pPr>
            <a:r>
              <a:rPr lang="is-IS" sz="2000" dirty="0">
                <a:latin typeface="Aptos" panose="020B0004020202020204" pitchFamily="34" charset="0"/>
              </a:rPr>
              <a:t>Strætó hefur tekið mörg skref síðustu ár til að tryggja góða inngildingu.</a:t>
            </a:r>
          </a:p>
          <a:p>
            <a:pPr marL="457200" indent="-457200">
              <a:buFont typeface="Arial" panose="020B0604020202020204" pitchFamily="34" charset="0"/>
              <a:buChar char="•"/>
            </a:pPr>
            <a:r>
              <a:rPr lang="is-IS" sz="2000" dirty="0">
                <a:latin typeface="Aptos" panose="020B0004020202020204" pitchFamily="34" charset="0"/>
              </a:rPr>
              <a:t>Það má alltaf gera enn betur og við ætlum svo sannarlega að halda okkar góða starfi áfram. </a:t>
            </a:r>
          </a:p>
          <a:p>
            <a:pPr marL="457200" indent="-457200">
              <a:buFont typeface="Arial" panose="020B0604020202020204" pitchFamily="34" charset="0"/>
              <a:buChar char="•"/>
            </a:pPr>
            <a:endParaRPr lang="is-IS" dirty="0">
              <a:latin typeface="Aptos" panose="020B0004020202020204" pitchFamily="34" charset="0"/>
            </a:endParaRPr>
          </a:p>
          <a:p>
            <a:endParaRPr lang="is-IS" dirty="0">
              <a:latin typeface="Aptos" panose="020B0004020202020204" pitchFamily="34" charset="0"/>
            </a:endParaRPr>
          </a:p>
          <a:p>
            <a:pPr algn="ctr"/>
            <a:endParaRPr lang="is-IS" dirty="0">
              <a:latin typeface="Aptos" panose="020B0004020202020204" pitchFamily="34" charset="0"/>
            </a:endParaRPr>
          </a:p>
          <a:p>
            <a:endParaRPr lang="is-IS" dirty="0">
              <a:latin typeface="Aptos" panose="020B0004020202020204" pitchFamily="34" charset="0"/>
            </a:endParaRPr>
          </a:p>
          <a:p>
            <a:endParaRPr lang="is-IS" dirty="0">
              <a:latin typeface="Aptos" panose="020B0004020202020204" pitchFamily="34" charset="0"/>
            </a:endParaRPr>
          </a:p>
          <a:p>
            <a:endParaRPr lang="is-IS" dirty="0"/>
          </a:p>
          <a:p>
            <a:endParaRPr lang="is-IS" dirty="0"/>
          </a:p>
          <a:p>
            <a:endParaRPr lang="is-IS" dirty="0"/>
          </a:p>
          <a:p>
            <a:endParaRPr lang="is-IS" dirty="0"/>
          </a:p>
          <a:p>
            <a:endParaRPr lang="is-IS" dirty="0"/>
          </a:p>
          <a:p>
            <a:endParaRPr lang="is-IS" dirty="0"/>
          </a:p>
          <a:p>
            <a:endParaRPr lang="is-IS" dirty="0"/>
          </a:p>
          <a:p>
            <a:endParaRPr lang="is-IS" dirty="0"/>
          </a:p>
        </p:txBody>
      </p:sp>
    </p:spTree>
    <p:extLst>
      <p:ext uri="{BB962C8B-B14F-4D97-AF65-F5344CB8AC3E}">
        <p14:creationId xmlns:p14="http://schemas.microsoft.com/office/powerpoint/2010/main" val="12517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77A57-3C55-C34B-80AA-80CB65E50455}"/>
              </a:ext>
            </a:extLst>
          </p:cNvPr>
          <p:cNvSpPr/>
          <p:nvPr/>
        </p:nvSpPr>
        <p:spPr>
          <a:xfrm>
            <a:off x="10545417" y="0"/>
            <a:ext cx="1646583" cy="6858000"/>
          </a:xfrm>
          <a:prstGeom prst="rect">
            <a:avLst/>
          </a:prstGeom>
          <a:solidFill>
            <a:srgbClr val="FFD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5" name="Picture 4">
            <a:extLst>
              <a:ext uri="{FF2B5EF4-FFF2-40B4-BE49-F238E27FC236}">
                <a16:creationId xmlns:a16="http://schemas.microsoft.com/office/drawing/2014/main" id="{8EC3C08E-5BA8-5E4E-AD01-68BB525C2C9A}"/>
              </a:ext>
            </a:extLst>
          </p:cNvPr>
          <p:cNvPicPr>
            <a:picLocks noChangeAspect="1"/>
          </p:cNvPicPr>
          <p:nvPr/>
        </p:nvPicPr>
        <p:blipFill>
          <a:blip r:embed="rId2"/>
          <a:stretch>
            <a:fillRect/>
          </a:stretch>
        </p:blipFill>
        <p:spPr>
          <a:xfrm>
            <a:off x="11041269" y="282713"/>
            <a:ext cx="654878" cy="654878"/>
          </a:xfrm>
          <a:prstGeom prst="rect">
            <a:avLst/>
          </a:prstGeom>
        </p:spPr>
      </p:pic>
      <p:pic>
        <p:nvPicPr>
          <p:cNvPr id="8" name="Picture 7" descr="A picture containing person, crowd&#10;&#10;Description automatically generated">
            <a:extLst>
              <a:ext uri="{FF2B5EF4-FFF2-40B4-BE49-F238E27FC236}">
                <a16:creationId xmlns:a16="http://schemas.microsoft.com/office/drawing/2014/main" id="{AD7B5D7A-7DB7-1448-AA5E-7E9723F30197}"/>
              </a:ext>
            </a:extLst>
          </p:cNvPr>
          <p:cNvPicPr>
            <a:picLocks noChangeAspect="1"/>
          </p:cNvPicPr>
          <p:nvPr/>
        </p:nvPicPr>
        <p:blipFill rotWithShape="1">
          <a:blip r:embed="rId3"/>
          <a:srcRect l="11725" r="16289"/>
          <a:stretch/>
        </p:blipFill>
        <p:spPr>
          <a:xfrm>
            <a:off x="0" y="0"/>
            <a:ext cx="10545416" cy="6858000"/>
          </a:xfrm>
          <a:prstGeom prst="rect">
            <a:avLst/>
          </a:prstGeom>
        </p:spPr>
      </p:pic>
    </p:spTree>
    <p:extLst>
      <p:ext uri="{BB962C8B-B14F-4D97-AF65-F5344CB8AC3E}">
        <p14:creationId xmlns:p14="http://schemas.microsoft.com/office/powerpoint/2010/main" val="2718494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478</TotalTime>
  <Words>609</Words>
  <Application>Microsoft Office PowerPoint</Application>
  <PresentationFormat>Widescreen</PresentationFormat>
  <Paragraphs>106</Paragraphs>
  <Slides>10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Aptos</vt:lpstr>
      <vt:lpstr>GT America Rg</vt:lpstr>
      <vt:lpstr>Arial</vt:lpstr>
      <vt:lpstr>Aptos Display</vt:lpstr>
      <vt:lpstr>Calibri</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Bobby Breiðholt</dc:creator>
  <cp:lastModifiedBy>Herdís Steinarsdóttir</cp:lastModifiedBy>
  <cp:revision>11</cp:revision>
  <dcterms:created xsi:type="dcterms:W3CDTF">2022-03-22T11:38:45Z</dcterms:created>
  <dcterms:modified xsi:type="dcterms:W3CDTF">2024-10-09T14:39:38Z</dcterms:modified>
</cp:coreProperties>
</file>