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  <p:sldMasterId id="2147483660" r:id="rId5"/>
  </p:sldMasterIdLst>
  <p:notesMasterIdLst>
    <p:notesMasterId r:id="rId14"/>
  </p:notesMasterIdLst>
  <p:sldIdLst>
    <p:sldId id="274" r:id="rId6"/>
    <p:sldId id="277" r:id="rId7"/>
    <p:sldId id="270" r:id="rId8"/>
    <p:sldId id="279" r:id="rId9"/>
    <p:sldId id="282" r:id="rId10"/>
    <p:sldId id="280" r:id="rId11"/>
    <p:sldId id="283" r:id="rId12"/>
    <p:sldId id="276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nheiður Einarsdóttir" initials="RE" lastIdx="2" clrIdx="0">
    <p:extLst>
      <p:ext uri="{19B8F6BF-5375-455C-9EA6-DF929625EA0E}">
        <p15:presenceInfo xmlns:p15="http://schemas.microsoft.com/office/powerpoint/2012/main" userId="6f7d240f59341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00" y="-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90686-8F45-4199-BBE8-701C84EC9FF2}" type="datetimeFigureOut">
              <a:rPr lang="is-IS" smtClean="0"/>
              <a:t>9.9.2024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0DFF4-CF88-4444-BC7F-66FFBE09B32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222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0DFF4-CF88-4444-BC7F-66FFBE09B32D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8907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0DFF4-CF88-4444-BC7F-66FFBE09B32D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041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4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565564" y="4293092"/>
            <a:ext cx="7264525" cy="68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507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8049-C41F-C5E8-F774-3E00E8BE7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D7465-0623-D2CB-31A0-E6206047E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A52EB-BD0C-A036-6C83-EEB0167E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6A4-F921-45FA-AF87-BDC44F192DD0}" type="datetimeFigureOut">
              <a:rPr lang="is-IS" smtClean="0"/>
              <a:t>9.9.2024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C3BAD-7972-BB36-6125-D550AADA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A08C2-0AED-4BDF-63E2-45F4681F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8F64-8425-4981-ACD1-570F3A0197F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3425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2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67" y="3158836"/>
            <a:ext cx="5483268" cy="982072"/>
          </a:xfr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0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3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3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67" y="3158836"/>
            <a:ext cx="5483268" cy="982072"/>
          </a:xfr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967" y="4293092"/>
            <a:ext cx="5483268" cy="68069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565564" y="4293092"/>
            <a:ext cx="7264525" cy="68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90" r:id="rId3"/>
    <p:sldLayoutId id="2147483679" r:id="rId4"/>
    <p:sldLayoutId id="2147483674" r:id="rId5"/>
    <p:sldLayoutId id="2147483680" r:id="rId6"/>
    <p:sldLayoutId id="2147483675" r:id="rId7"/>
    <p:sldLayoutId id="2147483682" r:id="rId8"/>
    <p:sldLayoutId id="2147483676" r:id="rId9"/>
    <p:sldLayoutId id="2147483672" r:id="rId10"/>
    <p:sldLayoutId id="2147483681" r:id="rId11"/>
    <p:sldLayoutId id="2147483685" r:id="rId12"/>
    <p:sldLayoutId id="2147483686" r:id="rId13"/>
    <p:sldLayoutId id="2147483684" r:id="rId14"/>
    <p:sldLayoutId id="2147483692" r:id="rId15"/>
    <p:sldLayoutId id="2147483691" r:id="rId16"/>
    <p:sldLayoutId id="2147483664" r:id="rId17"/>
    <p:sldLayoutId id="2147483666" r:id="rId18"/>
    <p:sldLayoutId id="2147483667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/>
        </p:nvSpPr>
        <p:spPr>
          <a:xfrm>
            <a:off x="7909063" y="0"/>
            <a:ext cx="1234937" cy="51435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sz="10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952" y="212035"/>
            <a:ext cx="491159" cy="4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ætó">
            <a:extLst>
              <a:ext uri="{FF2B5EF4-FFF2-40B4-BE49-F238E27FC236}">
                <a16:creationId xmlns:a16="http://schemas.microsoft.com/office/drawing/2014/main" id="{CB803A22-B82F-4D99-9D1E-92C893D5DDD2}"/>
              </a:ext>
            </a:extLst>
          </p:cNvPr>
          <p:cNvSpPr txBox="1"/>
          <p:nvPr/>
        </p:nvSpPr>
        <p:spPr>
          <a:xfrm>
            <a:off x="782215" y="1419242"/>
            <a:ext cx="6432246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25000" b="0">
                <a:latin typeface="Ahkio"/>
                <a:ea typeface="Ahkio"/>
                <a:cs typeface="Ahkio"/>
                <a:sym typeface="Ahkio"/>
              </a:defRPr>
            </a:lvl1pPr>
          </a:lstStyle>
          <a:p>
            <a:r>
              <a:rPr lang="is-IS" sz="4000" dirty="0">
                <a:latin typeface="PF Din Text Cond Pro XBlack"/>
              </a:rPr>
              <a:t>Meginforsendur fjárhagsáætlunar 2025 - 2029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FF04A-93D2-C5A8-A747-435BF1432858}"/>
              </a:ext>
            </a:extLst>
          </p:cNvPr>
          <p:cNvSpPr txBox="1"/>
          <p:nvPr/>
        </p:nvSpPr>
        <p:spPr>
          <a:xfrm>
            <a:off x="7692128" y="4666264"/>
            <a:ext cx="16263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16.08.2024</a:t>
            </a:r>
          </a:p>
        </p:txBody>
      </p:sp>
    </p:spTree>
    <p:extLst>
      <p:ext uri="{BB962C8B-B14F-4D97-AF65-F5344CB8AC3E}">
        <p14:creationId xmlns:p14="http://schemas.microsoft.com/office/powerpoint/2010/main" val="240802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003CEF-C05D-9C2A-6C8E-D2FF1DCC166D}"/>
              </a:ext>
            </a:extLst>
          </p:cNvPr>
          <p:cNvSpPr txBox="1">
            <a:spLocks/>
          </p:cNvSpPr>
          <p:nvPr/>
        </p:nvSpPr>
        <p:spPr>
          <a:xfrm>
            <a:off x="370959" y="3453325"/>
            <a:ext cx="4085840" cy="128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s-IS" sz="120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s-IS" sz="1100"/>
          </a:p>
          <a:p>
            <a:pPr>
              <a:lnSpc>
                <a:spcPct val="150000"/>
              </a:lnSpc>
            </a:pPr>
            <a:endParaRPr lang="is-IS" sz="1100"/>
          </a:p>
          <a:p>
            <a:endParaRPr lang="en-US" sz="11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4FC845-E49A-CF89-F387-6769DD85D425}"/>
              </a:ext>
            </a:extLst>
          </p:cNvPr>
          <p:cNvSpPr txBox="1">
            <a:spLocks/>
          </p:cNvSpPr>
          <p:nvPr/>
        </p:nvSpPr>
        <p:spPr>
          <a:xfrm>
            <a:off x="370959" y="1276150"/>
            <a:ext cx="3949041" cy="169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s-IS" sz="1000" dirty="0"/>
              <a:t>„Strætóvísitala“ er samsett úr nokkrum undirvísitölum frá Hagstofu Íslands. </a:t>
            </a:r>
          </a:p>
          <a:p>
            <a:pPr>
              <a:lnSpc>
                <a:spcPct val="150000"/>
              </a:lnSpc>
            </a:pPr>
            <a:r>
              <a:rPr lang="is-IS" sz="1000" dirty="0"/>
              <a:t>Vægi hvers liðar á að endurspegla kostnaðarskiptingu félagsins. Skv. þjóðhagsspá gerðri í júní 2025 er hækkun strætóvísitölu 2,8%</a:t>
            </a:r>
          </a:p>
          <a:p>
            <a:pPr>
              <a:lnSpc>
                <a:spcPct val="150000"/>
              </a:lnSpc>
            </a:pPr>
            <a:r>
              <a:rPr lang="is-IS" sz="1000" dirty="0"/>
              <a:t>Skv. spá Reykjavíkurborgar er breyting vísitölu </a:t>
            </a:r>
            <a:r>
              <a:rPr lang="is-IS" sz="1000" dirty="0" err="1"/>
              <a:t>nvt</a:t>
            </a:r>
            <a:r>
              <a:rPr lang="is-IS" sz="1000" dirty="0"/>
              <a:t> milli ársloka.</a:t>
            </a:r>
            <a:endParaRPr lang="is-IS" sz="12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s-IS" sz="1100" dirty="0"/>
          </a:p>
          <a:p>
            <a:endParaRPr lang="en-US" sz="11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0DD524-7D46-078F-9FA0-815E509C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70" y="364986"/>
            <a:ext cx="8196695" cy="762096"/>
          </a:xfrm>
        </p:spPr>
        <p:txBody>
          <a:bodyPr>
            <a:normAutofit/>
          </a:bodyPr>
          <a:lstStyle/>
          <a:p>
            <a:pPr fontAlgn="b"/>
            <a:r>
              <a:rPr lang="en-US" sz="2000" err="1">
                <a:latin typeface="Verdana"/>
                <a:ea typeface="Verdana"/>
              </a:rPr>
              <a:t>Forsendur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fjárhagsáætlunar</a:t>
            </a:r>
            <a:r>
              <a:rPr lang="en-US" sz="2000">
                <a:latin typeface="Verdana"/>
                <a:ea typeface="Verdana"/>
              </a:rPr>
              <a:t> 2025 </a:t>
            </a:r>
            <a:r>
              <a:rPr lang="en-US" sz="2000" err="1">
                <a:latin typeface="Verdana"/>
                <a:ea typeface="Verdana"/>
              </a:rPr>
              <a:t>og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fimm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ára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áætlunar</a:t>
            </a:r>
            <a:r>
              <a:rPr lang="en-US" sz="2000">
                <a:latin typeface="Verdana"/>
                <a:ea typeface="Verdana"/>
              </a:rPr>
              <a:t> 2025-2029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5CB8A3-8AC5-2F33-2364-AFAA8DC48BFA}"/>
              </a:ext>
            </a:extLst>
          </p:cNvPr>
          <p:cNvSpPr txBox="1">
            <a:spLocks/>
          </p:cNvSpPr>
          <p:nvPr/>
        </p:nvSpPr>
        <p:spPr>
          <a:xfrm>
            <a:off x="5116285" y="921544"/>
            <a:ext cx="3492780" cy="1793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s-IS" sz="1200" dirty="0">
                <a:latin typeface="Verdana"/>
                <a:ea typeface="Verdana"/>
              </a:rPr>
              <a:t>Við gerð áætlunar 2024 var gert ráð fyrir að Strætóvísitala myndi hækka um 6,8%. </a:t>
            </a:r>
          </a:p>
          <a:p>
            <a:pPr marL="0" indent="0">
              <a:lnSpc>
                <a:spcPct val="150000"/>
              </a:lnSpc>
              <a:buNone/>
            </a:pPr>
            <a:endParaRPr lang="is-IS" sz="12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s-I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EAC3B-1DFF-FC50-F90F-3742970DC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52" y="3407075"/>
            <a:ext cx="6276975" cy="1371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F22374-D6DD-142F-7027-6C9ED0A2D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38" y="2866030"/>
            <a:ext cx="4010585" cy="58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17A0-17F3-470F-9CA1-FF30B1F5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524435"/>
            <a:ext cx="8196695" cy="887506"/>
          </a:xfrm>
        </p:spPr>
        <p:txBody>
          <a:bodyPr/>
          <a:lstStyle/>
          <a:p>
            <a:r>
              <a:rPr lang="is-IS" sz="2400" dirty="0"/>
              <a:t>Forsendur fjárhagsáætlunar 2025 og fimm ára áætlunar 2025-2029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2DDD-DD68-4D24-A102-62AC71CD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4" y="1506072"/>
            <a:ext cx="8196695" cy="339921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is-IS" sz="1500" dirty="0"/>
              <a:t>Tekjuáætlun:</a:t>
            </a:r>
          </a:p>
          <a:p>
            <a:pPr lvl="1">
              <a:lnSpc>
                <a:spcPct val="150000"/>
              </a:lnSpc>
            </a:pPr>
            <a:r>
              <a:rPr lang="is-IS" sz="1200" dirty="0">
                <a:latin typeface="Verdana"/>
                <a:ea typeface="Verdana"/>
              </a:rPr>
              <a:t>Gert ráð fyrir að hækka í samræmi við hækkun vísitölu eða 3,9%.  Það er þó sá fyrirvari á að nokkrar leiðir eru fullnýttar á ákveðnum tíma dags. Gert er ráð fyrir að þegar </a:t>
            </a:r>
            <a:r>
              <a:rPr lang="is-IS" sz="1200" dirty="0" err="1">
                <a:latin typeface="Verdana"/>
                <a:ea typeface="Verdana"/>
              </a:rPr>
              <a:t>snertilausar</a:t>
            </a:r>
            <a:r>
              <a:rPr lang="is-IS" sz="1200" dirty="0">
                <a:latin typeface="Verdana"/>
                <a:ea typeface="Verdana"/>
              </a:rPr>
              <a:t> greiðslur verði innleiddar, verði einhver tilfærsla milli vöruflokka hluti af magnaukningu milli ára.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Gjaldaáætlun:</a:t>
            </a:r>
          </a:p>
          <a:p>
            <a:pPr lvl="1">
              <a:lnSpc>
                <a:spcPct val="150000"/>
              </a:lnSpc>
            </a:pPr>
            <a:r>
              <a:rPr lang="is-IS" sz="1200" dirty="0"/>
              <a:t>Kjarasamningar við 95% starfsmenn eru lausir frá 1. apríl 2024. Nýgerðir kjarasamningar hafa verið að kosta fyrirtæki um 5,5 til 6% og er gert ráð fyrir að launakostnaður hækki um 6% milli ára. Hafa þarf í huga að hækkun launavísitölu fangar ekki hækkun launakostnaður þar sem krónutöluhækkanir síðustu ára mælast töluvert meiri á laun sem </a:t>
            </a:r>
            <a:r>
              <a:rPr lang="is-IS" sz="1200" dirty="0" err="1"/>
              <a:t>vagnstjórar</a:t>
            </a:r>
            <a:r>
              <a:rPr lang="is-IS" sz="1200" dirty="0"/>
              <a:t> hafa. Rekstrarkostnaður vagna og aðkeyptur akstur hækkar töluvert vegna nýrra samninga eða um rúm 15% frá samþykktri áætlun 2024. Óskað hefur verið eftir aukaframlagi vegna ársins 2024 upp á 188 m.kr. og er hækkun þá um 10%. Dregið hefur úr hækkun rekstrarkostnaðar vagna hjá Strætó þar sem skipt var um vélar í nokkrum vögnum á árinu 2023 og teknir hafa verið í notkun 9 nýir </a:t>
            </a:r>
            <a:r>
              <a:rPr lang="is-IS" sz="1200" dirty="0" err="1"/>
              <a:t>rafvagnar</a:t>
            </a:r>
            <a:r>
              <a:rPr lang="is-IS" sz="1200" dirty="0"/>
              <a:t> á árinu 2024. Skv. eigendafundi í apríl er óskað eftir að ekki sé aukið við rekstrarframlag vegna nýrra samninga. Hagræða þarf um 500 m.kr. í leiðakerfinu um 24 þús. klst.</a:t>
            </a:r>
          </a:p>
          <a:p>
            <a:pPr lvl="1">
              <a:lnSpc>
                <a:spcPct val="150000"/>
              </a:lnSpc>
            </a:pPr>
            <a:r>
              <a:rPr lang="is-IS" sz="1200" dirty="0"/>
              <a:t>Annar rekstrarkostnaður hækkar í samræmi við hækkun strætóvísitölu.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772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17A0-17F3-470F-9CA1-FF30B1F5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524435"/>
            <a:ext cx="8196695" cy="887506"/>
          </a:xfrm>
        </p:spPr>
        <p:txBody>
          <a:bodyPr/>
          <a:lstStyle/>
          <a:p>
            <a:r>
              <a:rPr lang="is-IS" sz="2400" dirty="0"/>
              <a:t>Forsendur fjárhagsáætlunar 2025 og fimm ára áætlunar 2025-2029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2DDD-DD68-4D24-A102-62AC71CD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4" y="1506072"/>
            <a:ext cx="8196695" cy="339921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is-IS" sz="1500" dirty="0"/>
              <a:t>Fjárfestingar:</a:t>
            </a:r>
          </a:p>
          <a:p>
            <a:pPr lvl="1">
              <a:lnSpc>
                <a:spcPct val="150000"/>
              </a:lnSpc>
            </a:pPr>
            <a:r>
              <a:rPr lang="is-IS" sz="1200" dirty="0"/>
              <a:t>Nauðsynlegt að endurnýja einhverja vagna.</a:t>
            </a:r>
          </a:p>
          <a:p>
            <a:pPr lvl="1">
              <a:lnSpc>
                <a:spcPct val="150000"/>
              </a:lnSpc>
            </a:pPr>
            <a:r>
              <a:rPr lang="is-IS" sz="1200" dirty="0"/>
              <a:t>Áframhaldandi fjárfesting í kerfum tengdum rekstri leiðakerfisins.</a:t>
            </a:r>
          </a:p>
          <a:p>
            <a:pPr lvl="2">
              <a:lnSpc>
                <a:spcPct val="150000"/>
              </a:lnSpc>
            </a:pPr>
            <a:r>
              <a:rPr lang="is-IS" sz="900" dirty="0"/>
              <a:t>Greiðslukerfi</a:t>
            </a:r>
          </a:p>
          <a:p>
            <a:pPr lvl="2">
              <a:lnSpc>
                <a:spcPct val="150000"/>
              </a:lnSpc>
            </a:pPr>
            <a:r>
              <a:rPr lang="is-IS" sz="900" dirty="0"/>
              <a:t>Stjórnstöð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Fjármögnun:</a:t>
            </a:r>
          </a:p>
          <a:p>
            <a:pPr lvl="1">
              <a:lnSpc>
                <a:spcPct val="150000"/>
              </a:lnSpc>
            </a:pPr>
            <a:r>
              <a:rPr lang="is-IS" sz="1200" dirty="0">
                <a:latin typeface="Verdana"/>
                <a:ea typeface="Verdana"/>
              </a:rPr>
              <a:t>Reksturinn skilar ekki nægjanlegu fjármagni til að standa undir fjárfestingu í grunnáætlun. Þarf aukið fjármagn.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Ríkisframlag</a:t>
            </a:r>
          </a:p>
          <a:p>
            <a:pPr lvl="1">
              <a:lnSpc>
                <a:spcPct val="150000"/>
              </a:lnSpc>
            </a:pPr>
            <a:r>
              <a:rPr lang="is-IS" sz="1200" dirty="0"/>
              <a:t>Gert ráð fyrir óbreyttu ríkisframlagi.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Rekstrarframlag eigenda</a:t>
            </a:r>
          </a:p>
          <a:p>
            <a:pPr lvl="1">
              <a:lnSpc>
                <a:spcPct val="150000"/>
              </a:lnSpc>
            </a:pPr>
            <a:r>
              <a:rPr lang="is-IS" sz="1200" dirty="0"/>
              <a:t>Leiðrétt fyrir forsendubrest síðustu ára, mismun á vísitöluforsendum og raunbreytingu.</a:t>
            </a:r>
          </a:p>
          <a:p>
            <a:pPr lvl="1">
              <a:lnSpc>
                <a:spcPct val="150000"/>
              </a:lnSpc>
            </a:pPr>
            <a:r>
              <a:rPr lang="is-IS" sz="1200" dirty="0"/>
              <a:t>Hækkun skv. áætluðum breytingum á kostnaðarliðum hjá Strætó og reglulega sé leiðrétt fyrir mismun á forsendum og rauntölum, eða hagrætt.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Fjárhagsáætlun 2026 til 2029 gerð á föstu verðlagi og huga þarf að innleiðingu Nýs leiðanets, drög liggja ekki fyrir.</a:t>
            </a:r>
          </a:p>
          <a:p>
            <a:pPr marL="0" indent="0">
              <a:lnSpc>
                <a:spcPct val="150000"/>
              </a:lnSpc>
              <a:buNone/>
            </a:pPr>
            <a:endParaRPr lang="is-IS" sz="15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7833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003CEF-C05D-9C2A-6C8E-D2FF1DCC166D}"/>
              </a:ext>
            </a:extLst>
          </p:cNvPr>
          <p:cNvSpPr txBox="1">
            <a:spLocks/>
          </p:cNvSpPr>
          <p:nvPr/>
        </p:nvSpPr>
        <p:spPr>
          <a:xfrm>
            <a:off x="370959" y="3453325"/>
            <a:ext cx="4085840" cy="128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s-IS" sz="120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s-IS" sz="1100"/>
          </a:p>
          <a:p>
            <a:pPr>
              <a:lnSpc>
                <a:spcPct val="150000"/>
              </a:lnSpc>
            </a:pPr>
            <a:endParaRPr lang="is-IS" sz="1100"/>
          </a:p>
          <a:p>
            <a:endParaRPr lang="en-US" sz="11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4FC845-E49A-CF89-F387-6769DD85D425}"/>
              </a:ext>
            </a:extLst>
          </p:cNvPr>
          <p:cNvSpPr txBox="1">
            <a:spLocks/>
          </p:cNvSpPr>
          <p:nvPr/>
        </p:nvSpPr>
        <p:spPr>
          <a:xfrm>
            <a:off x="370959" y="1276149"/>
            <a:ext cx="2843729" cy="3102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s-IS" sz="1000" dirty="0"/>
              <a:t>Byggir á framangreindum forsendum en huga þarf að óvissuþáttum hér aftar.</a:t>
            </a:r>
          </a:p>
          <a:p>
            <a:pPr>
              <a:lnSpc>
                <a:spcPct val="150000"/>
              </a:lnSpc>
            </a:pPr>
            <a:r>
              <a:rPr lang="is-IS" sz="1000" dirty="0"/>
              <a:t>Nýtt útboð gildir frá miðjum ágúst 2024 og verð hærri en eldri samningi. Skýrist af hækkun launaliðar í tilboðum að mestu.</a:t>
            </a:r>
          </a:p>
          <a:p>
            <a:pPr>
              <a:lnSpc>
                <a:spcPct val="150000"/>
              </a:lnSpc>
            </a:pPr>
            <a:r>
              <a:rPr lang="is-IS" sz="1000" dirty="0"/>
              <a:t>Ekki búið að klára fimm ára áætlun en atriði sem þarf að hafa í huga:</a:t>
            </a:r>
          </a:p>
          <a:p>
            <a:pPr lvl="1">
              <a:lnSpc>
                <a:spcPct val="150000"/>
              </a:lnSpc>
            </a:pPr>
            <a:r>
              <a:rPr lang="is-IS" sz="700" dirty="0"/>
              <a:t>Þjónustuaukning sbr. rekstraráætlun um Nýtt leiðanet.</a:t>
            </a:r>
          </a:p>
          <a:p>
            <a:pPr lvl="1">
              <a:lnSpc>
                <a:spcPct val="150000"/>
              </a:lnSpc>
            </a:pPr>
            <a:r>
              <a:rPr lang="is-IS" sz="700" dirty="0"/>
              <a:t>Afborganir af grænu láni byrja á árinu 2028, 200 m.kr og lýkur 2029 með 200 m.kr </a:t>
            </a:r>
            <a:r>
              <a:rPr lang="is-IS" sz="700" dirty="0" err="1"/>
              <a:t>afb</a:t>
            </a:r>
            <a:r>
              <a:rPr lang="is-IS" sz="700" dirty="0"/>
              <a:t>.</a:t>
            </a:r>
          </a:p>
          <a:p>
            <a:pPr>
              <a:lnSpc>
                <a:spcPct val="150000"/>
              </a:lnSpc>
            </a:pPr>
            <a:endParaRPr lang="is-IS" sz="12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s-IS" sz="1100" dirty="0"/>
          </a:p>
          <a:p>
            <a:endParaRPr lang="en-US" sz="11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0DD524-7D46-078F-9FA0-815E509C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70" y="364986"/>
            <a:ext cx="8196695" cy="762096"/>
          </a:xfrm>
        </p:spPr>
        <p:txBody>
          <a:bodyPr>
            <a:normAutofit/>
          </a:bodyPr>
          <a:lstStyle/>
          <a:p>
            <a:pPr fontAlgn="b"/>
            <a:r>
              <a:rPr lang="en-US" sz="2000" dirty="0" err="1"/>
              <a:t>Drög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fjárhagsáætlun</a:t>
            </a:r>
            <a:r>
              <a:rPr lang="en-US" sz="2000" dirty="0"/>
              <a:t>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BCDB86-93D2-C008-E61B-FEC76C700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898" y="866406"/>
            <a:ext cx="4626059" cy="395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6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914A-2044-492D-9F27-F37AB4A1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Óvissa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8C016-98A6-4FA3-81BA-E42E398A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169894"/>
            <a:ext cx="8196695" cy="318043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s-IS" sz="2000" dirty="0"/>
              <a:t>Endurnýjun og staða vagnaflotans.</a:t>
            </a:r>
          </a:p>
          <a:p>
            <a:r>
              <a:rPr lang="is-IS" sz="2000" dirty="0">
                <a:latin typeface="Verdana"/>
                <a:ea typeface="Verdana"/>
              </a:rPr>
              <a:t>Fullnýttir vagnar á nokkrum leiðum á annatíma, neikvæð áhrif.</a:t>
            </a:r>
          </a:p>
          <a:p>
            <a:r>
              <a:rPr lang="is-IS" sz="2000" dirty="0">
                <a:latin typeface="Verdana"/>
                <a:ea typeface="Verdana"/>
              </a:rPr>
              <a:t>Ágreiningur upp við lífeyrissjóðinn Brú vegna </a:t>
            </a:r>
            <a:r>
              <a:rPr lang="is-IS" sz="2000" dirty="0" err="1">
                <a:latin typeface="Verdana"/>
                <a:ea typeface="Verdana"/>
              </a:rPr>
              <a:t>snemm</a:t>
            </a:r>
            <a:r>
              <a:rPr lang="is-IS" sz="2000" dirty="0">
                <a:latin typeface="Verdana"/>
                <a:ea typeface="Verdana"/>
              </a:rPr>
              <a:t> töku lífeyrismála eldri starfsmanna SVR.</a:t>
            </a:r>
          </a:p>
          <a:p>
            <a:r>
              <a:rPr lang="is-IS" sz="2000" dirty="0">
                <a:latin typeface="Verdana"/>
                <a:ea typeface="Verdana"/>
              </a:rPr>
              <a:t>Stundvísi nokkurra leiða orðinn óásættanleg vegna aukningar umferðar og lækkun hámarkshraða í sveitarfélögum. Hefur áhrif til aukningar kostnaðar.</a:t>
            </a:r>
          </a:p>
          <a:p>
            <a:r>
              <a:rPr lang="is-IS" sz="2000" dirty="0"/>
              <a:t>Kjarasamningar lausir frá apríl 2024 og ekki búið að klára nýjan samning.</a:t>
            </a:r>
          </a:p>
          <a:p>
            <a:r>
              <a:rPr lang="is-IS" sz="2000" dirty="0"/>
              <a:t>Hleðsluinnviða fjárfesting fram undan og greiðsla af grænu láni.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4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914A-2044-492D-9F27-F37AB4A1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Niðurstaða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8C016-98A6-4FA3-81BA-E42E398A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169894"/>
            <a:ext cx="8196695" cy="31804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s-IS" sz="2000" dirty="0"/>
              <a:t>Miðað við þessar forsendur verður tap á rekstri Strætó upp á um 222 m.kr.</a:t>
            </a:r>
          </a:p>
          <a:p>
            <a:r>
              <a:rPr lang="is-IS" sz="2000" dirty="0"/>
              <a:t>Fjármagnað með hagræðingu upp á 300 til 400 m.kr. Styttri þjónustutími, minni tími. </a:t>
            </a:r>
          </a:p>
          <a:p>
            <a:r>
              <a:rPr lang="is-IS" sz="2000" dirty="0"/>
              <a:t>Vagnaendurnýjun verður engin, lágmarks fjárfesting í greiðslukerfinu.</a:t>
            </a:r>
          </a:p>
          <a:p>
            <a:r>
              <a:rPr lang="is-IS" sz="2000" dirty="0"/>
              <a:t>Fjárhagsstaða Strætó er erfið og nauðsynlegt að </a:t>
            </a:r>
            <a:r>
              <a:rPr lang="is-IS" sz="2000"/>
              <a:t>koma henni </a:t>
            </a:r>
            <a:r>
              <a:rPr lang="is-IS" sz="2000" dirty="0"/>
              <a:t>í eðlilegt horf sem fyrst.</a:t>
            </a:r>
          </a:p>
          <a:p>
            <a:r>
              <a:rPr lang="is-IS" sz="2000" dirty="0">
                <a:latin typeface="Verdana"/>
                <a:ea typeface="Verdana"/>
              </a:rPr>
              <a:t>Niðurskurður getur haft mikil áhrif á tekjur, sama með miklar gjaldskrárhækkanir, spíraláhrif</a:t>
            </a:r>
          </a:p>
          <a:p>
            <a:pPr marL="0" indent="0">
              <a:buNone/>
            </a:pPr>
            <a:endParaRPr lang="is-I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7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17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320C4472EF743BD8CD65A1D7AC3A6" ma:contentTypeVersion="4" ma:contentTypeDescription="Create a new document." ma:contentTypeScope="" ma:versionID="8431b005591c2a2679096ac1014e522f">
  <xsd:schema xmlns:xsd="http://www.w3.org/2001/XMLSchema" xmlns:xs="http://www.w3.org/2001/XMLSchema" xmlns:p="http://schemas.microsoft.com/office/2006/metadata/properties" xmlns:ns2="f695ffc6-8401-4794-b6c0-480eb50371ac" targetNamespace="http://schemas.microsoft.com/office/2006/metadata/properties" ma:root="true" ma:fieldsID="57d3b98d30c87d54749bd180f206f0ab" ns2:_="">
    <xsd:import namespace="f695ffc6-8401-4794-b6c0-480eb50371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5ffc6-8401-4794-b6c0-480eb50371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FDC340-5A36-4B36-A807-21E38D47F7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DB3155-EC19-4323-93F4-23EBAF9B23A0}">
  <ds:schemaRefs>
    <ds:schemaRef ds:uri="http://schemas.microsoft.com/office/infopath/2007/PartnerControls"/>
    <ds:schemaRef ds:uri="http://www.w3.org/XML/1998/namespace"/>
    <ds:schemaRef ds:uri="f695ffc6-8401-4794-b6c0-480eb50371ac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0548A0-F956-4DC3-821D-AD2641CA802F}">
  <ds:schemaRefs>
    <ds:schemaRef ds:uri="f695ffc6-8401-4794-b6c0-480eb50371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2871</TotalTime>
  <Words>663</Words>
  <Application>Microsoft Office PowerPoint</Application>
  <PresentationFormat>On-screen Show (16:9)</PresentationFormat>
  <Paragraphs>53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GT America Rg</vt:lpstr>
      <vt:lpstr>PF Din Text Cond Pro XBlack</vt:lpstr>
      <vt:lpstr>Verdana</vt:lpstr>
      <vt:lpstr>Office Theme</vt:lpstr>
      <vt:lpstr>1_Custom Design</vt:lpstr>
      <vt:lpstr>PowerPoint Presentation</vt:lpstr>
      <vt:lpstr>Forsendur fjárhagsáætlunar 2025 og fimm ára áætlunar 2025-2029</vt:lpstr>
      <vt:lpstr>Forsendur fjárhagsáætlunar 2025 og fimm ára áætlunar 2025-2029</vt:lpstr>
      <vt:lpstr>Forsendur fjárhagsáætlunar 2025 og fimm ára áætlunar 2025-2029</vt:lpstr>
      <vt:lpstr>Drög að fjárhagsáætlun 2025</vt:lpstr>
      <vt:lpstr>Óvissa</vt:lpstr>
      <vt:lpstr>Niðurstaða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Hjörvar Hardarson</dc:creator>
  <cp:lastModifiedBy>Herdís Steinarsdóttir</cp:lastModifiedBy>
  <cp:revision>8</cp:revision>
  <dcterms:created xsi:type="dcterms:W3CDTF">2016-12-15T10:29:52Z</dcterms:created>
  <dcterms:modified xsi:type="dcterms:W3CDTF">2024-09-09T10:53:04Z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0x010100108320C4472EF743BD8CD65A1D7AC3A6</vt:lpwstr>
  </property>
</Properties>
</file>