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7" r:id="rId3"/>
  </p:sldMasterIdLst>
  <p:notesMasterIdLst>
    <p:notesMasterId r:id="rId6"/>
  </p:notesMasterIdLst>
  <p:sldIdLst>
    <p:sldId id="257" r:id="rId4"/>
    <p:sldId id="258" r:id="rId5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FC44A-1D5F-4A05-9A45-9BF86B335A30}" type="datetimeFigureOut">
              <a:rPr lang="is-IS" smtClean="0"/>
              <a:t>9.9.2024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A5D6F-3CAB-4710-A224-5AAF9535F54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1204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A5D6F-3CAB-4710-A224-5AAF9535F540}" type="slidenum">
              <a:rPr lang="is-IS" smtClean="0"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2957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A5D6F-3CAB-4710-A224-5AAF9535F540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67680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15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98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97927-1B05-1F09-2835-A35868C47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2003D-9D9F-C653-4EE3-C5077C682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6542-0D14-58EE-58C4-BCF1A501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CD79-E56C-4729-A61F-5C2639D765D7}" type="datetimeFigureOut">
              <a:rPr lang="is-IS" smtClean="0"/>
              <a:t>9.9.2024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CCE2A-74C6-74DE-0A78-C1C70BE1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A815F-A51F-C1FA-8559-F07703DA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356A9-81F8-4991-9237-C5A96E063ED4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2027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33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893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44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16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953843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31A798-4A76-9D35-7E97-88FB19AA5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927" y="93663"/>
            <a:ext cx="9144000" cy="773112"/>
          </a:xfrm>
        </p:spPr>
        <p:txBody>
          <a:bodyPr/>
          <a:lstStyle/>
          <a:p>
            <a:pPr algn="l"/>
            <a:r>
              <a:rPr lang="is-IS" sz="4000" dirty="0"/>
              <a:t>Fargjaldatekjur – jún &amp; júl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CC0413C-6ADD-5CD7-28D3-DE9A5D93F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27" y="2389949"/>
            <a:ext cx="5186372" cy="242519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800" dirty="0"/>
              <a:t>Sala mánaðarkorta áfram góð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400" dirty="0"/>
              <a:t>Töluvert umfram áætlun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800" dirty="0"/>
              <a:t>Stök fargjöld í Klapp á áætlun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800" dirty="0"/>
              <a:t>Frávik frá áætlun staðgreiðslufargjalda vegna tafa á EMV virkni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s-IS" sz="1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s-IS" sz="18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s-IS" sz="16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1F9D17C-FA43-711A-ED8D-BEE7810F9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855929"/>
              </p:ext>
            </p:extLst>
          </p:nvPr>
        </p:nvGraphicFramePr>
        <p:xfrm>
          <a:off x="5876926" y="438151"/>
          <a:ext cx="4581523" cy="6328789"/>
        </p:xfrm>
        <a:graphic>
          <a:graphicData uri="http://schemas.openxmlformats.org/drawingml/2006/table">
            <a:tbl>
              <a:tblPr/>
              <a:tblGrid>
                <a:gridCol w="1038948">
                  <a:extLst>
                    <a:ext uri="{9D8B030D-6E8A-4147-A177-3AD203B41FA5}">
                      <a16:colId xmlns:a16="http://schemas.microsoft.com/office/drawing/2014/main" val="3953845310"/>
                    </a:ext>
                  </a:extLst>
                </a:gridCol>
                <a:gridCol w="663989">
                  <a:extLst>
                    <a:ext uri="{9D8B030D-6E8A-4147-A177-3AD203B41FA5}">
                      <a16:colId xmlns:a16="http://schemas.microsoft.com/office/drawing/2014/main" val="641390112"/>
                    </a:ext>
                  </a:extLst>
                </a:gridCol>
                <a:gridCol w="697188">
                  <a:extLst>
                    <a:ext uri="{9D8B030D-6E8A-4147-A177-3AD203B41FA5}">
                      <a16:colId xmlns:a16="http://schemas.microsoft.com/office/drawing/2014/main" val="2982630762"/>
                    </a:ext>
                  </a:extLst>
                </a:gridCol>
                <a:gridCol w="406205">
                  <a:extLst>
                    <a:ext uri="{9D8B030D-6E8A-4147-A177-3AD203B41FA5}">
                      <a16:colId xmlns:a16="http://schemas.microsoft.com/office/drawing/2014/main" val="1122828627"/>
                    </a:ext>
                  </a:extLst>
                </a:gridCol>
                <a:gridCol w="697188">
                  <a:extLst>
                    <a:ext uri="{9D8B030D-6E8A-4147-A177-3AD203B41FA5}">
                      <a16:colId xmlns:a16="http://schemas.microsoft.com/office/drawing/2014/main" val="2154806563"/>
                    </a:ext>
                  </a:extLst>
                </a:gridCol>
                <a:gridCol w="695235">
                  <a:extLst>
                    <a:ext uri="{9D8B030D-6E8A-4147-A177-3AD203B41FA5}">
                      <a16:colId xmlns:a16="http://schemas.microsoft.com/office/drawing/2014/main" val="1792031035"/>
                    </a:ext>
                  </a:extLst>
                </a:gridCol>
                <a:gridCol w="382770">
                  <a:extLst>
                    <a:ext uri="{9D8B030D-6E8A-4147-A177-3AD203B41FA5}">
                      <a16:colId xmlns:a16="http://schemas.microsoft.com/office/drawing/2014/main" val="1734724128"/>
                    </a:ext>
                  </a:extLst>
                </a:gridCol>
              </a:tblGrid>
              <a:tr h="178549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Áætlun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Áætlun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814666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Farmiðill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Júní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Júní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Júní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Júlí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Júlí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Júlí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122048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969008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Stök fargjöld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570675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Fullorðinn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42.884.415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40.407.456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44.186.635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43.788.504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0455499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Ungmenni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13.024.620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13.650.280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13.320.765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13.829.057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24536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Aldraðir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1.546.650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1.515.254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1.553.500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2.081.615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838052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Öryrkjar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827.631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540.007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849.195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660.034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16248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Næturfargjald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580.230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375.000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498.550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478.893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4481282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stök fargjöld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58.863.546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56.487.998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60.408.645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60.838.102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359103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381636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Tímabilskort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21649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Fullorðin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53.060.800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44.254.638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53.124.000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46.273.660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704947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Ungmenni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9.022.000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7.697.108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8.062.000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7.074.306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994989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 - Aldraðir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1.185.600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844.430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1.139.400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899.912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605005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Öryrkjar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1.042.080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767.664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968.640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786.180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545635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Nemar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3.468.400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2.561.438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3.823.200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2.276.019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649215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Fullorðnir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3.952.000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11.156.713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4.752.000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9.220.428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05194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Ungmenni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2.184.000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2.865.945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1.566.000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2.738.864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910641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Aldraðir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1.196.000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1.279.440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918.000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876.366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676592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Öryrkjar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1.060.800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1.013.316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1.198.800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922.043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8425968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Nemar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1.716.000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2.671.249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1.832.000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2.195.340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15844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Samgöngu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1.126.900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1.439.284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1.416.000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1.149.013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897866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tímabilskort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79.014.580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76.551.224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78.800.040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74.412.129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8189869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855660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Tíur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512319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fullorðnir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1.519.875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2.057.851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2.426.775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2.143.468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226316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Aldraðir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1.346.625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1.657.164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1.494.512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2.042.773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597592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Ungmenni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395.325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140.673 </a:t>
                      </a:r>
                      <a:r>
                        <a:rPr lang="is-IS" sz="5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kr</a:t>
                      </a:r>
                      <a:r>
                        <a:rPr lang="is-IS" sz="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282.099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86.073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724096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klapp tíur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3.261.825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3.855.689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4.203.386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4.272.313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581924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426031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Dagspassar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561891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klst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522.125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668.431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650.574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405.309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909491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klst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383.320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257.175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220.400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349.660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586434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dagspassar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905.445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925.606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870.974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754.969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808824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842034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Staðgreiðsla (baukar/kort)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3065374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Greiðslukort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13.469.152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17.028.862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672574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Reiðfé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7.475.260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3.832.961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8.774.841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3.602.043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908753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staðgreiðsla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7.475.260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17.302.114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8.774.841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20.630.906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988869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424976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Plastkort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055688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224.750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197.870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185.750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298.492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909060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plastkort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224.750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197.870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185.750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298.492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21983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114875"/>
                  </a:ext>
                </a:extLst>
              </a:tr>
              <a:tr h="136672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farmiðlar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149.745.406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155.320.500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153.243.636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161.206.911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4807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13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31A798-4A76-9D35-7E97-88FB19AA5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927" y="93663"/>
            <a:ext cx="9144000" cy="773112"/>
          </a:xfrm>
        </p:spPr>
        <p:txBody>
          <a:bodyPr/>
          <a:lstStyle/>
          <a:p>
            <a:pPr algn="l"/>
            <a:r>
              <a:rPr lang="is-IS" sz="4000" dirty="0"/>
              <a:t>Fargjaldatekjur – YTD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CC0413C-6ADD-5CD7-28D3-DE9A5D93F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126" y="2786866"/>
            <a:ext cx="5681673" cy="165576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800" dirty="0"/>
              <a:t>Rauntekjur eru -4,1% undir áætlun eftir júlí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400" dirty="0"/>
              <a:t>Tafir á EMV virkni hefur mest áhrif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800" dirty="0"/>
              <a:t>Sala tímabilskorta </a:t>
            </a:r>
            <a:r>
              <a:rPr lang="is-IS" sz="1800" dirty="0" err="1"/>
              <a:t>u.þ</a:t>
            </a:r>
            <a:r>
              <a:rPr lang="is-IS" sz="1800" err="1"/>
              <a:t>.</a:t>
            </a:r>
            <a:r>
              <a:rPr lang="is-IS" sz="1800"/>
              <a:t>b. </a:t>
            </a:r>
            <a:r>
              <a:rPr lang="is-IS" sz="1800" dirty="0"/>
              <a:t>á áætlun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600" dirty="0"/>
              <a:t>Sala mánaðarkorta vegur upp á móti minni sölu árskorta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s-IS" sz="16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1CB1590-0B20-7703-3226-1ECE15CEF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059842"/>
              </p:ext>
            </p:extLst>
          </p:nvPr>
        </p:nvGraphicFramePr>
        <p:xfrm>
          <a:off x="6276974" y="93664"/>
          <a:ext cx="3128952" cy="6670670"/>
        </p:xfrm>
        <a:graphic>
          <a:graphicData uri="http://schemas.openxmlformats.org/drawingml/2006/table">
            <a:tbl>
              <a:tblPr/>
              <a:tblGrid>
                <a:gridCol w="855838">
                  <a:extLst>
                    <a:ext uri="{9D8B030D-6E8A-4147-A177-3AD203B41FA5}">
                      <a16:colId xmlns:a16="http://schemas.microsoft.com/office/drawing/2014/main" val="3389749859"/>
                    </a:ext>
                  </a:extLst>
                </a:gridCol>
                <a:gridCol w="540528">
                  <a:extLst>
                    <a:ext uri="{9D8B030D-6E8A-4147-A177-3AD203B41FA5}">
                      <a16:colId xmlns:a16="http://schemas.microsoft.com/office/drawing/2014/main" val="4086999132"/>
                    </a:ext>
                  </a:extLst>
                </a:gridCol>
                <a:gridCol w="574312">
                  <a:extLst>
                    <a:ext uri="{9D8B030D-6E8A-4147-A177-3AD203B41FA5}">
                      <a16:colId xmlns:a16="http://schemas.microsoft.com/office/drawing/2014/main" val="1329125208"/>
                    </a:ext>
                  </a:extLst>
                </a:gridCol>
                <a:gridCol w="572702">
                  <a:extLst>
                    <a:ext uri="{9D8B030D-6E8A-4147-A177-3AD203B41FA5}">
                      <a16:colId xmlns:a16="http://schemas.microsoft.com/office/drawing/2014/main" val="1106913426"/>
                    </a:ext>
                  </a:extLst>
                </a:gridCol>
                <a:gridCol w="585572">
                  <a:extLst>
                    <a:ext uri="{9D8B030D-6E8A-4147-A177-3AD203B41FA5}">
                      <a16:colId xmlns:a16="http://schemas.microsoft.com/office/drawing/2014/main" val="3837212845"/>
                    </a:ext>
                  </a:extLst>
                </a:gridCol>
              </a:tblGrid>
              <a:tr h="188195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Áætlun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Áætlun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319771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Farmiðill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YTD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frávik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Ágúst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203318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69543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Stök fargjöld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68214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Fullorðinn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314.994.415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290.727.488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49.661.108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0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Ungmenni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105.568.524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107.289.644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20.230.650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93726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Aldraðir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9.237.265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10.744.624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2.212.128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683177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Öryrkjar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5.620.257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3.521.678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734.513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90622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Næturfargjald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3.295.090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2.878.893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635.753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668922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stök fargjöld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438.715.551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415.162.327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73.474.151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95703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10510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Tímabilskort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327118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Fullorðin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392.636.400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360.899.428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55.886.225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3919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Ungmenni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88.420.050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77.023.823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18.797.599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975922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 - Aldraðir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7.435.050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5.570.720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1.169.019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180010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Öryrkjar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7.111.560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5.502.705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1.119.623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613214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Nemar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36.694.400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30.479.983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6.254.524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515122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Fullorðnir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59.791.000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101.544.783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18.550.623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31647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Ungmenni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21.209.000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27.457.635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38.202.457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95643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Aldraðir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6.235.500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7.273.563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1.372.088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507910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Öryrkjar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10.285.800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10.164.714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2.502.688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980045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Nemar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19.411.000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24.820.988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26.563.614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339127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Samgöngu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22.354.500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27.025.137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2.076.177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830557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tímabilskort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671.584.260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677.763.480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172.494.635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283575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769924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Tíur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01037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fullorðnir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15.321.255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17.310.723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2.911.617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379764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Aldraðir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11.984.889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13.107.430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1.659.943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664010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Ungmenni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2.382.348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2.125.682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263.175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036699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klapp tíur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29.688.492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32.543.834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4.834.735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706692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098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Dagspassar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83537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klst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3.519.499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2.894.889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443.307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897099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klst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1.371.370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2.138.644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200.452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426539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dagspassar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4.890.869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5.033.533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643.759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9147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137351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Staðgreiðsla (baukar/kort)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148820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Greiðslukort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71.623.679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17.527.450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8709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Reiðfé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53.985.951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47.198.214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7.669.208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371198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staðgreiðsla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53.985.951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118.821.893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25.196.658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053494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694883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Plastkort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686023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l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1.973.150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2.333.745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220.850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317439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plastkort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1.973.150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2.333.745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220.850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356296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endParaRPr lang="is-I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5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0CEC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511523"/>
                  </a:ext>
                </a:extLst>
              </a:tr>
              <a:tr h="144055"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farmiðlar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1.200.838.273 kr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1.251.658.812 kr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500" b="1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276.864.788 </a:t>
                      </a:r>
                      <a:r>
                        <a:rPr lang="is-IS" sz="500" b="1" i="1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kr</a:t>
                      </a:r>
                      <a:r>
                        <a:rPr lang="is-IS" sz="500" b="1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0CECE"/>
                          </a:highlight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013" marR="4013" marT="4013" marB="1926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70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19921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Strætó powerpoint grunnur</Template>
  <TotalTime>176</TotalTime>
  <Words>976</Words>
  <Application>Microsoft Office PowerPoint</Application>
  <PresentationFormat>Widescreen</PresentationFormat>
  <Paragraphs>417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GT America Rg</vt:lpstr>
      <vt:lpstr>1_Custom Design</vt:lpstr>
      <vt:lpstr>Custom Design</vt:lpstr>
      <vt:lpstr>2_Custom Design</vt:lpstr>
      <vt:lpstr>Fargjaldatekjur – jún &amp; júl</vt:lpstr>
      <vt:lpstr>Fargjaldatekjur – YTD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Markús Vilhjálmsson</dc:creator>
  <cp:lastModifiedBy>Herdís Steinarsdóttir</cp:lastModifiedBy>
  <cp:revision>2</cp:revision>
  <dcterms:created xsi:type="dcterms:W3CDTF">2024-08-13T12:47:25Z</dcterms:created>
  <dcterms:modified xsi:type="dcterms:W3CDTF">2024-09-09T10:43:10Z</dcterms:modified>
</cp:coreProperties>
</file>