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 id="2147483654" r:id="rId2"/>
    <p:sldMasterId id="2147483655" r:id="rId3"/>
  </p:sldMasterIdLst>
  <p:notesMasterIdLst>
    <p:notesMasterId r:id="rId15"/>
  </p:notesMasterIdLst>
  <p:sldIdLst>
    <p:sldId id="262" r:id="rId4"/>
    <p:sldId id="256" r:id="rId5"/>
    <p:sldId id="258" r:id="rId6"/>
    <p:sldId id="270" r:id="rId7"/>
    <p:sldId id="259" r:id="rId8"/>
    <p:sldId id="264" r:id="rId9"/>
    <p:sldId id="266" r:id="rId10"/>
    <p:sldId id="267" r:id="rId11"/>
    <p:sldId id="269" r:id="rId12"/>
    <p:sldId id="260" r:id="rId13"/>
    <p:sldId id="261" r:id="rId14"/>
  </p:sldIdLst>
  <p:sldSz cx="12192000" cy="6858000"/>
  <p:notesSz cx="6858000" cy="9144000"/>
  <p:embeddedFontLst>
    <p:embeddedFont>
      <p:font typeface="GT America Rg" panose="00000800000000000000" charset="0"/>
      <p:regular r:id="rId16"/>
      <p:bold r:id="rId17"/>
      <p:italic r:id="rId18"/>
      <p:boldItalic r:id="rId19"/>
    </p:embeddedFont>
  </p:embeddedFontLst>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6DA32-091A-409D-9056-5AAE8D7E2282}" v="32" dt="2024-06-18T16:08:15.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11" d="100"/>
          <a:sy n="111" d="100"/>
        </p:scale>
        <p:origin x="5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C168C-B413-4852-BFC6-1B11807C2A35}" type="datetimeFigureOut">
              <a:rPr lang="is-IS" smtClean="0"/>
              <a:t>8.7.2024</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C2CEA-7EC1-4B75-A365-2F32B42250BC}" type="slidenum">
              <a:rPr lang="is-IS" smtClean="0"/>
              <a:t>‹#›</a:t>
            </a:fld>
            <a:endParaRPr lang="is-IS"/>
          </a:p>
        </p:txBody>
      </p:sp>
    </p:spTree>
    <p:extLst>
      <p:ext uri="{BB962C8B-B14F-4D97-AF65-F5344CB8AC3E}">
        <p14:creationId xmlns:p14="http://schemas.microsoft.com/office/powerpoint/2010/main" val="309282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13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00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52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066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8BFBB-B4B3-3D43-8EBE-567E7218ABE5}"/>
              </a:ext>
            </a:extLst>
          </p:cNvPr>
          <p:cNvPicPr>
            <a:picLocks noChangeAspect="1"/>
          </p:cNvPicPr>
          <p:nvPr userDrawn="1"/>
        </p:nvPicPr>
        <p:blipFill>
          <a:blip r:embed="rId4"/>
          <a:stretch>
            <a:fillRect/>
          </a:stretch>
        </p:blipFill>
        <p:spPr>
          <a:xfrm>
            <a:off x="0" y="-137284"/>
            <a:ext cx="12192000" cy="6995284"/>
          </a:xfrm>
          <a:prstGeom prst="rect">
            <a:avLst/>
          </a:prstGeom>
        </p:spPr>
      </p:pic>
      <p:pic>
        <p:nvPicPr>
          <p:cNvPr id="8" name="Picture 7">
            <a:extLst>
              <a:ext uri="{FF2B5EF4-FFF2-40B4-BE49-F238E27FC236}">
                <a16:creationId xmlns:a16="http://schemas.microsoft.com/office/drawing/2014/main" id="{8F9AD630-AB87-C947-95C4-71DD397C61D6}"/>
              </a:ext>
            </a:extLst>
          </p:cNvPr>
          <p:cNvPicPr>
            <a:picLocks noChangeAspect="1"/>
          </p:cNvPicPr>
          <p:nvPr userDrawn="1"/>
        </p:nvPicPr>
        <p:blipFill>
          <a:blip r:embed="rId5"/>
          <a:stretch>
            <a:fillRect/>
          </a:stretch>
        </p:blipFill>
        <p:spPr>
          <a:xfrm>
            <a:off x="11041269" y="282713"/>
            <a:ext cx="654878" cy="654878"/>
          </a:xfrm>
          <a:prstGeom prst="rect">
            <a:avLst/>
          </a:prstGeom>
        </p:spPr>
      </p:pic>
      <p:pic>
        <p:nvPicPr>
          <p:cNvPr id="9" name="Picture 8">
            <a:extLst>
              <a:ext uri="{FF2B5EF4-FFF2-40B4-BE49-F238E27FC236}">
                <a16:creationId xmlns:a16="http://schemas.microsoft.com/office/drawing/2014/main" id="{B14B8ACE-D6D2-0746-ACEC-CC72BA9B16A4}"/>
              </a:ext>
            </a:extLst>
          </p:cNvPr>
          <p:cNvPicPr>
            <a:picLocks noChangeAspect="1"/>
          </p:cNvPicPr>
          <p:nvPr userDrawn="1"/>
        </p:nvPicPr>
        <p:blipFill>
          <a:blip r:embed="rId6"/>
          <a:stretch>
            <a:fillRect/>
          </a:stretch>
        </p:blipFill>
        <p:spPr>
          <a:xfrm>
            <a:off x="694082" y="3663923"/>
            <a:ext cx="10803835" cy="2334805"/>
          </a:xfrm>
          <a:prstGeom prst="rect">
            <a:avLst/>
          </a:prstGeom>
        </p:spPr>
      </p:pic>
    </p:spTree>
    <p:extLst>
      <p:ext uri="{BB962C8B-B14F-4D97-AF65-F5344CB8AC3E}">
        <p14:creationId xmlns:p14="http://schemas.microsoft.com/office/powerpoint/2010/main" val="1749422081"/>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995EEC-9302-594E-BB22-2E116BDA0177}"/>
              </a:ext>
            </a:extLst>
          </p:cNvPr>
          <p:cNvSpPr/>
          <p:nvPr userDrawn="1"/>
        </p:nvSpPr>
        <p:spPr>
          <a:xfrm>
            <a:off x="10545417" y="0"/>
            <a:ext cx="1646583" cy="6858000"/>
          </a:xfrm>
          <a:prstGeom prst="rect">
            <a:avLst/>
          </a:prstGeom>
          <a:solidFill>
            <a:srgbClr val="FF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Picture 7">
            <a:extLst>
              <a:ext uri="{FF2B5EF4-FFF2-40B4-BE49-F238E27FC236}">
                <a16:creationId xmlns:a16="http://schemas.microsoft.com/office/drawing/2014/main" id="{29AAAEA4-1751-A344-BB20-B69CB0B82E8A}"/>
              </a:ext>
            </a:extLst>
          </p:cNvPr>
          <p:cNvPicPr>
            <a:picLocks noChangeAspect="1"/>
          </p:cNvPicPr>
          <p:nvPr userDrawn="1"/>
        </p:nvPicPr>
        <p:blipFill>
          <a:blip r:embed="rId4"/>
          <a:stretch>
            <a:fillRect/>
          </a:stretch>
        </p:blipFill>
        <p:spPr>
          <a:xfrm>
            <a:off x="11041269" y="282713"/>
            <a:ext cx="654878" cy="654878"/>
          </a:xfrm>
          <a:prstGeom prst="rect">
            <a:avLst/>
          </a:prstGeom>
        </p:spPr>
      </p:pic>
    </p:spTree>
    <p:extLst>
      <p:ext uri="{BB962C8B-B14F-4D97-AF65-F5344CB8AC3E}">
        <p14:creationId xmlns:p14="http://schemas.microsoft.com/office/powerpoint/2010/main" val="1112010430"/>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Rg" pitchFamily="2" charset="77"/>
          <a:ea typeface="GT America Rg"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Rg" pitchFamily="2" charset="77"/>
          <a:ea typeface="GT America Rg"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Rg" pitchFamily="2" charset="77"/>
          <a:ea typeface="GT America Rg"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g" pitchFamily="2" charset="77"/>
          <a:ea typeface="GT America Rg"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g" pitchFamily="2" charset="77"/>
          <a:ea typeface="GT America Rg"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38294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384C6-FF30-E242-8BCA-A749425563DE}"/>
              </a:ext>
            </a:extLst>
          </p:cNvPr>
          <p:cNvPicPr>
            <a:picLocks noChangeAspect="1"/>
          </p:cNvPicPr>
          <p:nvPr/>
        </p:nvPicPr>
        <p:blipFill>
          <a:blip r:embed="rId2"/>
          <a:stretch>
            <a:fillRect/>
          </a:stretch>
        </p:blipFill>
        <p:spPr>
          <a:xfrm>
            <a:off x="0" y="-137284"/>
            <a:ext cx="12192000" cy="6995284"/>
          </a:xfrm>
          <a:prstGeom prst="rect">
            <a:avLst/>
          </a:prstGeom>
        </p:spPr>
      </p:pic>
      <p:pic>
        <p:nvPicPr>
          <p:cNvPr id="5" name="Picture 4">
            <a:extLst>
              <a:ext uri="{FF2B5EF4-FFF2-40B4-BE49-F238E27FC236}">
                <a16:creationId xmlns:a16="http://schemas.microsoft.com/office/drawing/2014/main" id="{4EA83790-2997-C643-8BC0-701E26C30194}"/>
              </a:ext>
            </a:extLst>
          </p:cNvPr>
          <p:cNvPicPr>
            <a:picLocks noChangeAspect="1"/>
          </p:cNvPicPr>
          <p:nvPr/>
        </p:nvPicPr>
        <p:blipFill>
          <a:blip r:embed="rId3"/>
          <a:stretch>
            <a:fillRect/>
          </a:stretch>
        </p:blipFill>
        <p:spPr>
          <a:xfrm>
            <a:off x="11041269" y="282713"/>
            <a:ext cx="654878" cy="654878"/>
          </a:xfrm>
          <a:prstGeom prst="rect">
            <a:avLst/>
          </a:prstGeom>
        </p:spPr>
      </p:pic>
      <p:pic>
        <p:nvPicPr>
          <p:cNvPr id="6" name="Picture 5">
            <a:extLst>
              <a:ext uri="{FF2B5EF4-FFF2-40B4-BE49-F238E27FC236}">
                <a16:creationId xmlns:a16="http://schemas.microsoft.com/office/drawing/2014/main" id="{C9BC4EF8-050F-B84F-9352-094CB7C91BE0}"/>
              </a:ext>
            </a:extLst>
          </p:cNvPr>
          <p:cNvPicPr>
            <a:picLocks noChangeAspect="1"/>
          </p:cNvPicPr>
          <p:nvPr/>
        </p:nvPicPr>
        <p:blipFill>
          <a:blip r:embed="rId4"/>
          <a:stretch>
            <a:fillRect/>
          </a:stretch>
        </p:blipFill>
        <p:spPr>
          <a:xfrm>
            <a:off x="694082" y="3663923"/>
            <a:ext cx="10803835" cy="2334805"/>
          </a:xfrm>
          <a:prstGeom prst="rect">
            <a:avLst/>
          </a:prstGeom>
        </p:spPr>
      </p:pic>
      <p:sp>
        <p:nvSpPr>
          <p:cNvPr id="7" name="Title Placeholder 2">
            <a:extLst>
              <a:ext uri="{FF2B5EF4-FFF2-40B4-BE49-F238E27FC236}">
                <a16:creationId xmlns:a16="http://schemas.microsoft.com/office/drawing/2014/main" id="{17CFED84-3C76-A747-94D4-DC3D4EBB8840}"/>
              </a:ext>
            </a:extLst>
          </p:cNvPr>
          <p:cNvSpPr txBox="1">
            <a:spLocks/>
          </p:cNvSpPr>
          <p:nvPr/>
        </p:nvSpPr>
        <p:spPr>
          <a:xfrm>
            <a:off x="1446143" y="1553851"/>
            <a:ext cx="10515600" cy="99591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pPr algn="ctr"/>
            <a:endParaRPr lang="en-GB" dirty="0"/>
          </a:p>
          <a:p>
            <a:pPr algn="ctr"/>
            <a:endParaRPr lang="en-GB" dirty="0"/>
          </a:p>
          <a:p>
            <a:pPr algn="ctr"/>
            <a:endParaRPr lang="en-GB" sz="10000" dirty="0">
              <a:latin typeface="Aptos Display" panose="020B0004020202020204" pitchFamily="34" charset="0"/>
            </a:endParaRPr>
          </a:p>
          <a:p>
            <a:pPr algn="ctr"/>
            <a:endParaRPr lang="en-GB" sz="10000" dirty="0">
              <a:latin typeface="Aptos Display" panose="020B0004020202020204" pitchFamily="34" charset="0"/>
            </a:endParaRPr>
          </a:p>
          <a:p>
            <a:pPr algn="ctr"/>
            <a:endParaRPr lang="en-GB" sz="10000" dirty="0">
              <a:latin typeface="Aptos Display" panose="020B0004020202020204" pitchFamily="34" charset="0"/>
            </a:endParaRPr>
          </a:p>
          <a:p>
            <a:pPr algn="ctr"/>
            <a:endParaRPr lang="en-GB" sz="10000" dirty="0">
              <a:latin typeface="Aptos Display" panose="020B0004020202020204" pitchFamily="34" charset="0"/>
            </a:endParaRPr>
          </a:p>
          <a:p>
            <a:pPr algn="ctr"/>
            <a:endParaRPr lang="en-GB" sz="10000" dirty="0">
              <a:latin typeface="Aptos Display" panose="020B0004020202020204" pitchFamily="34" charset="0"/>
            </a:endParaRPr>
          </a:p>
          <a:p>
            <a:r>
              <a:rPr lang="en-GB" sz="16000" i="0" dirty="0" err="1">
                <a:latin typeface="Aptos Display" panose="020B0004020202020204" pitchFamily="34" charset="0"/>
              </a:rPr>
              <a:t>Staða</a:t>
            </a:r>
            <a:r>
              <a:rPr lang="en-GB" sz="16000" i="0" dirty="0">
                <a:latin typeface="Aptos Display" panose="020B0004020202020204" pitchFamily="34" charset="0"/>
              </a:rPr>
              <a:t> </a:t>
            </a:r>
            <a:r>
              <a:rPr lang="en-GB" sz="16000" i="0" dirty="0" err="1">
                <a:latin typeface="Aptos Display" panose="020B0004020202020204" pitchFamily="34" charset="0"/>
              </a:rPr>
              <a:t>umhverfismála</a:t>
            </a:r>
            <a:r>
              <a:rPr lang="en-GB" sz="16000" i="0" dirty="0">
                <a:latin typeface="Aptos Display" panose="020B0004020202020204" pitchFamily="34" charset="0"/>
              </a:rPr>
              <a:t> og </a:t>
            </a:r>
            <a:r>
              <a:rPr lang="en-GB" sz="16000" i="0" dirty="0" err="1">
                <a:latin typeface="Aptos Display" panose="020B0004020202020204" pitchFamily="34" charset="0"/>
              </a:rPr>
              <a:t>heimsmarkmiða</a:t>
            </a:r>
            <a:r>
              <a:rPr lang="en-GB" sz="16000" i="0" dirty="0">
                <a:latin typeface="Aptos Display" panose="020B0004020202020204" pitchFamily="34" charset="0"/>
              </a:rPr>
              <a:t> </a:t>
            </a:r>
            <a:endParaRPr lang="en-IS" sz="16000" i="0" dirty="0">
              <a:latin typeface="Aptos Display" panose="020B0004020202020204" pitchFamily="34" charset="0"/>
            </a:endParaRPr>
          </a:p>
        </p:txBody>
      </p:sp>
      <p:sp>
        <p:nvSpPr>
          <p:cNvPr id="9" name="Title Placeholder 2">
            <a:extLst>
              <a:ext uri="{FF2B5EF4-FFF2-40B4-BE49-F238E27FC236}">
                <a16:creationId xmlns:a16="http://schemas.microsoft.com/office/drawing/2014/main" id="{073BCEDD-0141-E64A-BA14-F0C63EC1B76B}"/>
              </a:ext>
            </a:extLst>
          </p:cNvPr>
          <p:cNvSpPr txBox="1">
            <a:spLocks/>
          </p:cNvSpPr>
          <p:nvPr/>
        </p:nvSpPr>
        <p:spPr>
          <a:xfrm>
            <a:off x="1446143" y="6229831"/>
            <a:ext cx="2287657" cy="399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r>
              <a:rPr lang="en-GB" sz="1000" b="0" i="0" dirty="0">
                <a:latin typeface="GT America Rg" pitchFamily="2" charset="77"/>
              </a:rPr>
              <a:t>21. </a:t>
            </a:r>
            <a:r>
              <a:rPr lang="en-GB" sz="1000" b="0" i="0" dirty="0" err="1">
                <a:latin typeface="GT America Rg" pitchFamily="2" charset="77"/>
              </a:rPr>
              <a:t>júní</a:t>
            </a:r>
            <a:r>
              <a:rPr lang="en-GB" sz="1000" b="0" i="0" dirty="0">
                <a:latin typeface="GT America Rg" pitchFamily="2" charset="77"/>
              </a:rPr>
              <a:t> 2024</a:t>
            </a:r>
            <a:endParaRPr lang="en-IS" sz="1000" b="0" i="0" baseline="0" dirty="0">
              <a:latin typeface="GT America Rg" pitchFamily="2" charset="77"/>
            </a:endParaRPr>
          </a:p>
        </p:txBody>
      </p:sp>
      <p:sp>
        <p:nvSpPr>
          <p:cNvPr id="10" name="Title Placeholder 2">
            <a:extLst>
              <a:ext uri="{FF2B5EF4-FFF2-40B4-BE49-F238E27FC236}">
                <a16:creationId xmlns:a16="http://schemas.microsoft.com/office/drawing/2014/main" id="{3664F71E-3F21-1B4D-9CBB-0C64C7B8833B}"/>
              </a:ext>
            </a:extLst>
          </p:cNvPr>
          <p:cNvSpPr txBox="1">
            <a:spLocks/>
          </p:cNvSpPr>
          <p:nvPr/>
        </p:nvSpPr>
        <p:spPr>
          <a:xfrm>
            <a:off x="9408490" y="6229831"/>
            <a:ext cx="2287657" cy="399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endParaRPr lang="en-IS" sz="1000" b="0" i="0" baseline="0" dirty="0">
              <a:latin typeface="GT America Rg" pitchFamily="2" charset="77"/>
            </a:endParaRPr>
          </a:p>
        </p:txBody>
      </p:sp>
      <p:sp>
        <p:nvSpPr>
          <p:cNvPr id="11" name="Title Placeholder 2">
            <a:extLst>
              <a:ext uri="{FF2B5EF4-FFF2-40B4-BE49-F238E27FC236}">
                <a16:creationId xmlns:a16="http://schemas.microsoft.com/office/drawing/2014/main" id="{1616E135-C249-D945-B62C-D5AC49ECED0F}"/>
              </a:ext>
            </a:extLst>
          </p:cNvPr>
          <p:cNvSpPr txBox="1">
            <a:spLocks/>
          </p:cNvSpPr>
          <p:nvPr/>
        </p:nvSpPr>
        <p:spPr>
          <a:xfrm>
            <a:off x="1982856" y="3041650"/>
            <a:ext cx="10515600" cy="429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endParaRPr lang="en-IS" sz="1400" b="0" i="1" baseline="0" dirty="0">
              <a:latin typeface="GT America Rg" pitchFamily="2" charset="77"/>
            </a:endParaRPr>
          </a:p>
        </p:txBody>
      </p:sp>
    </p:spTree>
    <p:extLst>
      <p:ext uri="{BB962C8B-B14F-4D97-AF65-F5344CB8AC3E}">
        <p14:creationId xmlns:p14="http://schemas.microsoft.com/office/powerpoint/2010/main" val="282232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77A57-3C55-C34B-80AA-80CB65E50455}"/>
              </a:ext>
            </a:extLst>
          </p:cNvPr>
          <p:cNvSpPr/>
          <p:nvPr/>
        </p:nvSpPr>
        <p:spPr>
          <a:xfrm>
            <a:off x="10545417" y="0"/>
            <a:ext cx="1646583" cy="6858000"/>
          </a:xfrm>
          <a:prstGeom prst="rect">
            <a:avLst/>
          </a:prstGeom>
          <a:solidFill>
            <a:srgbClr val="FF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5" name="Picture 4">
            <a:extLst>
              <a:ext uri="{FF2B5EF4-FFF2-40B4-BE49-F238E27FC236}">
                <a16:creationId xmlns:a16="http://schemas.microsoft.com/office/drawing/2014/main" id="{8EC3C08E-5BA8-5E4E-AD01-68BB525C2C9A}"/>
              </a:ext>
            </a:extLst>
          </p:cNvPr>
          <p:cNvPicPr>
            <a:picLocks noChangeAspect="1"/>
          </p:cNvPicPr>
          <p:nvPr/>
        </p:nvPicPr>
        <p:blipFill>
          <a:blip r:embed="rId2"/>
          <a:stretch>
            <a:fillRect/>
          </a:stretch>
        </p:blipFill>
        <p:spPr>
          <a:xfrm>
            <a:off x="11041269" y="282713"/>
            <a:ext cx="654878" cy="654878"/>
          </a:xfrm>
          <a:prstGeom prst="rect">
            <a:avLst/>
          </a:prstGeom>
        </p:spPr>
      </p:pic>
      <p:pic>
        <p:nvPicPr>
          <p:cNvPr id="8" name="Picture 7" descr="A picture containing person, crowd&#10;&#10;Description automatically generated">
            <a:extLst>
              <a:ext uri="{FF2B5EF4-FFF2-40B4-BE49-F238E27FC236}">
                <a16:creationId xmlns:a16="http://schemas.microsoft.com/office/drawing/2014/main" id="{AD7B5D7A-7DB7-1448-AA5E-7E9723F30197}"/>
              </a:ext>
            </a:extLst>
          </p:cNvPr>
          <p:cNvPicPr>
            <a:picLocks noChangeAspect="1"/>
          </p:cNvPicPr>
          <p:nvPr/>
        </p:nvPicPr>
        <p:blipFill rotWithShape="1">
          <a:blip r:embed="rId3"/>
          <a:srcRect l="11725" r="16289"/>
          <a:stretch/>
        </p:blipFill>
        <p:spPr>
          <a:xfrm>
            <a:off x="0" y="0"/>
            <a:ext cx="10545416" cy="6858000"/>
          </a:xfrm>
          <a:prstGeom prst="rect">
            <a:avLst/>
          </a:prstGeom>
        </p:spPr>
      </p:pic>
    </p:spTree>
    <p:extLst>
      <p:ext uri="{BB962C8B-B14F-4D97-AF65-F5344CB8AC3E}">
        <p14:creationId xmlns:p14="http://schemas.microsoft.com/office/powerpoint/2010/main" val="27184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43BDF6-EBE6-EE47-BC2D-914B8A5DD86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078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77A57-3C55-C34B-80AA-80CB65E50455}"/>
              </a:ext>
            </a:extLst>
          </p:cNvPr>
          <p:cNvSpPr/>
          <p:nvPr/>
        </p:nvSpPr>
        <p:spPr>
          <a:xfrm>
            <a:off x="10545417" y="0"/>
            <a:ext cx="1646583" cy="6858000"/>
          </a:xfrm>
          <a:prstGeom prst="rect">
            <a:avLst/>
          </a:prstGeom>
          <a:solidFill>
            <a:srgbClr val="FF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5" name="Picture 4">
            <a:extLst>
              <a:ext uri="{FF2B5EF4-FFF2-40B4-BE49-F238E27FC236}">
                <a16:creationId xmlns:a16="http://schemas.microsoft.com/office/drawing/2014/main" id="{8EC3C08E-5BA8-5E4E-AD01-68BB525C2C9A}"/>
              </a:ext>
            </a:extLst>
          </p:cNvPr>
          <p:cNvPicPr>
            <a:picLocks noChangeAspect="1"/>
          </p:cNvPicPr>
          <p:nvPr/>
        </p:nvPicPr>
        <p:blipFill>
          <a:blip r:embed="rId2"/>
          <a:stretch>
            <a:fillRect/>
          </a:stretch>
        </p:blipFill>
        <p:spPr>
          <a:xfrm>
            <a:off x="11041269" y="282713"/>
            <a:ext cx="654878" cy="654878"/>
          </a:xfrm>
          <a:prstGeom prst="rect">
            <a:avLst/>
          </a:prstGeom>
        </p:spPr>
      </p:pic>
      <p:sp>
        <p:nvSpPr>
          <p:cNvPr id="7" name="Title Placeholder 2">
            <a:extLst>
              <a:ext uri="{FF2B5EF4-FFF2-40B4-BE49-F238E27FC236}">
                <a16:creationId xmlns:a16="http://schemas.microsoft.com/office/drawing/2014/main" id="{3C37F058-A914-154E-877F-D36ECA39AE3F}"/>
              </a:ext>
            </a:extLst>
          </p:cNvPr>
          <p:cNvSpPr txBox="1">
            <a:spLocks/>
          </p:cNvSpPr>
          <p:nvPr/>
        </p:nvSpPr>
        <p:spPr>
          <a:xfrm>
            <a:off x="838200" y="722346"/>
            <a:ext cx="10515600" cy="995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r>
              <a:rPr lang="en-GB" sz="3000" i="0" baseline="0" dirty="0" err="1">
                <a:latin typeface="Aptos" panose="020B0004020202020204" pitchFamily="34" charset="0"/>
              </a:rPr>
              <a:t>Heimsmarkmiðin</a:t>
            </a:r>
            <a:endParaRPr lang="en-IS" sz="3000" i="0" baseline="0" dirty="0">
              <a:latin typeface="Aptos" panose="020B0004020202020204" pitchFamily="34" charset="0"/>
            </a:endParaRPr>
          </a:p>
        </p:txBody>
      </p:sp>
      <p:sp>
        <p:nvSpPr>
          <p:cNvPr id="8" name="Title Placeholder 2">
            <a:extLst>
              <a:ext uri="{FF2B5EF4-FFF2-40B4-BE49-F238E27FC236}">
                <a16:creationId xmlns:a16="http://schemas.microsoft.com/office/drawing/2014/main" id="{1BB48BF7-CAAF-E748-AA0C-C536AB0B2FB2}"/>
              </a:ext>
            </a:extLst>
          </p:cNvPr>
          <p:cNvSpPr txBox="1">
            <a:spLocks/>
          </p:cNvSpPr>
          <p:nvPr/>
        </p:nvSpPr>
        <p:spPr>
          <a:xfrm>
            <a:off x="838200" y="2157895"/>
            <a:ext cx="5681870" cy="29818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pPr>
              <a:lnSpc>
                <a:spcPct val="120000"/>
              </a:lnSpc>
            </a:pPr>
            <a:r>
              <a:rPr lang="is-IS" sz="1600" b="0" i="0" dirty="0">
                <a:latin typeface="Aptos" panose="020B0004020202020204" pitchFamily="34" charset="0"/>
              </a:rPr>
              <a:t>Strætó hefur innleitt heimsmarkmið 11,12 og 13 í sínar stefnur. Heimsmarkmiðin eru </a:t>
            </a:r>
            <a:r>
              <a:rPr lang="is-IS" sz="1600" i="0" dirty="0">
                <a:latin typeface="Aptos" panose="020B0004020202020204" pitchFamily="34" charset="0"/>
              </a:rPr>
              <a:t>sjálfbærar borgir og samfélög </a:t>
            </a:r>
            <a:r>
              <a:rPr lang="is-IS" sz="1600" b="0" i="0" dirty="0">
                <a:latin typeface="Aptos" panose="020B0004020202020204" pitchFamily="34" charset="0"/>
              </a:rPr>
              <a:t>(11), </a:t>
            </a:r>
            <a:r>
              <a:rPr lang="is-IS" sz="1600" i="0" dirty="0">
                <a:latin typeface="Aptos" panose="020B0004020202020204" pitchFamily="34" charset="0"/>
              </a:rPr>
              <a:t>ábyrg neysla og framleiðsla </a:t>
            </a:r>
            <a:r>
              <a:rPr lang="is-IS" sz="1600" b="0" i="0" dirty="0">
                <a:latin typeface="Aptos" panose="020B0004020202020204" pitchFamily="34" charset="0"/>
              </a:rPr>
              <a:t>(12) og </a:t>
            </a:r>
            <a:r>
              <a:rPr lang="is-IS" sz="1600" i="0" dirty="0">
                <a:latin typeface="Aptos" panose="020B0004020202020204" pitchFamily="34" charset="0"/>
              </a:rPr>
              <a:t>aðgerðir í loftslagsmálum </a:t>
            </a:r>
            <a:r>
              <a:rPr lang="is-IS" sz="1600" b="0" i="0" dirty="0">
                <a:latin typeface="Aptos" panose="020B0004020202020204" pitchFamily="34" charset="0"/>
              </a:rPr>
              <a:t>(13). Stefnt er að tengingu við fleiri heimsmarkmið á komandi misserum. </a:t>
            </a:r>
          </a:p>
          <a:p>
            <a:pPr>
              <a:lnSpc>
                <a:spcPct val="120000"/>
              </a:lnSpc>
            </a:pPr>
            <a:endParaRPr lang="is-IS" sz="1600" b="0" dirty="0"/>
          </a:p>
          <a:p>
            <a:pPr>
              <a:lnSpc>
                <a:spcPct val="120000"/>
              </a:lnSpc>
            </a:pPr>
            <a:endParaRPr lang="is-IS" sz="1600" b="0" dirty="0"/>
          </a:p>
          <a:p>
            <a:pPr>
              <a:lnSpc>
                <a:spcPct val="120000"/>
              </a:lnSpc>
            </a:pPr>
            <a:endParaRPr lang="is-IS" sz="800" dirty="0"/>
          </a:p>
          <a:p>
            <a:pPr>
              <a:lnSpc>
                <a:spcPct val="120000"/>
              </a:lnSpc>
            </a:pPr>
            <a:endParaRPr lang="en-IS" sz="1500" b="0" i="0" kern="1500" spc="40" baseline="0" dirty="0">
              <a:latin typeface="GT America Rg" pitchFamily="2" charset="77"/>
            </a:endParaRPr>
          </a:p>
        </p:txBody>
      </p:sp>
      <p:pic>
        <p:nvPicPr>
          <p:cNvPr id="2" name="Content Placeholder 5">
            <a:extLst>
              <a:ext uri="{FF2B5EF4-FFF2-40B4-BE49-F238E27FC236}">
                <a16:creationId xmlns:a16="http://schemas.microsoft.com/office/drawing/2014/main" id="{2CB61EDE-397D-37A6-D92D-FEEBD3266242}"/>
              </a:ext>
            </a:extLst>
          </p:cNvPr>
          <p:cNvPicPr>
            <a:picLocks noChangeAspect="1"/>
          </p:cNvPicPr>
          <p:nvPr/>
        </p:nvPicPr>
        <p:blipFill>
          <a:blip r:embed="rId3"/>
          <a:stretch>
            <a:fillRect/>
          </a:stretch>
        </p:blipFill>
        <p:spPr>
          <a:xfrm>
            <a:off x="271352" y="3939535"/>
            <a:ext cx="2728684" cy="2728684"/>
          </a:xfrm>
          <a:prstGeom prst="rect">
            <a:avLst/>
          </a:prstGeom>
        </p:spPr>
      </p:pic>
      <p:pic>
        <p:nvPicPr>
          <p:cNvPr id="3" name="Picture 2">
            <a:extLst>
              <a:ext uri="{FF2B5EF4-FFF2-40B4-BE49-F238E27FC236}">
                <a16:creationId xmlns:a16="http://schemas.microsoft.com/office/drawing/2014/main" id="{1CCB83F9-1321-5B23-9E47-9BE6C435CBCA}"/>
              </a:ext>
            </a:extLst>
          </p:cNvPr>
          <p:cNvPicPr>
            <a:picLocks noChangeAspect="1"/>
          </p:cNvPicPr>
          <p:nvPr/>
        </p:nvPicPr>
        <p:blipFill>
          <a:blip r:embed="rId4"/>
          <a:stretch>
            <a:fillRect/>
          </a:stretch>
        </p:blipFill>
        <p:spPr>
          <a:xfrm>
            <a:off x="3529634" y="3939535"/>
            <a:ext cx="2728684" cy="2728684"/>
          </a:xfrm>
          <a:prstGeom prst="rect">
            <a:avLst/>
          </a:prstGeom>
        </p:spPr>
      </p:pic>
      <p:pic>
        <p:nvPicPr>
          <p:cNvPr id="6" name="Picture 4">
            <a:extLst>
              <a:ext uri="{FF2B5EF4-FFF2-40B4-BE49-F238E27FC236}">
                <a16:creationId xmlns:a16="http://schemas.microsoft.com/office/drawing/2014/main" id="{FBC9062D-343B-2021-9A05-360112CBE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68" y="3939419"/>
            <a:ext cx="2939790" cy="27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32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77A57-3C55-C34B-80AA-80CB65E50455}"/>
              </a:ext>
            </a:extLst>
          </p:cNvPr>
          <p:cNvSpPr/>
          <p:nvPr/>
        </p:nvSpPr>
        <p:spPr>
          <a:xfrm>
            <a:off x="10545417" y="0"/>
            <a:ext cx="1646583" cy="6858000"/>
          </a:xfrm>
          <a:prstGeom prst="rect">
            <a:avLst/>
          </a:prstGeom>
          <a:solidFill>
            <a:srgbClr val="FF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5" name="Picture 4">
            <a:extLst>
              <a:ext uri="{FF2B5EF4-FFF2-40B4-BE49-F238E27FC236}">
                <a16:creationId xmlns:a16="http://schemas.microsoft.com/office/drawing/2014/main" id="{8EC3C08E-5BA8-5E4E-AD01-68BB525C2C9A}"/>
              </a:ext>
            </a:extLst>
          </p:cNvPr>
          <p:cNvPicPr>
            <a:picLocks noChangeAspect="1"/>
          </p:cNvPicPr>
          <p:nvPr/>
        </p:nvPicPr>
        <p:blipFill>
          <a:blip r:embed="rId2"/>
          <a:stretch>
            <a:fillRect/>
          </a:stretch>
        </p:blipFill>
        <p:spPr>
          <a:xfrm>
            <a:off x="11041269" y="282713"/>
            <a:ext cx="654878" cy="654878"/>
          </a:xfrm>
          <a:prstGeom prst="rect">
            <a:avLst/>
          </a:prstGeom>
        </p:spPr>
      </p:pic>
      <p:sp>
        <p:nvSpPr>
          <p:cNvPr id="10" name="Title Placeholder 2">
            <a:extLst>
              <a:ext uri="{FF2B5EF4-FFF2-40B4-BE49-F238E27FC236}">
                <a16:creationId xmlns:a16="http://schemas.microsoft.com/office/drawing/2014/main" id="{0EFF6A49-B03E-9B41-81DE-C9E724C65BF0}"/>
              </a:ext>
            </a:extLst>
          </p:cNvPr>
          <p:cNvSpPr txBox="1">
            <a:spLocks/>
          </p:cNvSpPr>
          <p:nvPr/>
        </p:nvSpPr>
        <p:spPr>
          <a:xfrm>
            <a:off x="838200" y="722346"/>
            <a:ext cx="10515600" cy="995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r>
              <a:rPr lang="en-GB" sz="3600" i="0" baseline="0" dirty="0">
                <a:latin typeface="Aptos" panose="020B0004020202020204" pitchFamily="34" charset="0"/>
              </a:rPr>
              <a:t>Umhverfismál</a:t>
            </a:r>
            <a:r>
              <a:rPr lang="en-GB" sz="3600" baseline="0" dirty="0"/>
              <a:t> </a:t>
            </a:r>
            <a:endParaRPr lang="en-IS" sz="3600" baseline="0" dirty="0"/>
          </a:p>
        </p:txBody>
      </p:sp>
      <p:sp>
        <p:nvSpPr>
          <p:cNvPr id="11" name="Title Placeholder 2">
            <a:extLst>
              <a:ext uri="{FF2B5EF4-FFF2-40B4-BE49-F238E27FC236}">
                <a16:creationId xmlns:a16="http://schemas.microsoft.com/office/drawing/2014/main" id="{FB9106B4-AB90-F34F-B549-7B70ACB459C5}"/>
              </a:ext>
            </a:extLst>
          </p:cNvPr>
          <p:cNvSpPr txBox="1">
            <a:spLocks/>
          </p:cNvSpPr>
          <p:nvPr/>
        </p:nvSpPr>
        <p:spPr>
          <a:xfrm>
            <a:off x="838200" y="2157895"/>
            <a:ext cx="5681870" cy="29818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r>
              <a:rPr lang="is-IS" sz="2000" b="0" i="0" dirty="0">
                <a:latin typeface="Aptos" panose="020B0004020202020204" pitchFamily="34" charset="0"/>
              </a:rPr>
              <a:t>Strætó leggur áherslu á að lágmarka neikvæð áhrif vagnaflotans á umhverfið og árlega eru sett fram markmið í málaflokknum.</a:t>
            </a:r>
          </a:p>
          <a:p>
            <a:endParaRPr lang="is-IS" sz="2000" b="0" i="0" dirty="0">
              <a:latin typeface="Aptos" panose="020B0004020202020204" pitchFamily="34" charset="0"/>
            </a:endParaRPr>
          </a:p>
          <a:p>
            <a:r>
              <a:rPr lang="is-IS" sz="2000" i="0" dirty="0">
                <a:latin typeface="Aptos" panose="020B0004020202020204" pitchFamily="34" charset="0"/>
              </a:rPr>
              <a:t>Nokkrir áhersluþættir:  </a:t>
            </a:r>
            <a:r>
              <a:rPr lang="is-IS" sz="2000" b="0" i="0" dirty="0">
                <a:latin typeface="Aptos" panose="020B0004020202020204" pitchFamily="34" charset="0"/>
              </a:rPr>
              <a:t>Skapa öryggismenningu, innleiða notkun á vistvænum orkugjöfum, auka hluta úrgangs sem fer til endurvinnslu, taka tillit til umhverfissjónarmiða við innkaup á vörum og þjónustu, upplýsa almenning um ávinning almenningssamgangna og stuðla þannig að aukinni notkun þeirra, fræðsla og þjálfun sem taki mið af áherslum umhverfis-og öryggismála og að sömu kröfur séu gerðar til allra verktaka og þjónustuaðila Strætó.  </a:t>
            </a:r>
          </a:p>
          <a:p>
            <a:pPr>
              <a:lnSpc>
                <a:spcPct val="120000"/>
              </a:lnSpc>
            </a:pPr>
            <a:endParaRPr lang="en-IS" sz="2400" b="0" i="0" kern="1500" spc="40" baseline="0" dirty="0">
              <a:latin typeface="GT America Rg" pitchFamily="2" charset="77"/>
            </a:endParaRPr>
          </a:p>
        </p:txBody>
      </p:sp>
    </p:spTree>
    <p:extLst>
      <p:ext uri="{BB962C8B-B14F-4D97-AF65-F5344CB8AC3E}">
        <p14:creationId xmlns:p14="http://schemas.microsoft.com/office/powerpoint/2010/main" val="48607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A7E109-253E-38AF-080B-0957EDFFF38E}"/>
              </a:ext>
            </a:extLst>
          </p:cNvPr>
          <p:cNvSpPr txBox="1"/>
          <p:nvPr/>
        </p:nvSpPr>
        <p:spPr>
          <a:xfrm>
            <a:off x="1544128" y="767751"/>
            <a:ext cx="8281359" cy="4739759"/>
          </a:xfrm>
          <a:prstGeom prst="rect">
            <a:avLst/>
          </a:prstGeom>
          <a:noFill/>
        </p:spPr>
        <p:txBody>
          <a:bodyPr wrap="square" rtlCol="0">
            <a:spAutoFit/>
          </a:bodyPr>
          <a:lstStyle/>
          <a:p>
            <a:r>
              <a:rPr lang="is-IS" sz="3200" b="1" dirty="0">
                <a:latin typeface="Aptos" panose="020B0004020202020204" pitchFamily="34" charset="0"/>
              </a:rPr>
              <a:t>Hvernig gengur? </a:t>
            </a:r>
          </a:p>
          <a:p>
            <a:endParaRPr lang="is-IS" dirty="0">
              <a:latin typeface="Aptos Display" panose="020B0004020202020204" pitchFamily="34" charset="0"/>
            </a:endParaRPr>
          </a:p>
          <a:p>
            <a:pPr marL="285750" indent="-285750">
              <a:buFont typeface="Arial" panose="020B0604020202020204" pitchFamily="34" charset="0"/>
              <a:buChar char="•"/>
            </a:pPr>
            <a:r>
              <a:rPr lang="is-IS" dirty="0">
                <a:latin typeface="Aptos" panose="020B0004020202020204" pitchFamily="34" charset="0"/>
              </a:rPr>
              <a:t>Rafvögnum hefur fjölgað. Í dag eru þeir 15 talsins.  Við fengum 9 nýja rafvagna árið 2023 sem voru teknir til notkunar fyrr á þessu ári. Við erum einnig með 4 metanvagna. </a:t>
            </a:r>
          </a:p>
          <a:p>
            <a:pPr marL="285750" indent="-285750">
              <a:buFont typeface="Arial" panose="020B0604020202020204" pitchFamily="34" charset="0"/>
              <a:buChar char="•"/>
            </a:pPr>
            <a:r>
              <a:rPr lang="is-IS" dirty="0">
                <a:latin typeface="Aptos" panose="020B0004020202020204" pitchFamily="34" charset="0"/>
              </a:rPr>
              <a:t>Strætó nýtir sér umhverfisvöktunarkerfi Klappa sem gefur okkur heildarmynd á umhverfisupplýsingar með því að safna gögnum með rafrænum gagnastraumum í gegnum kerfi Klappa. </a:t>
            </a:r>
          </a:p>
          <a:p>
            <a:pPr marL="285750" indent="-285750">
              <a:buFont typeface="Arial" panose="020B0604020202020204" pitchFamily="34" charset="0"/>
              <a:buChar char="•"/>
            </a:pPr>
            <a:r>
              <a:rPr lang="is-IS" dirty="0">
                <a:latin typeface="Aptos" panose="020B0004020202020204" pitchFamily="34" charset="0"/>
              </a:rPr>
              <a:t>Starfsmenn Strætó eru í auknum mæli að nota rafmagnsbíla til og frá vinnu en það var einmitt eitt af undirmarkmiðunum að fjölga starfsmönnum sem nota vistvænan ferðamáta til og frá vinnu. Við sjáum þetta skýrt á rafmagnsnotkun við hleðslustöðvarnar okkar við Hestháls. Notkunin var 18.295 kWh árið 2020 en 35.307 kWh árið 2023. </a:t>
            </a:r>
          </a:p>
          <a:p>
            <a:pPr marL="285750" indent="-285750">
              <a:buFont typeface="Arial" panose="020B0604020202020204" pitchFamily="34" charset="0"/>
              <a:buChar char="•"/>
            </a:pPr>
            <a:r>
              <a:rPr lang="is-IS" dirty="0">
                <a:latin typeface="Aptos" panose="020B0004020202020204" pitchFamily="34" charset="0"/>
              </a:rPr>
              <a:t>Við hvetjum einnig starfsmenn til að nota Strætó og það fá allir starfsmenn frítt árskort.</a:t>
            </a:r>
          </a:p>
          <a:p>
            <a:pPr marL="285750" indent="-285750">
              <a:buFont typeface="Arial" panose="020B0604020202020204" pitchFamily="34" charset="0"/>
              <a:buChar char="•"/>
            </a:pPr>
            <a:endParaRPr lang="is-IS" dirty="0">
              <a:latin typeface="Aptos" panose="020B0004020202020204" pitchFamily="34" charset="0"/>
            </a:endParaRPr>
          </a:p>
        </p:txBody>
      </p:sp>
    </p:spTree>
    <p:extLst>
      <p:ext uri="{BB962C8B-B14F-4D97-AF65-F5344CB8AC3E}">
        <p14:creationId xmlns:p14="http://schemas.microsoft.com/office/powerpoint/2010/main" val="183560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77A57-3C55-C34B-80AA-80CB65E50455}"/>
              </a:ext>
            </a:extLst>
          </p:cNvPr>
          <p:cNvSpPr/>
          <p:nvPr/>
        </p:nvSpPr>
        <p:spPr>
          <a:xfrm>
            <a:off x="10545417" y="0"/>
            <a:ext cx="1646583" cy="6858000"/>
          </a:xfrm>
          <a:prstGeom prst="rect">
            <a:avLst/>
          </a:prstGeom>
          <a:solidFill>
            <a:srgbClr val="FF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5" name="Picture 4">
            <a:extLst>
              <a:ext uri="{FF2B5EF4-FFF2-40B4-BE49-F238E27FC236}">
                <a16:creationId xmlns:a16="http://schemas.microsoft.com/office/drawing/2014/main" id="{8EC3C08E-5BA8-5E4E-AD01-68BB525C2C9A}"/>
              </a:ext>
            </a:extLst>
          </p:cNvPr>
          <p:cNvPicPr>
            <a:picLocks noChangeAspect="1"/>
          </p:cNvPicPr>
          <p:nvPr/>
        </p:nvPicPr>
        <p:blipFill>
          <a:blip r:embed="rId2"/>
          <a:stretch>
            <a:fillRect/>
          </a:stretch>
        </p:blipFill>
        <p:spPr>
          <a:xfrm>
            <a:off x="11041269" y="282713"/>
            <a:ext cx="654878" cy="654878"/>
          </a:xfrm>
          <a:prstGeom prst="rect">
            <a:avLst/>
          </a:prstGeom>
        </p:spPr>
      </p:pic>
      <p:sp>
        <p:nvSpPr>
          <p:cNvPr id="6" name="Title Placeholder 2">
            <a:extLst>
              <a:ext uri="{FF2B5EF4-FFF2-40B4-BE49-F238E27FC236}">
                <a16:creationId xmlns:a16="http://schemas.microsoft.com/office/drawing/2014/main" id="{8A1628CA-4A6A-154D-BA13-76186FE6C2F4}"/>
              </a:ext>
            </a:extLst>
          </p:cNvPr>
          <p:cNvSpPr txBox="1">
            <a:spLocks/>
          </p:cNvSpPr>
          <p:nvPr/>
        </p:nvSpPr>
        <p:spPr>
          <a:xfrm>
            <a:off x="838200" y="722346"/>
            <a:ext cx="5257800" cy="995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r>
              <a:rPr lang="is-IS" sz="2400" b="1" i="0" dirty="0">
                <a:latin typeface="Aptos" panose="020B0004020202020204" pitchFamily="34" charset="0"/>
              </a:rPr>
              <a:t>Hvernig gengur?</a:t>
            </a:r>
            <a:endParaRPr lang="en-IS" sz="3600" i="0" baseline="0" dirty="0">
              <a:latin typeface="Aptos" panose="020B0004020202020204" pitchFamily="34" charset="0"/>
            </a:endParaRPr>
          </a:p>
        </p:txBody>
      </p:sp>
      <p:sp>
        <p:nvSpPr>
          <p:cNvPr id="2" name="TextBox 1">
            <a:extLst>
              <a:ext uri="{FF2B5EF4-FFF2-40B4-BE49-F238E27FC236}">
                <a16:creationId xmlns:a16="http://schemas.microsoft.com/office/drawing/2014/main" id="{B74D5D6F-DC89-AF49-B769-CB3E73532030}"/>
              </a:ext>
            </a:extLst>
          </p:cNvPr>
          <p:cNvSpPr txBox="1"/>
          <p:nvPr/>
        </p:nvSpPr>
        <p:spPr>
          <a:xfrm>
            <a:off x="781264" y="2024009"/>
            <a:ext cx="7448764" cy="4308872"/>
          </a:xfrm>
          <a:prstGeom prst="rect">
            <a:avLst/>
          </a:prstGeom>
          <a:noFill/>
        </p:spPr>
        <p:txBody>
          <a:bodyPr wrap="square" rtlCol="0">
            <a:spAutoFit/>
          </a:bodyPr>
          <a:lstStyle/>
          <a:p>
            <a:pPr marL="342900" indent="-342900">
              <a:buFont typeface="Arial" panose="020B0604020202020204" pitchFamily="34" charset="0"/>
              <a:buChar char="•"/>
            </a:pPr>
            <a:r>
              <a:rPr lang="is-IS" sz="1600" dirty="0">
                <a:latin typeface="Aptos" panose="020B0004020202020204" pitchFamily="34" charset="0"/>
              </a:rPr>
              <a:t>Síðustu ár hefur magn úrgangs verið að minnka, bæði frá Hesthálsi og endastöðvum. </a:t>
            </a:r>
          </a:p>
          <a:p>
            <a:pPr marL="342900" indent="-342900">
              <a:buFont typeface="Arial" panose="020B0604020202020204" pitchFamily="34" charset="0"/>
              <a:buChar char="•"/>
            </a:pPr>
            <a:r>
              <a:rPr lang="is-IS" sz="1600" dirty="0">
                <a:latin typeface="Aptos" panose="020B0004020202020204" pitchFamily="34" charset="0"/>
              </a:rPr>
              <a:t>Strætó leitast við að minnka efnanotkun. Minna var notað af flestum efnum síðasta ár. Strætó hefur endurnýtt hjólabarða með því að láta sóla þá, en með því hefur verið hægt að kaupa færri nýja hjólbarða. Sú aðferð dregur einnig úr úrgangi  og losun CO2 minni.</a:t>
            </a:r>
          </a:p>
          <a:p>
            <a:pPr marL="342900" indent="-342900">
              <a:buFont typeface="Arial" panose="020B0604020202020204" pitchFamily="34" charset="0"/>
              <a:buChar char="•"/>
            </a:pPr>
            <a:r>
              <a:rPr lang="is-IS" sz="1600" dirty="0">
                <a:latin typeface="Aptos" panose="020B0004020202020204" pitchFamily="34" charset="0"/>
              </a:rPr>
              <a:t>Hvetjum til notkunar á vistvænum samgöngumátum á ,,gráum dögum“ þegar líkur eru á að loftgæði mælast yfir heilsuverndarmörkum.  </a:t>
            </a:r>
          </a:p>
          <a:p>
            <a:pPr marL="342900" indent="-342900">
              <a:buFont typeface="Arial" panose="020B0604020202020204" pitchFamily="34" charset="0"/>
              <a:buChar char="•"/>
            </a:pPr>
            <a:r>
              <a:rPr lang="is-IS" sz="1600" dirty="0">
                <a:latin typeface="Aptos" panose="020B0004020202020204" pitchFamily="34" charset="0"/>
              </a:rPr>
              <a:t>Tókum þátt í stóru verkefni með Krónunni þar sem farþegar fengu frítt í Strætó ef þeir komu með fjölnota poka um borð í vagninn. Kópavogsbær, Strætó og rafskútuleigurnar Hopp og Zolo hafa tekið höndum saman til að hvetja fólk til að velja umhverfisvænan ferðamáta. </a:t>
            </a:r>
          </a:p>
          <a:p>
            <a:pPr marL="342900" indent="-342900">
              <a:buFont typeface="Arial" panose="020B0604020202020204" pitchFamily="34" charset="0"/>
              <a:buChar char="•"/>
            </a:pPr>
            <a:r>
              <a:rPr lang="is-IS" sz="1600" dirty="0">
                <a:latin typeface="Aptos" panose="020B0004020202020204" pitchFamily="34" charset="0"/>
              </a:rPr>
              <a:t>Við tókum þátt í verkefni með Myndlistaskóla Reykjavíkur þar gömul strætóskýli fengu nýtt líf og verða sett yfir nýju hleðslustöðvarnar.</a:t>
            </a:r>
          </a:p>
          <a:p>
            <a:pPr marL="342900" indent="-342900">
              <a:buFont typeface="Arial" panose="020B0604020202020204" pitchFamily="34" charset="0"/>
              <a:buChar char="•"/>
            </a:pPr>
            <a:r>
              <a:rPr lang="is-IS" sz="1600" dirty="0">
                <a:latin typeface="Aptos" panose="020B0004020202020204" pitchFamily="34" charset="0"/>
              </a:rPr>
              <a:t>Farþegamet hafa verið slegin á árinu þannig við erum að ná að fjölga farþegum sem velja vistvænar samgöngur. </a:t>
            </a:r>
          </a:p>
          <a:p>
            <a:endParaRPr lang="en-IS" dirty="0">
              <a:latin typeface="GT America Rg" pitchFamily="2" charset="77"/>
              <a:ea typeface="GT America Rg" pitchFamily="2" charset="77"/>
            </a:endParaRPr>
          </a:p>
        </p:txBody>
      </p:sp>
    </p:spTree>
    <p:extLst>
      <p:ext uri="{BB962C8B-B14F-4D97-AF65-F5344CB8AC3E}">
        <p14:creationId xmlns:p14="http://schemas.microsoft.com/office/powerpoint/2010/main" val="170391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384C6-FF30-E242-8BCA-A749425563DE}"/>
              </a:ext>
            </a:extLst>
          </p:cNvPr>
          <p:cNvPicPr>
            <a:picLocks noChangeAspect="1"/>
          </p:cNvPicPr>
          <p:nvPr/>
        </p:nvPicPr>
        <p:blipFill>
          <a:blip r:embed="rId2"/>
          <a:stretch>
            <a:fillRect/>
          </a:stretch>
        </p:blipFill>
        <p:spPr>
          <a:xfrm>
            <a:off x="0" y="-137284"/>
            <a:ext cx="12192000" cy="6995284"/>
          </a:xfrm>
          <a:prstGeom prst="rect">
            <a:avLst/>
          </a:prstGeom>
        </p:spPr>
      </p:pic>
      <p:pic>
        <p:nvPicPr>
          <p:cNvPr id="5" name="Picture 4">
            <a:extLst>
              <a:ext uri="{FF2B5EF4-FFF2-40B4-BE49-F238E27FC236}">
                <a16:creationId xmlns:a16="http://schemas.microsoft.com/office/drawing/2014/main" id="{4EA83790-2997-C643-8BC0-701E26C30194}"/>
              </a:ext>
            </a:extLst>
          </p:cNvPr>
          <p:cNvPicPr>
            <a:picLocks noChangeAspect="1"/>
          </p:cNvPicPr>
          <p:nvPr/>
        </p:nvPicPr>
        <p:blipFill>
          <a:blip r:embed="rId3"/>
          <a:stretch>
            <a:fillRect/>
          </a:stretch>
        </p:blipFill>
        <p:spPr>
          <a:xfrm>
            <a:off x="11041269" y="282713"/>
            <a:ext cx="654878" cy="654878"/>
          </a:xfrm>
          <a:prstGeom prst="rect">
            <a:avLst/>
          </a:prstGeom>
        </p:spPr>
      </p:pic>
      <p:pic>
        <p:nvPicPr>
          <p:cNvPr id="6" name="Picture 5">
            <a:extLst>
              <a:ext uri="{FF2B5EF4-FFF2-40B4-BE49-F238E27FC236}">
                <a16:creationId xmlns:a16="http://schemas.microsoft.com/office/drawing/2014/main" id="{C9BC4EF8-050F-B84F-9352-094CB7C91BE0}"/>
              </a:ext>
            </a:extLst>
          </p:cNvPr>
          <p:cNvPicPr>
            <a:picLocks noChangeAspect="1"/>
          </p:cNvPicPr>
          <p:nvPr/>
        </p:nvPicPr>
        <p:blipFill>
          <a:blip r:embed="rId4"/>
          <a:stretch>
            <a:fillRect/>
          </a:stretch>
        </p:blipFill>
        <p:spPr>
          <a:xfrm>
            <a:off x="694082" y="3663923"/>
            <a:ext cx="10803835" cy="2334805"/>
          </a:xfrm>
          <a:prstGeom prst="rect">
            <a:avLst/>
          </a:prstGeom>
        </p:spPr>
      </p:pic>
      <p:sp>
        <p:nvSpPr>
          <p:cNvPr id="7" name="Title Placeholder 2">
            <a:extLst>
              <a:ext uri="{FF2B5EF4-FFF2-40B4-BE49-F238E27FC236}">
                <a16:creationId xmlns:a16="http://schemas.microsoft.com/office/drawing/2014/main" id="{17CFED84-3C76-A747-94D4-DC3D4EBB8840}"/>
              </a:ext>
            </a:extLst>
          </p:cNvPr>
          <p:cNvSpPr txBox="1">
            <a:spLocks/>
          </p:cNvSpPr>
          <p:nvPr/>
        </p:nvSpPr>
        <p:spPr>
          <a:xfrm>
            <a:off x="1446143" y="1553851"/>
            <a:ext cx="10515600" cy="995916"/>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endParaRPr lang="en-GB" b="0" i="0" dirty="0">
              <a:latin typeface="Aptos" panose="020B0004020202020204" pitchFamily="34" charset="0"/>
            </a:endParaRPr>
          </a:p>
          <a:p>
            <a:endParaRPr lang="en-GB" b="0" i="0" dirty="0">
              <a:latin typeface="Aptos" panose="020B0004020202020204" pitchFamily="34" charset="0"/>
            </a:endParaRPr>
          </a:p>
          <a:p>
            <a:r>
              <a:rPr lang="en-GB" sz="11000" b="0" i="0" dirty="0" err="1">
                <a:latin typeface="Aptos" panose="020B0004020202020204" pitchFamily="34" charset="0"/>
              </a:rPr>
              <a:t>Einelti</a:t>
            </a:r>
            <a:r>
              <a:rPr lang="en-GB" sz="11000" b="0" i="0" dirty="0">
                <a:latin typeface="Aptos" panose="020B0004020202020204" pitchFamily="34" charset="0"/>
              </a:rPr>
              <a:t>, </a:t>
            </a:r>
            <a:r>
              <a:rPr lang="en-GB" sz="11000" b="0" i="0" dirty="0" err="1">
                <a:latin typeface="Aptos" panose="020B0004020202020204" pitchFamily="34" charset="0"/>
              </a:rPr>
              <a:t>áreitni</a:t>
            </a:r>
            <a:r>
              <a:rPr lang="en-GB" sz="11000" b="0" i="0" dirty="0">
                <a:latin typeface="Aptos" panose="020B0004020202020204" pitchFamily="34" charset="0"/>
              </a:rPr>
              <a:t> og </a:t>
            </a:r>
            <a:r>
              <a:rPr lang="en-GB" sz="11000" b="0" i="0" dirty="0" err="1">
                <a:latin typeface="Aptos" panose="020B0004020202020204" pitchFamily="34" charset="0"/>
              </a:rPr>
              <a:t>ofbeldi</a:t>
            </a:r>
            <a:r>
              <a:rPr lang="en-GB" sz="11000" b="0" i="0" dirty="0">
                <a:latin typeface="Aptos" panose="020B0004020202020204" pitchFamily="34" charset="0"/>
              </a:rPr>
              <a:t> </a:t>
            </a:r>
            <a:endParaRPr lang="en-IS" sz="11000" b="0" i="0" dirty="0">
              <a:latin typeface="Aptos" panose="020B0004020202020204" pitchFamily="34" charset="0"/>
            </a:endParaRPr>
          </a:p>
        </p:txBody>
      </p:sp>
      <p:sp>
        <p:nvSpPr>
          <p:cNvPr id="9" name="Title Placeholder 2">
            <a:extLst>
              <a:ext uri="{FF2B5EF4-FFF2-40B4-BE49-F238E27FC236}">
                <a16:creationId xmlns:a16="http://schemas.microsoft.com/office/drawing/2014/main" id="{073BCEDD-0141-E64A-BA14-F0C63EC1B76B}"/>
              </a:ext>
            </a:extLst>
          </p:cNvPr>
          <p:cNvSpPr txBox="1">
            <a:spLocks/>
          </p:cNvSpPr>
          <p:nvPr/>
        </p:nvSpPr>
        <p:spPr>
          <a:xfrm>
            <a:off x="1446143" y="6229831"/>
            <a:ext cx="2287657" cy="399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r>
              <a:rPr lang="en-GB" sz="1000" b="0" i="0" dirty="0">
                <a:latin typeface="GT America Rg" pitchFamily="2" charset="77"/>
              </a:rPr>
              <a:t>21. </a:t>
            </a:r>
            <a:r>
              <a:rPr lang="en-GB" sz="1000" b="0" i="0" dirty="0" err="1">
                <a:latin typeface="GT America Rg" pitchFamily="2" charset="77"/>
              </a:rPr>
              <a:t>júní</a:t>
            </a:r>
            <a:r>
              <a:rPr lang="en-GB" sz="1000" b="0" i="0" dirty="0">
                <a:latin typeface="GT America Rg" pitchFamily="2" charset="77"/>
              </a:rPr>
              <a:t> 2024</a:t>
            </a:r>
            <a:endParaRPr lang="en-IS" sz="1000" b="0" i="0" baseline="0" dirty="0">
              <a:latin typeface="GT America Rg" pitchFamily="2" charset="77"/>
            </a:endParaRPr>
          </a:p>
        </p:txBody>
      </p:sp>
      <p:sp>
        <p:nvSpPr>
          <p:cNvPr id="10" name="Title Placeholder 2">
            <a:extLst>
              <a:ext uri="{FF2B5EF4-FFF2-40B4-BE49-F238E27FC236}">
                <a16:creationId xmlns:a16="http://schemas.microsoft.com/office/drawing/2014/main" id="{3664F71E-3F21-1B4D-9CBB-0C64C7B8833B}"/>
              </a:ext>
            </a:extLst>
          </p:cNvPr>
          <p:cNvSpPr txBox="1">
            <a:spLocks/>
          </p:cNvSpPr>
          <p:nvPr/>
        </p:nvSpPr>
        <p:spPr>
          <a:xfrm>
            <a:off x="9408490" y="6229831"/>
            <a:ext cx="2287657" cy="399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endParaRPr lang="en-IS" sz="1000" b="0" i="0" baseline="0" dirty="0">
              <a:latin typeface="GT America Rg" pitchFamily="2" charset="77"/>
            </a:endParaRPr>
          </a:p>
        </p:txBody>
      </p:sp>
      <p:sp>
        <p:nvSpPr>
          <p:cNvPr id="11" name="Title Placeholder 2">
            <a:extLst>
              <a:ext uri="{FF2B5EF4-FFF2-40B4-BE49-F238E27FC236}">
                <a16:creationId xmlns:a16="http://schemas.microsoft.com/office/drawing/2014/main" id="{1616E135-C249-D945-B62C-D5AC49ECED0F}"/>
              </a:ext>
            </a:extLst>
          </p:cNvPr>
          <p:cNvSpPr txBox="1">
            <a:spLocks/>
          </p:cNvSpPr>
          <p:nvPr/>
        </p:nvSpPr>
        <p:spPr>
          <a:xfrm>
            <a:off x="1982856" y="3041650"/>
            <a:ext cx="10515600" cy="429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endParaRPr lang="en-IS" sz="1400" b="0" i="1" baseline="0" dirty="0">
              <a:latin typeface="GT America Rg" pitchFamily="2" charset="77"/>
            </a:endParaRPr>
          </a:p>
        </p:txBody>
      </p:sp>
    </p:spTree>
    <p:extLst>
      <p:ext uri="{BB962C8B-B14F-4D97-AF65-F5344CB8AC3E}">
        <p14:creationId xmlns:p14="http://schemas.microsoft.com/office/powerpoint/2010/main" val="101250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77A57-3C55-C34B-80AA-80CB65E50455}"/>
              </a:ext>
            </a:extLst>
          </p:cNvPr>
          <p:cNvSpPr/>
          <p:nvPr/>
        </p:nvSpPr>
        <p:spPr>
          <a:xfrm>
            <a:off x="10545417" y="0"/>
            <a:ext cx="1646583" cy="6858000"/>
          </a:xfrm>
          <a:prstGeom prst="rect">
            <a:avLst/>
          </a:prstGeom>
          <a:solidFill>
            <a:srgbClr val="FF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5" name="Picture 4">
            <a:extLst>
              <a:ext uri="{FF2B5EF4-FFF2-40B4-BE49-F238E27FC236}">
                <a16:creationId xmlns:a16="http://schemas.microsoft.com/office/drawing/2014/main" id="{8EC3C08E-5BA8-5E4E-AD01-68BB525C2C9A}"/>
              </a:ext>
            </a:extLst>
          </p:cNvPr>
          <p:cNvPicPr>
            <a:picLocks noChangeAspect="1"/>
          </p:cNvPicPr>
          <p:nvPr/>
        </p:nvPicPr>
        <p:blipFill>
          <a:blip r:embed="rId2"/>
          <a:stretch>
            <a:fillRect/>
          </a:stretch>
        </p:blipFill>
        <p:spPr>
          <a:xfrm>
            <a:off x="11041269" y="282713"/>
            <a:ext cx="654878" cy="654878"/>
          </a:xfrm>
          <a:prstGeom prst="rect">
            <a:avLst/>
          </a:prstGeom>
        </p:spPr>
      </p:pic>
      <p:sp>
        <p:nvSpPr>
          <p:cNvPr id="10" name="Title Placeholder 2">
            <a:extLst>
              <a:ext uri="{FF2B5EF4-FFF2-40B4-BE49-F238E27FC236}">
                <a16:creationId xmlns:a16="http://schemas.microsoft.com/office/drawing/2014/main" id="{0EFF6A49-B03E-9B41-81DE-C9E724C65BF0}"/>
              </a:ext>
            </a:extLst>
          </p:cNvPr>
          <p:cNvSpPr txBox="1">
            <a:spLocks/>
          </p:cNvSpPr>
          <p:nvPr/>
        </p:nvSpPr>
        <p:spPr>
          <a:xfrm>
            <a:off x="838200" y="722346"/>
            <a:ext cx="10515600" cy="995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r>
              <a:rPr lang="en-GB" sz="3600" i="0" baseline="0" dirty="0" err="1">
                <a:latin typeface="Aptos" panose="020B0004020202020204" pitchFamily="34" charset="0"/>
              </a:rPr>
              <a:t>Einelti</a:t>
            </a:r>
            <a:r>
              <a:rPr lang="en-GB" sz="3600" i="0" dirty="0">
                <a:latin typeface="Aptos" panose="020B0004020202020204" pitchFamily="34" charset="0"/>
              </a:rPr>
              <a:t>, </a:t>
            </a:r>
            <a:r>
              <a:rPr lang="en-GB" sz="3600" i="0" dirty="0" err="1">
                <a:latin typeface="Aptos" panose="020B0004020202020204" pitchFamily="34" charset="0"/>
              </a:rPr>
              <a:t>áreitni</a:t>
            </a:r>
            <a:r>
              <a:rPr lang="en-GB" sz="3600" i="0" dirty="0">
                <a:latin typeface="Aptos" panose="020B0004020202020204" pitchFamily="34" charset="0"/>
              </a:rPr>
              <a:t> og </a:t>
            </a:r>
            <a:r>
              <a:rPr lang="en-GB" sz="3600" i="0" dirty="0" err="1">
                <a:latin typeface="Aptos" panose="020B0004020202020204" pitchFamily="34" charset="0"/>
              </a:rPr>
              <a:t>ofbeldi</a:t>
            </a:r>
            <a:r>
              <a:rPr lang="en-GB" sz="3600" i="0" baseline="0" dirty="0">
                <a:latin typeface="Aptos" panose="020B0004020202020204" pitchFamily="34" charset="0"/>
              </a:rPr>
              <a:t> </a:t>
            </a:r>
            <a:endParaRPr lang="en-IS" sz="3600" i="0" baseline="0" dirty="0">
              <a:latin typeface="Aptos" panose="020B0004020202020204" pitchFamily="34" charset="0"/>
            </a:endParaRPr>
          </a:p>
        </p:txBody>
      </p:sp>
      <p:sp>
        <p:nvSpPr>
          <p:cNvPr id="11" name="Title Placeholder 2">
            <a:extLst>
              <a:ext uri="{FF2B5EF4-FFF2-40B4-BE49-F238E27FC236}">
                <a16:creationId xmlns:a16="http://schemas.microsoft.com/office/drawing/2014/main" id="{FB9106B4-AB90-F34F-B549-7B70ACB459C5}"/>
              </a:ext>
            </a:extLst>
          </p:cNvPr>
          <p:cNvSpPr txBox="1">
            <a:spLocks/>
          </p:cNvSpPr>
          <p:nvPr/>
        </p:nvSpPr>
        <p:spPr>
          <a:xfrm>
            <a:off x="838200" y="2157895"/>
            <a:ext cx="5681870" cy="29818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r>
              <a:rPr lang="is-IS" sz="2000" b="0" i="0" dirty="0">
                <a:latin typeface="Aptos" panose="020B0004020202020204" pitchFamily="34" charset="0"/>
              </a:rPr>
              <a:t>Maskína hefur framkvæmt vinnustaðagreiningar fyrir Strætó síðustu ár þar sem spurt hefur verið út í einelti, áreitni og ofbeldi. </a:t>
            </a:r>
          </a:p>
          <a:p>
            <a:endParaRPr lang="is-IS" sz="2000" b="0" i="0" dirty="0">
              <a:latin typeface="Aptos" panose="020B0004020202020204" pitchFamily="34" charset="0"/>
            </a:endParaRPr>
          </a:p>
          <a:p>
            <a:r>
              <a:rPr lang="is-IS" sz="2000" b="0" i="0" dirty="0">
                <a:latin typeface="Aptos" panose="020B0004020202020204" pitchFamily="34" charset="0"/>
              </a:rPr>
              <a:t>Ákveðið var að breyta um aðferðarfræði í byrjun árs og núna framkvæmum við reglulegar púlsmælingar í staðinn. Þessar kannanir eru mjög skilvirkar og hafa reynst okkur vel. Við höfum ekki spurt út í þessa þætti í þessum </a:t>
            </a:r>
            <a:r>
              <a:rPr lang="is-IS" sz="2000" b="0" i="0">
                <a:latin typeface="Aptos" panose="020B0004020202020204" pitchFamily="34" charset="0"/>
              </a:rPr>
              <a:t>púlsmælingum en </a:t>
            </a:r>
            <a:r>
              <a:rPr lang="is-IS" sz="2000" b="0" i="0" dirty="0">
                <a:latin typeface="Aptos" panose="020B0004020202020204" pitchFamily="34" charset="0"/>
              </a:rPr>
              <a:t>áætlað er að gera það í haust. </a:t>
            </a:r>
          </a:p>
        </p:txBody>
      </p:sp>
    </p:spTree>
    <p:extLst>
      <p:ext uri="{BB962C8B-B14F-4D97-AF65-F5344CB8AC3E}">
        <p14:creationId xmlns:p14="http://schemas.microsoft.com/office/powerpoint/2010/main" val="149909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16B6A-E1E4-96B0-BB4A-5DB12EDCA28D}"/>
              </a:ext>
            </a:extLst>
          </p:cNvPr>
          <p:cNvSpPr txBox="1"/>
          <p:nvPr/>
        </p:nvSpPr>
        <p:spPr>
          <a:xfrm>
            <a:off x="1406106" y="1173192"/>
            <a:ext cx="8229600" cy="6894195"/>
          </a:xfrm>
          <a:prstGeom prst="rect">
            <a:avLst/>
          </a:prstGeom>
          <a:noFill/>
        </p:spPr>
        <p:txBody>
          <a:bodyPr wrap="square" rtlCol="0">
            <a:spAutoFit/>
          </a:bodyPr>
          <a:lstStyle/>
          <a:p>
            <a:r>
              <a:rPr lang="is-IS" sz="3200" b="1" dirty="0">
                <a:latin typeface="Aptos" panose="020B0004020202020204" pitchFamily="34" charset="0"/>
              </a:rPr>
              <a:t>Einelti, áreitni og ofbeldi</a:t>
            </a:r>
          </a:p>
          <a:p>
            <a:endParaRPr lang="is-IS" dirty="0"/>
          </a:p>
          <a:p>
            <a:r>
              <a:rPr lang="is-IS" dirty="0">
                <a:latin typeface="Aptos" panose="020B0004020202020204" pitchFamily="34" charset="0"/>
              </a:rPr>
              <a:t>Strætó er með feril þegar kemur að slíkum málum. Sá sem lendir í atviki getur tilkynnt það til næsta yfirmanns, sviðsstjóra, mannauðsstjóra, framkvæmdarstjóra, trúnaðarmanna, stéttarfélags, öryggistrúnaðarmanna eða Vinnueftirlit ríkisins. </a:t>
            </a:r>
          </a:p>
          <a:p>
            <a:endParaRPr lang="is-IS" dirty="0">
              <a:latin typeface="Aptos" panose="020B0004020202020204" pitchFamily="34" charset="0"/>
            </a:endParaRPr>
          </a:p>
          <a:p>
            <a:r>
              <a:rPr lang="is-IS" sz="3200" b="1" dirty="0"/>
              <a:t>Formleg rannsókn</a:t>
            </a:r>
          </a:p>
          <a:p>
            <a:endParaRPr lang="is-IS" dirty="0"/>
          </a:p>
          <a:p>
            <a:r>
              <a:rPr lang="is-IS" dirty="0">
                <a:latin typeface="Aptos" panose="020B0004020202020204" pitchFamily="34" charset="0"/>
              </a:rPr>
              <a:t>Ef um formlega tilkynningu er að ræða skal hefja formlega rannsókn.</a:t>
            </a:r>
          </a:p>
          <a:p>
            <a:r>
              <a:rPr lang="is-IS" dirty="0">
                <a:latin typeface="Aptos" panose="020B0004020202020204" pitchFamily="34" charset="0"/>
              </a:rPr>
              <a:t>Frá 2021 höfum við fengið tvær formlegar tilkynningar. Líf og sál sá um að rannsaka málin. Í báðum tilfellum voru gerendur látnir fara í kjölfarið. Þessi mál eru mjög viðkvæm og erfið, ásamt því að vera mjög tímafrek og kostnaðarsöm. </a:t>
            </a:r>
          </a:p>
          <a:p>
            <a:endParaRPr lang="is-IS" dirty="0">
              <a:latin typeface="Aptos" panose="020B0004020202020204" pitchFamily="34" charset="0"/>
            </a:endParaRPr>
          </a:p>
          <a:p>
            <a:endParaRPr lang="is-IS" dirty="0">
              <a:latin typeface="Aptos" panose="020B0004020202020204" pitchFamily="34" charset="0"/>
            </a:endParaRPr>
          </a:p>
          <a:p>
            <a:endParaRPr lang="is-IS" dirty="0"/>
          </a:p>
          <a:p>
            <a:endParaRPr lang="is-IS" dirty="0"/>
          </a:p>
          <a:p>
            <a:endParaRPr lang="is-IS" dirty="0"/>
          </a:p>
          <a:p>
            <a:endParaRPr lang="is-IS" dirty="0"/>
          </a:p>
          <a:p>
            <a:endParaRPr lang="is-IS" dirty="0"/>
          </a:p>
          <a:p>
            <a:endParaRPr lang="is-IS" dirty="0"/>
          </a:p>
          <a:p>
            <a:endParaRPr lang="is-IS" dirty="0"/>
          </a:p>
          <a:p>
            <a:endParaRPr lang="is-IS" dirty="0"/>
          </a:p>
        </p:txBody>
      </p:sp>
    </p:spTree>
    <p:extLst>
      <p:ext uri="{BB962C8B-B14F-4D97-AF65-F5344CB8AC3E}">
        <p14:creationId xmlns:p14="http://schemas.microsoft.com/office/powerpoint/2010/main" val="164083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BAA37-0F84-5BE8-AC63-04198442FA96}"/>
              </a:ext>
            </a:extLst>
          </p:cNvPr>
          <p:cNvSpPr txBox="1"/>
          <p:nvPr/>
        </p:nvSpPr>
        <p:spPr>
          <a:xfrm>
            <a:off x="1380226" y="655608"/>
            <a:ext cx="8635042" cy="8556188"/>
          </a:xfrm>
          <a:prstGeom prst="rect">
            <a:avLst/>
          </a:prstGeom>
          <a:noFill/>
        </p:spPr>
        <p:txBody>
          <a:bodyPr wrap="square" rtlCol="0">
            <a:spAutoFit/>
          </a:bodyPr>
          <a:lstStyle/>
          <a:p>
            <a:endParaRPr lang="is-IS" dirty="0"/>
          </a:p>
          <a:p>
            <a:endParaRPr lang="is-IS" dirty="0"/>
          </a:p>
          <a:p>
            <a:r>
              <a:rPr lang="is-IS" sz="2400" b="1" dirty="0">
                <a:latin typeface="Aptos" panose="020B0004020202020204" pitchFamily="34" charset="0"/>
              </a:rPr>
              <a:t>Hvað getum við gert? </a:t>
            </a:r>
          </a:p>
          <a:p>
            <a:endParaRPr lang="is-IS" dirty="0"/>
          </a:p>
          <a:p>
            <a:pPr marL="285750" indent="-285750">
              <a:buFont typeface="Arial" panose="020B0604020202020204" pitchFamily="34" charset="0"/>
              <a:buChar char="•"/>
            </a:pPr>
            <a:r>
              <a:rPr lang="is-IS" sz="2000" dirty="0">
                <a:latin typeface="Aptos" panose="020B0004020202020204" pitchFamily="34" charset="0"/>
              </a:rPr>
              <a:t>Það er mjög mikilvægt að skapa vinnuumhverfi þar sem ríkir mikið traust og virðing. Ef það ríkir traust, þá er líklegra að fólk þori að koma fram og segja frá. Við erum í stöðugri vinnu hvað það varðar. </a:t>
            </a:r>
          </a:p>
          <a:p>
            <a:pPr marL="285750" indent="-285750">
              <a:buFont typeface="Arial" panose="020B0604020202020204" pitchFamily="34" charset="0"/>
              <a:buChar char="•"/>
            </a:pPr>
            <a:endParaRPr lang="is-IS" sz="2000" dirty="0">
              <a:latin typeface="Aptos" panose="020B0004020202020204" pitchFamily="34" charset="0"/>
            </a:endParaRPr>
          </a:p>
          <a:p>
            <a:pPr marL="285750" indent="-285750">
              <a:buFont typeface="Arial" panose="020B0604020202020204" pitchFamily="34" charset="0"/>
              <a:buChar char="•"/>
            </a:pPr>
            <a:r>
              <a:rPr lang="is-IS" sz="2000" dirty="0">
                <a:latin typeface="Aptos" panose="020B0004020202020204" pitchFamily="34" charset="0"/>
              </a:rPr>
              <a:t>Mjög mikilvægt að allir starfsmenn séu upplýstir um verkferla málaflokksins. </a:t>
            </a:r>
          </a:p>
          <a:p>
            <a:pPr marL="285750" indent="-285750">
              <a:buFont typeface="Arial" panose="020B0604020202020204" pitchFamily="34" charset="0"/>
              <a:buChar char="•"/>
            </a:pPr>
            <a:endParaRPr lang="is-IS" sz="2000" dirty="0">
              <a:latin typeface="Aptos" panose="020B0004020202020204" pitchFamily="34" charset="0"/>
            </a:endParaRPr>
          </a:p>
          <a:p>
            <a:pPr marL="285750" indent="-285750">
              <a:buFont typeface="Arial" panose="020B0604020202020204" pitchFamily="34" charset="0"/>
              <a:buChar char="•"/>
            </a:pPr>
            <a:r>
              <a:rPr lang="is-IS" sz="2000" dirty="0">
                <a:latin typeface="Aptos" panose="020B0004020202020204" pitchFamily="34" charset="0"/>
              </a:rPr>
              <a:t>Fræðsla fyrir stjórnendur varðandi þennan málaflokk. Efla stjórnendur í því að takast á við svona mál og samtöl. </a:t>
            </a:r>
          </a:p>
          <a:p>
            <a:pPr marL="285750" indent="-285750">
              <a:buFont typeface="Arial" panose="020B0604020202020204" pitchFamily="34" charset="0"/>
              <a:buChar char="•"/>
            </a:pPr>
            <a:endParaRPr lang="is-IS" sz="2000" dirty="0">
              <a:latin typeface="Aptos" panose="020B0004020202020204" pitchFamily="34" charset="0"/>
            </a:endParaRPr>
          </a:p>
          <a:p>
            <a:pPr marL="285750" indent="-285750">
              <a:buFont typeface="Arial" panose="020B0604020202020204" pitchFamily="34" charset="0"/>
              <a:buChar char="•"/>
            </a:pPr>
            <a:r>
              <a:rPr lang="is-IS" sz="2000" dirty="0">
                <a:latin typeface="Aptos" panose="020B0004020202020204" pitchFamily="34" charset="0"/>
              </a:rPr>
              <a:t>Efla umtalsvert fræðslu og forvarnir á komandi misserum.</a:t>
            </a:r>
          </a:p>
          <a:p>
            <a:pPr marL="285750" indent="-285750">
              <a:buFont typeface="Arial" panose="020B0604020202020204" pitchFamily="34" charset="0"/>
              <a:buChar char="•"/>
            </a:pPr>
            <a:endParaRPr lang="is-IS" dirty="0"/>
          </a:p>
          <a:p>
            <a:pPr marL="285750" indent="-285750">
              <a:buFont typeface="Arial" panose="020B0604020202020204" pitchFamily="34" charset="0"/>
              <a:buChar char="•"/>
            </a:pPr>
            <a:endParaRPr lang="is-IS" dirty="0"/>
          </a:p>
          <a:p>
            <a:pPr marL="285750" indent="-285750">
              <a:buFont typeface="Arial" panose="020B0604020202020204" pitchFamily="34" charset="0"/>
              <a:buChar char="•"/>
            </a:pPr>
            <a:endParaRPr lang="is-IS" dirty="0"/>
          </a:p>
          <a:p>
            <a:endParaRPr lang="is-IS" dirty="0"/>
          </a:p>
          <a:p>
            <a:endParaRPr lang="is-IS" dirty="0"/>
          </a:p>
          <a:p>
            <a:endParaRPr lang="is-IS" dirty="0"/>
          </a:p>
          <a:p>
            <a:endParaRPr lang="is-IS" dirty="0"/>
          </a:p>
          <a:p>
            <a:endParaRPr lang="is-IS" dirty="0"/>
          </a:p>
          <a:p>
            <a:endParaRPr lang="is-IS" dirty="0"/>
          </a:p>
          <a:p>
            <a:endParaRPr lang="is-IS" dirty="0"/>
          </a:p>
          <a:p>
            <a:endParaRPr lang="is-IS" dirty="0"/>
          </a:p>
          <a:p>
            <a:endParaRPr lang="is-IS" dirty="0"/>
          </a:p>
          <a:p>
            <a:endParaRPr lang="is-IS" dirty="0"/>
          </a:p>
          <a:p>
            <a:endParaRPr lang="is-IS" dirty="0"/>
          </a:p>
        </p:txBody>
      </p:sp>
    </p:spTree>
    <p:extLst>
      <p:ext uri="{BB962C8B-B14F-4D97-AF65-F5344CB8AC3E}">
        <p14:creationId xmlns:p14="http://schemas.microsoft.com/office/powerpoint/2010/main" val="416676660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283</TotalTime>
  <Words>724</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Aptos Display</vt:lpstr>
      <vt:lpstr>Arial</vt:lpstr>
      <vt:lpstr>Calibri</vt:lpstr>
      <vt:lpstr>GT America Rg</vt:lpstr>
      <vt:lpstr>Aptos</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Bobby Breiðholt</dc:creator>
  <cp:lastModifiedBy>Herdís Steinarsdóttir</cp:lastModifiedBy>
  <cp:revision>8</cp:revision>
  <dcterms:created xsi:type="dcterms:W3CDTF">2022-03-22T11:38:45Z</dcterms:created>
  <dcterms:modified xsi:type="dcterms:W3CDTF">2024-07-08T10:57:43Z</dcterms:modified>
</cp:coreProperties>
</file>