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1" r:id="rId1"/>
    <p:sldMasterId id="2147483654" r:id="rId2"/>
    <p:sldMasterId id="2147483655" r:id="rId3"/>
  </p:sldMasterIdLst>
  <p:sldIdLst>
    <p:sldId id="257" r:id="rId4"/>
    <p:sldId id="256" r:id="rId5"/>
    <p:sldId id="268" r:id="rId6"/>
    <p:sldId id="266" r:id="rId7"/>
    <p:sldId id="267" r:id="rId8"/>
    <p:sldId id="263" r:id="rId9"/>
    <p:sldId id="264" r:id="rId10"/>
    <p:sldId id="258" r:id="rId11"/>
    <p:sldId id="265" r:id="rId12"/>
    <p:sldId id="259" r:id="rId13"/>
    <p:sldId id="261" r:id="rId14"/>
  </p:sldIdLst>
  <p:sldSz cx="12192000" cy="6858000"/>
  <p:notesSz cx="6858000" cy="9144000"/>
  <p:embeddedFontLst>
    <p:embeddedFont>
      <p:font typeface="Aptos Narrow" panose="020B0004020202020204" pitchFamily="34" charset="0"/>
      <p:regular r:id="rId15"/>
      <p:bold r:id="rId16"/>
      <p:italic r:id="rId17"/>
      <p:boldItalic r:id="rId18"/>
    </p:embeddedFont>
    <p:embeddedFont>
      <p:font typeface="GT America Bold" panose="020B0604020202020204" charset="0"/>
      <p:bold r:id="rId19"/>
      <p:italic r:id="rId20"/>
      <p:boldItalic r:id="rId21"/>
    </p:embeddedFont>
    <p:embeddedFont>
      <p:font typeface="GT America Rg" panose="00000800000000000000" charset="0"/>
      <p:regular r:id="rId22"/>
      <p:bold r:id="rId23"/>
      <p:italic r:id="rId24"/>
      <p:boldItalic r:id="rId25"/>
    </p:embeddedFont>
  </p:embeddedFontLst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0.fntdata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8T08:15:16.2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68 2410 24575,'-2'-32'0,"-1"1"0,-13-54 0,6 36 0,-5-16 0,8 37 0,2 0 0,0 0 0,0-29 0,6-415 0,0 460 0,0-1 0,1 1 0,0 0 0,1 0 0,0 0 0,1 0 0,1 1 0,7-16 0,8-11 0,27-36 0,-38 59 0,5-1 0,0 1 0,1 0 0,0 1 0,1 0 0,0 1 0,2 1 0,-1 1 0,23-11 0,47-34 0,-51 32 0,41-21 0,-22 14 0,-30 18 0,0 2 0,32-12 0,-37 17 0,-1-1 0,0-2 0,0 0 0,-1-1 0,27-18 0,98-74 0,-88 61 0,-1-3 0,-2-2 0,45-53 0,-89 91 0,1 1 0,-1 1 0,1-1 0,1 1 0,11-5 0,29-20 0,7-7 0,1 2 0,2 2 0,2 4 0,101-36 0,-126 54 0,0 1 0,46-5 0,46-14 0,-29 5 0,-63 17 0,63-22 0,-53 14 0,1 2 0,0 2 0,69-7 0,-19 2 0,-51 8 0,63-4 0,-74 9 0,46-9 0,-48 6 0,61-3 0,-25 7 0,0 4 0,0 3 0,1 3 0,88 20 0,66 12 0,-128-25 0,112 19 0,-138-23 0,0-4 0,1-3 0,79-7 0,-14 1 0,691 3 0,-803 2 0,0 0 0,42 11 0,-38-7 0,45 4 0,321-8 0,-203-4 0,-148-2 0,1-1 0,-1-3 0,-1-1 0,0-3 0,67-26 0,58-16 0,-128 44 0,-13 2 0,1 2 0,0 0 0,53-2 0,708 8 0,-341 1 0,-414 1 0,-1 1 0,39 9 0,-36-5 0,56 3 0,-32-9 0,-26-2 0,0 2 0,0 1 0,-1 2 0,1 1 0,-1 1 0,34 12 0,-43-11 0,1 0 0,1-2 0,-1-1 0,1 0 0,46-2 0,2 2 0,135 25 0,35 17 0,-118-20 0,-63-16 0,-39-7 0,-1 0 0,0 2 0,0 0 0,36 15 0,-54-17 0,-1 0 0,1 0 0,-1 0 0,0 1 0,0 0 0,0-1 0,-1 2 0,1-1 0,-1 0 0,0 1 0,0-1 0,0 1 0,-1 0 0,0 0 0,3 10 0,3 10 0,-1 0 0,3 28 0,-3-15 0,97 483 0,-94-436 0,-3 2 0,-8 165 0,-2-90 0,4-149 0,-1 1 0,0-1 0,-1 0 0,-1 0 0,0 1 0,-1-1 0,0 0 0,-1 0 0,0-1 0,-1 1 0,-1-1 0,0 0 0,0-1 0,-1 1 0,-1-1 0,0-1 0,-12 14 0,-132 157 0,101-117 0,-33 34 0,-175 161 0,216-221 0,-162 147 0,183-168 0,0-1 0,0-1 0,-2-1 0,1-1 0,-2-1 0,0-1 0,0-1 0,-45 10 0,24-12 0,0-2 0,0-2 0,0-2 0,-66-6 0,8 1 0,-237 5 0,-280-6 0,26-57 0,320 21 0,-31 8 0,-26-1 0,29-13 0,-30-3 0,174 43 0,-123-14 0,167 9 0,-222 7 0,177 7 0,-2503-3 0,2638 1 0,0 2 0,-44 10 0,42-7 0,0-2 0,-32 2 0,-112 12 0,110-10 0,-75 1 0,75-10 0,33-1 0,0 1 0,0 2 0,0 1 0,-53 11 0,29-3 0,0-2 0,-1-3 0,1-1 0,-104-8 0,38 1 0,103 3 0,6 0 0,-1 0 0,1 0 0,-1-1 0,1 0 0,0 0 0,-11-4 0,18 4 0,-1 0 0,0-1 0,1 1 0,-1-1 0,1 1 0,0-1 0,-1 0 0,1 0 0,0 0 0,0 0 0,0 0 0,1-1 0,-1 1 0,0-1 0,1 1 0,0-1 0,-1 1 0,1-1 0,0 0 0,0 0 0,1 1 0,-1-1 0,0 0 0,1-4 0,-2-15 6,1 0-1,1 0 0,3-26 0,-1 22 9,-3-46 0,1 64-155,-1 0-1,-1 0 1,1 0-1,-1 1 1,-1-1 0,0 0-1,0 1 1,0 0-1,-9-14 1,-10-8-6685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8T08:21:04.0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1605 405,'-113'-1,"-171"4,215 1,1 4,-75 17,50-1,1 4,1 4,2 4,-101 57,161-74,2 1,1 2,0 0,1 2,-38 49,34-40,13-14,2 0,0 1,1 0,1 1,1 0,1 1,0 1,2-1,-10 45,9-13,2-1,3 1,2 70,4-78,1 1,14 61,17 135,-24-168,14 83,-8-67,-9-45,2 0,17 50,-18-68,-1 1,6 50,1 11,20 110,-19-139,-6-29,-2 0,7 64,-11-70,11 50,-8-49,4 47,-9-58,0 1,1-1,1 1,1-1,0 0,1 0,0 0,2 0,0-1,0 0,1-1,1 0,19 24,-19-26,0 1,-1 1,-1 0,0 0,0 0,-2 1,0 0,-1 0,5 26,10 31,-16-62,1 6,1-1,0 0,2 0,-1 0,2-1,0 0,0 0,1-1,1 0,12 12,17 12,-15-15,-1 1,-1 0,31 45,-35-44,0-1,1-2,2 1,0-2,1-1,34 23,-25-18,10 12,-35-29,1-1,0 1,0-1,0-1,1 1,0-1,0-1,0 1,1-1,0-1,-1 0,1 0,12 2,33 2,0 2,-1 2,0 2,100 41,-120-39,0-1,1-2,0-2,69 13,136 22,-164-27,1-4,0-3,90 1,432-13,-568-1,1-2,-1-1,0-1,0-2,40-15,-25 7,52-9,-70 20,0-1,-1-2,0-1,0-1,0-1,-2-1,1-1,-2-1,0-1,0-1,-2-2,0 0,-1-1,-1-1,33-43,-42 47,-1-1,-1-1,0 1,-1-1,-1-1,5-25,15-118,-22 133,9-181,4-22,-5 111,-8-228,-7 173,5-30,-5-231,-17 258,8 89,1 30,-1 0,-4 1,-2 1,-2 0,-3 2,-2 0,-44-69,26 61,-2 2,-4 3,-66-66,-43-50,94 82,49 68,-1 0,-1 2,-29-31,-22-10,-3 3,-104-69,127 93,36 27,0 0,0 1,-1 1,0 0,-15-6,-89-35,-239-63,99 41,141 42,73 16,-1 3,0 1,-54-3,-52-5,98 9,-67-1,42 8,-146 4,213-1,0-1,1 2,-1-1,1 2,-1-1,1 1,0 0,1 1,-1 0,1 0,0 1,0 0,1 1,-1 0,1 0,1 0,0 1,0 0,-6 10,-9 18,2 0,1 2,-16 50,17-44,10-17,0 0,2 1,1 0,2 0,0 1,2-1,4 32,-2 1,-3-55,1 0,0 0,0 1,1-1,-1 0,1 0,1 0,-1 0,1-1,0 1,0 0,1-1,0 1,0-1,0 0,7 9,11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8T08:15:44.4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3988 240 24575,'-14'-1'0,"-1"-1"0,1 0 0,-24-7 0,-22-4 0,-417-56 0,-54-7 0,-5 44 0,280 16 0,6-1 0,189 17 0,27-2 0,0 2 0,0 1 0,1 1 0,-1 2 0,0 2 0,-37 11 0,-298 143 0,10 31 0,288-152 0,-10 5 0,-199 118 0,242-136 0,2 1 0,1 1 0,1 3 0,1 0 0,-30 40 0,55-61 0,1 1 0,0 1 0,0-1 0,2 1 0,-1 0 0,2 0 0,-1 1 0,2 0 0,0-1 0,0 1 0,1 0 0,1 1 0,0-1 0,0 0 0,2 0 0,0 0 0,3 17 0,-1-10 0,2 0 0,1-1 0,0 0 0,1 0 0,1 0 0,1-1 0,1 0 0,0-1 0,1 0 0,22 25 0,13 7 0,3-2 0,1-2 0,2-3 0,91 57 0,-31-33 0,171 73 0,-254-128 0,0-1 0,0-1 0,1-2 0,0-1 0,1-2 0,55 2 0,448 44 0,-524-48 0,88 11 0,0 5 0,106 34 0,-95-18 0,1-4 0,215 28 0,-296-55 0,-1-1 0,45-3 0,-60 0 0,0-1 0,-1 0 0,0-1 0,0-1 0,0 0 0,0 0 0,0-1 0,12-8 0,78-44 0,-36 22 0,-2-3 0,-2-3 0,64-53 0,-101 70 0,0 0 0,-1-1 0,34-49 0,-45 55 0,-1-1 0,-1 0 0,-1-1 0,-1 0 0,-1-1 0,8-34 0,53-170 0,-31 110 0,-13 50 0,-18 48 0,0 0 0,-1-1 0,0 0 0,4-31 0,-5-13 0,-3 0 0,-9-88 0,-8 72 0,10 58 0,0 0 0,-1-26 0,6-78 0,-2-16 0,-3 114-1365,-2 5-5461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8T08:21:21.3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12736 705,'-94'-49,"-68"-34,-217-80,319 142,-1 3,-119-19,-8-1,41 7,-1199-156,-68 109,-2380 81,2521-3,641 33,142-1,-250 6,66 16,627-49,1 0,1 2,-1 2,2 2,0 2,0 2,1 1,1 3,1 1,1 2,1 2,-60 47,46-27,2 3,2 1,-78 100,103-115,3 0,0 1,3 1,0 0,3 2,1 0,1 1,-7 42,4 13,-5 150,21 94,1-155,2-122,1-1,4 0,2-1,35 114,105 217,-86-237,-29-78,3-2,3-1,86 110,-104-149,-5-6,1-2,35 37,0-9,-23-20,1-2,2-1,38 25,9-1,9 6,113 55,279 92,-409-182,0-3,2-3,0-3,144 8,-14-10,63 1,-56 1,-49-1,806-8,-531-9,-240 1,221 5,-352 3,96 21,36 3,-24-13,136 4,-287-21,76 0,150 19,-132-8,230-6,-191-8,2448 3,-2476 0,-1-6,239-42,-305 39,0 2,1 4,98 6,-32 0,-20-1,-46 0,-1-2,1-2,115-21,-146 14,40-18,8-2,29-10,-2-4,-1-5,118-74,-194 104,-1-3,0 0,-2-2,-1-1,0-1,28-37,117-181,-124 171,-20 27,-2-1,-2 0,-2-2,-2-1,-2 0,-3-1,-1-1,8-75,-7-36,-8-220,-7 264,-19-181,7 166,-21-65,3 23,15 81,-43-148,-2-8,55 226,-1 0,-14-33,11 32,-11-46,-41-203,58 250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13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100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52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066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68BFBB-B4B3-3D43-8EBE-567E7218AB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137284"/>
            <a:ext cx="12192000" cy="69952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9AD630-AB87-C947-95C4-71DD397C61D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4B8ACE-D6D2-0746-ACEC-CC72BA9B16A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4082" y="3663923"/>
            <a:ext cx="10803835" cy="233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2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995EEC-9302-594E-BB22-2E116BDA0177}"/>
              </a:ext>
            </a:extLst>
          </p:cNvPr>
          <p:cNvSpPr/>
          <p:nvPr userDrawn="1"/>
        </p:nvSpPr>
        <p:spPr>
          <a:xfrm>
            <a:off x="10545417" y="0"/>
            <a:ext cx="1646583" cy="6858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AAEA4-1751-A344-BB20-B69CB0B82E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1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38294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customXml" Target="../ink/ink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8384C6-FF30-E242-8BCA-A74942556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1788" y="-68642"/>
            <a:ext cx="12192000" cy="69952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A83790-2997-C643-8BC0-701E26C30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BC4EF8-050F-B84F-9352-094CB7C91B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082" y="3663923"/>
            <a:ext cx="10803835" cy="2334805"/>
          </a:xfrm>
          <a:prstGeom prst="rect">
            <a:avLst/>
          </a:prstGeom>
        </p:spPr>
      </p:pic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17CFED84-3C76-A747-94D4-DC3D4EBB8840}"/>
              </a:ext>
            </a:extLst>
          </p:cNvPr>
          <p:cNvSpPr txBox="1">
            <a:spLocks/>
          </p:cNvSpPr>
          <p:nvPr/>
        </p:nvSpPr>
        <p:spPr>
          <a:xfrm>
            <a:off x="1446143" y="1553851"/>
            <a:ext cx="10515600" cy="995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en-GB" dirty="0"/>
              <a:t>Fjárhagsáætlun </a:t>
            </a:r>
            <a:endParaRPr lang="en-IS" dirty="0"/>
          </a:p>
        </p:txBody>
      </p:sp>
      <p:sp>
        <p:nvSpPr>
          <p:cNvPr id="8" name="Title Placeholder 2">
            <a:extLst>
              <a:ext uri="{FF2B5EF4-FFF2-40B4-BE49-F238E27FC236}">
                <a16:creationId xmlns:a16="http://schemas.microsoft.com/office/drawing/2014/main" id="{5A1DB5F6-B49C-AC45-B3B0-E18E13AD6639}"/>
              </a:ext>
            </a:extLst>
          </p:cNvPr>
          <p:cNvSpPr txBox="1">
            <a:spLocks/>
          </p:cNvSpPr>
          <p:nvPr/>
        </p:nvSpPr>
        <p:spPr>
          <a:xfrm>
            <a:off x="1982856" y="2658356"/>
            <a:ext cx="10515600" cy="429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en-GB" sz="3000" b="0" i="1" baseline="0" dirty="0" err="1">
                <a:latin typeface="GT America Rg" pitchFamily="2" charset="77"/>
              </a:rPr>
              <a:t>Hugleiðingar</a:t>
            </a:r>
            <a:endParaRPr lang="en-IS" sz="3000" b="0" i="1" baseline="0" dirty="0">
              <a:latin typeface="GT America Rg" pitchFamily="2" charset="77"/>
            </a:endParaRPr>
          </a:p>
        </p:txBody>
      </p:sp>
      <p:sp>
        <p:nvSpPr>
          <p:cNvPr id="9" name="Title Placeholder 2">
            <a:extLst>
              <a:ext uri="{FF2B5EF4-FFF2-40B4-BE49-F238E27FC236}">
                <a16:creationId xmlns:a16="http://schemas.microsoft.com/office/drawing/2014/main" id="{073BCEDD-0141-E64A-BA14-F0C63EC1B76B}"/>
              </a:ext>
            </a:extLst>
          </p:cNvPr>
          <p:cNvSpPr txBox="1">
            <a:spLocks/>
          </p:cNvSpPr>
          <p:nvPr/>
        </p:nvSpPr>
        <p:spPr>
          <a:xfrm>
            <a:off x="1446143" y="6229831"/>
            <a:ext cx="2287657" cy="399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en-GB" sz="1000" b="0" i="0" dirty="0">
                <a:latin typeface="GT America Rg" pitchFamily="2" charset="77"/>
              </a:rPr>
              <a:t>21</a:t>
            </a:r>
            <a:r>
              <a:rPr lang="en-GB" sz="1000" b="0" i="0" baseline="0" dirty="0">
                <a:latin typeface="GT America Rg" pitchFamily="2" charset="77"/>
              </a:rPr>
              <a:t>. </a:t>
            </a:r>
            <a:r>
              <a:rPr lang="en-GB" sz="1000" b="0" i="0" baseline="0" dirty="0" err="1">
                <a:latin typeface="GT America Rg" pitchFamily="2" charset="77"/>
              </a:rPr>
              <a:t>júní</a:t>
            </a:r>
            <a:r>
              <a:rPr lang="en-GB" sz="1000" b="0" i="0" baseline="0" dirty="0">
                <a:latin typeface="GT America Rg" pitchFamily="2" charset="77"/>
              </a:rPr>
              <a:t> 2024</a:t>
            </a:r>
            <a:endParaRPr lang="en-IS" sz="1000" b="0" i="0" baseline="0" dirty="0">
              <a:latin typeface="GT America Rg" pitchFamily="2" charset="77"/>
            </a:endParaRPr>
          </a:p>
        </p:txBody>
      </p:sp>
      <p:sp>
        <p:nvSpPr>
          <p:cNvPr id="11" name="Title Placeholder 2">
            <a:extLst>
              <a:ext uri="{FF2B5EF4-FFF2-40B4-BE49-F238E27FC236}">
                <a16:creationId xmlns:a16="http://schemas.microsoft.com/office/drawing/2014/main" id="{1616E135-C249-D945-B62C-D5AC49ECED0F}"/>
              </a:ext>
            </a:extLst>
          </p:cNvPr>
          <p:cNvSpPr txBox="1">
            <a:spLocks/>
          </p:cNvSpPr>
          <p:nvPr/>
        </p:nvSpPr>
        <p:spPr>
          <a:xfrm>
            <a:off x="1982856" y="3041650"/>
            <a:ext cx="10515600" cy="429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endParaRPr lang="en-IS" sz="1400" b="0" i="1" baseline="0" dirty="0">
              <a:latin typeface="GT America Rg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55362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977A57-3C55-C34B-80AA-80CB65E50455}"/>
              </a:ext>
            </a:extLst>
          </p:cNvPr>
          <p:cNvSpPr/>
          <p:nvPr/>
        </p:nvSpPr>
        <p:spPr>
          <a:xfrm>
            <a:off x="10545417" y="0"/>
            <a:ext cx="1646583" cy="6858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3C08E-5BA8-5E4E-AD01-68BB525C2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sp>
        <p:nvSpPr>
          <p:cNvPr id="6" name="Title Placeholder 2">
            <a:extLst>
              <a:ext uri="{FF2B5EF4-FFF2-40B4-BE49-F238E27FC236}">
                <a16:creationId xmlns:a16="http://schemas.microsoft.com/office/drawing/2014/main" id="{8A1628CA-4A6A-154D-BA13-76186FE6C2F4}"/>
              </a:ext>
            </a:extLst>
          </p:cNvPr>
          <p:cNvSpPr txBox="1">
            <a:spLocks/>
          </p:cNvSpPr>
          <p:nvPr/>
        </p:nvSpPr>
        <p:spPr>
          <a:xfrm>
            <a:off x="838199" y="722346"/>
            <a:ext cx="5827295" cy="995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en-GB" sz="3600" baseline="0" dirty="0" err="1"/>
              <a:t>Vagnar</a:t>
            </a:r>
            <a:r>
              <a:rPr lang="en-GB" sz="3600" baseline="0" dirty="0"/>
              <a:t> – </a:t>
            </a:r>
            <a:r>
              <a:rPr lang="en-GB" sz="3600" dirty="0" err="1"/>
              <a:t>k</a:t>
            </a:r>
            <a:r>
              <a:rPr lang="en-GB" sz="3600" baseline="0" dirty="0" err="1"/>
              <a:t>aup</a:t>
            </a:r>
            <a:r>
              <a:rPr lang="en-GB" sz="3600" baseline="0" dirty="0"/>
              <a:t> vs. </a:t>
            </a:r>
            <a:r>
              <a:rPr lang="en-GB" sz="3600" dirty="0" err="1"/>
              <a:t>l</a:t>
            </a:r>
            <a:r>
              <a:rPr lang="en-GB" sz="3600" baseline="0" dirty="0" err="1"/>
              <a:t>eiga</a:t>
            </a:r>
            <a:endParaRPr lang="en-IS" sz="3600" baseline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4D5D6F-DC89-AF49-B769-CB3E73532030}"/>
              </a:ext>
            </a:extLst>
          </p:cNvPr>
          <p:cNvSpPr txBox="1"/>
          <p:nvPr/>
        </p:nvSpPr>
        <p:spPr>
          <a:xfrm>
            <a:off x="781264" y="2024009"/>
            <a:ext cx="7448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GT America Rg" pitchFamily="2" charset="77"/>
                <a:ea typeface="GT America Rg" pitchFamily="2" charset="77"/>
              </a:rPr>
              <a:t>Rekstrarleiga</a:t>
            </a:r>
            <a:r>
              <a:rPr lang="en-GB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GB" dirty="0" err="1">
                <a:latin typeface="GT America Rg" pitchFamily="2" charset="77"/>
                <a:ea typeface="GT America Rg" pitchFamily="2" charset="77"/>
              </a:rPr>
              <a:t>gæti</a:t>
            </a:r>
            <a:r>
              <a:rPr lang="en-GB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GB" dirty="0" err="1">
                <a:latin typeface="GT America Rg" pitchFamily="2" charset="77"/>
                <a:ea typeface="GT America Rg" pitchFamily="2" charset="77"/>
              </a:rPr>
              <a:t>brúað</a:t>
            </a:r>
            <a:r>
              <a:rPr lang="en-GB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GB" dirty="0" err="1">
                <a:latin typeface="GT America Rg" pitchFamily="2" charset="77"/>
                <a:ea typeface="GT America Rg" pitchFamily="2" charset="77"/>
              </a:rPr>
              <a:t>ákveðið</a:t>
            </a:r>
            <a:r>
              <a:rPr lang="en-GB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GB" dirty="0" err="1">
                <a:latin typeface="GT America Rg" pitchFamily="2" charset="77"/>
                <a:ea typeface="GT America Rg" pitchFamily="2" charset="77"/>
              </a:rPr>
              <a:t>bil</a:t>
            </a:r>
            <a:r>
              <a:rPr lang="en-GB" dirty="0">
                <a:latin typeface="GT America Rg" pitchFamily="2" charset="77"/>
                <a:ea typeface="GT America Rg" pitchFamily="2" charset="77"/>
              </a:rPr>
              <a:t> í </a:t>
            </a:r>
            <a:r>
              <a:rPr lang="en-GB" dirty="0" err="1">
                <a:latin typeface="GT America Rg" pitchFamily="2" charset="77"/>
                <a:ea typeface="GT America Rg" pitchFamily="2" charset="77"/>
              </a:rPr>
              <a:t>vagnaflota</a:t>
            </a:r>
            <a:r>
              <a:rPr lang="en-GB" dirty="0">
                <a:latin typeface="GT America Rg" pitchFamily="2" charset="77"/>
                <a:ea typeface="GT America Rg" pitchFamily="2" charset="77"/>
              </a:rPr>
              <a:t> Strætó </a:t>
            </a:r>
            <a:r>
              <a:rPr lang="en-GB" dirty="0" err="1">
                <a:latin typeface="GT America Rg" pitchFamily="2" charset="77"/>
                <a:ea typeface="GT America Rg" pitchFamily="2" charset="77"/>
              </a:rPr>
              <a:t>þar</a:t>
            </a:r>
            <a:r>
              <a:rPr lang="en-GB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GB" dirty="0" err="1">
                <a:latin typeface="GT America Rg" pitchFamily="2" charset="77"/>
                <a:ea typeface="GT America Rg" pitchFamily="2" charset="77"/>
              </a:rPr>
              <a:t>til</a:t>
            </a:r>
            <a:r>
              <a:rPr lang="en-GB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GB" dirty="0" err="1">
                <a:latin typeface="GT America Rg" pitchFamily="2" charset="77"/>
                <a:ea typeface="GT America Rg" pitchFamily="2" charset="77"/>
              </a:rPr>
              <a:t>ráðist</a:t>
            </a:r>
            <a:r>
              <a:rPr lang="en-GB" dirty="0">
                <a:latin typeface="GT America Rg" pitchFamily="2" charset="77"/>
                <a:ea typeface="GT America Rg" pitchFamily="2" charset="77"/>
              </a:rPr>
              <a:t> er </a:t>
            </a:r>
            <a:r>
              <a:rPr lang="en-GB" dirty="0" err="1">
                <a:latin typeface="GT America Rg" pitchFamily="2" charset="77"/>
                <a:ea typeface="GT America Rg" pitchFamily="2" charset="77"/>
              </a:rPr>
              <a:t>endanlega</a:t>
            </a:r>
            <a:r>
              <a:rPr lang="en-GB" dirty="0">
                <a:latin typeface="GT America Rg" pitchFamily="2" charset="77"/>
                <a:ea typeface="GT America Rg" pitchFamily="2" charset="77"/>
              </a:rPr>
              <a:t> í </a:t>
            </a:r>
            <a:r>
              <a:rPr lang="en-GB" dirty="0" err="1">
                <a:latin typeface="GT America Rg" pitchFamily="2" charset="77"/>
                <a:ea typeface="GT America Rg" pitchFamily="2" charset="77"/>
              </a:rPr>
              <a:t>orkuskiptin</a:t>
            </a:r>
            <a:r>
              <a:rPr lang="en-GB" dirty="0">
                <a:latin typeface="GT America Rg" pitchFamily="2" charset="77"/>
                <a:ea typeface="GT America Rg" pitchFamily="2" charset="77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GT America Rg" pitchFamily="2" charset="77"/>
                <a:ea typeface="GT America Rg" pitchFamily="2" charset="77"/>
              </a:rPr>
              <a:t>Er </a:t>
            </a:r>
            <a:r>
              <a:rPr lang="en-GB" dirty="0" err="1">
                <a:latin typeface="GT America Rg" pitchFamily="2" charset="77"/>
                <a:ea typeface="GT America Rg" pitchFamily="2" charset="77"/>
              </a:rPr>
              <a:t>hagkvæmara</a:t>
            </a:r>
            <a:r>
              <a:rPr lang="en-GB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GB" dirty="0" err="1">
                <a:latin typeface="GT America Rg" pitchFamily="2" charset="77"/>
                <a:ea typeface="GT America Rg" pitchFamily="2" charset="77"/>
              </a:rPr>
              <a:t>en</a:t>
            </a:r>
            <a:r>
              <a:rPr lang="en-GB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GB" dirty="0" err="1">
                <a:latin typeface="GT America Rg" pitchFamily="2" charset="77"/>
                <a:ea typeface="GT America Rg" pitchFamily="2" charset="77"/>
              </a:rPr>
              <a:t>að</a:t>
            </a:r>
            <a:r>
              <a:rPr lang="en-GB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GB" dirty="0" err="1">
                <a:latin typeface="GT America Rg" pitchFamily="2" charset="77"/>
                <a:ea typeface="GT America Rg" pitchFamily="2" charset="77"/>
              </a:rPr>
              <a:t>halda</a:t>
            </a:r>
            <a:r>
              <a:rPr lang="en-GB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GB" dirty="0" err="1">
                <a:latin typeface="GT America Rg" pitchFamily="2" charset="77"/>
                <a:ea typeface="GT America Rg" pitchFamily="2" charset="77"/>
              </a:rPr>
              <a:t>áfram</a:t>
            </a:r>
            <a:r>
              <a:rPr lang="en-GB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GB" dirty="0" err="1">
                <a:latin typeface="GT America Rg" pitchFamily="2" charset="77"/>
                <a:ea typeface="GT America Rg" pitchFamily="2" charset="77"/>
              </a:rPr>
              <a:t>að</a:t>
            </a:r>
            <a:r>
              <a:rPr lang="en-GB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GB" dirty="0" err="1">
                <a:latin typeface="GT America Rg" pitchFamily="2" charset="77"/>
                <a:ea typeface="GT America Rg" pitchFamily="2" charset="77"/>
              </a:rPr>
              <a:t>reka</a:t>
            </a:r>
            <a:r>
              <a:rPr lang="en-GB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GB" dirty="0" err="1">
                <a:latin typeface="GT America Rg" pitchFamily="2" charset="77"/>
                <a:ea typeface="GT America Rg" pitchFamily="2" charset="77"/>
              </a:rPr>
              <a:t>núverandi</a:t>
            </a:r>
            <a:r>
              <a:rPr lang="en-GB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GB" dirty="0" err="1">
                <a:latin typeface="GT America Rg" pitchFamily="2" charset="77"/>
                <a:ea typeface="GT America Rg" pitchFamily="2" charset="77"/>
              </a:rPr>
              <a:t>eldri</a:t>
            </a:r>
            <a:r>
              <a:rPr lang="en-GB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GB" dirty="0" err="1">
                <a:latin typeface="GT America Rg" pitchFamily="2" charset="77"/>
                <a:ea typeface="GT America Rg" pitchFamily="2" charset="77"/>
              </a:rPr>
              <a:t>vagna</a:t>
            </a:r>
            <a:r>
              <a:rPr lang="en-GB" dirty="0">
                <a:latin typeface="GT America Rg" pitchFamily="2" charset="77"/>
                <a:ea typeface="GT America Rg" pitchFamily="2" charset="77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GT America Rg" pitchFamily="2" charset="77"/>
                <a:ea typeface="GT America Rg" pitchFamily="2" charset="77"/>
              </a:rPr>
              <a:t>Getur</a:t>
            </a:r>
            <a:r>
              <a:rPr lang="en-GB" dirty="0">
                <a:latin typeface="GT America Rg" pitchFamily="2" charset="77"/>
                <a:ea typeface="GT America Rg" pitchFamily="2" charset="77"/>
              </a:rPr>
              <a:t> haft </a:t>
            </a:r>
            <a:r>
              <a:rPr lang="en-GB" dirty="0" err="1">
                <a:latin typeface="GT America Rg" pitchFamily="2" charset="77"/>
                <a:ea typeface="GT America Rg" pitchFamily="2" charset="77"/>
              </a:rPr>
              <a:t>áhrif</a:t>
            </a:r>
            <a:r>
              <a:rPr lang="en-GB" dirty="0">
                <a:latin typeface="GT America Rg" pitchFamily="2" charset="77"/>
                <a:ea typeface="GT America Rg" pitchFamily="2" charset="77"/>
              </a:rPr>
              <a:t> á </a:t>
            </a:r>
            <a:r>
              <a:rPr lang="en-GB" dirty="0" err="1">
                <a:latin typeface="GT America Rg" pitchFamily="2" charset="77"/>
                <a:ea typeface="GT America Rg" pitchFamily="2" charset="77"/>
              </a:rPr>
              <a:t>verkefnastöðu</a:t>
            </a:r>
            <a:r>
              <a:rPr lang="en-GB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GB" dirty="0" err="1">
                <a:latin typeface="GT America Rg" pitchFamily="2" charset="77"/>
                <a:ea typeface="GT America Rg" pitchFamily="2" charset="77"/>
              </a:rPr>
              <a:t>verkstæðis</a:t>
            </a:r>
            <a:r>
              <a:rPr lang="en-GB" dirty="0">
                <a:latin typeface="GT America Rg" pitchFamily="2" charset="77"/>
                <a:ea typeface="GT America Rg" pitchFamily="2" charset="77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GT America Rg" pitchFamily="2" charset="77"/>
                <a:ea typeface="GT America Rg" pitchFamily="2" charset="77"/>
              </a:rPr>
              <a:t>Er </a:t>
            </a:r>
            <a:r>
              <a:rPr lang="en-GB" dirty="0" err="1">
                <a:latin typeface="GT America Rg" pitchFamily="2" charset="77"/>
                <a:ea typeface="GT America Rg" pitchFamily="2" charset="77"/>
              </a:rPr>
              <a:t>útboðsskylt</a:t>
            </a:r>
            <a:r>
              <a:rPr lang="en-GB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GB" dirty="0" err="1">
                <a:latin typeface="GT America Rg" pitchFamily="2" charset="77"/>
                <a:ea typeface="GT America Rg" pitchFamily="2" charset="77"/>
              </a:rPr>
              <a:t>því</a:t>
            </a:r>
            <a:r>
              <a:rPr lang="en-GB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GB" dirty="0" err="1">
                <a:latin typeface="GT America Rg" pitchFamily="2" charset="77"/>
                <a:ea typeface="GT America Rg" pitchFamily="2" charset="77"/>
              </a:rPr>
              <a:t>nauðsynlegt</a:t>
            </a:r>
            <a:r>
              <a:rPr lang="en-GB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GB" dirty="0" err="1">
                <a:latin typeface="GT America Rg" pitchFamily="2" charset="77"/>
                <a:ea typeface="GT America Rg" pitchFamily="2" charset="77"/>
              </a:rPr>
              <a:t>að</a:t>
            </a:r>
            <a:r>
              <a:rPr lang="en-GB" dirty="0">
                <a:latin typeface="GT America Rg" pitchFamily="2" charset="77"/>
                <a:ea typeface="GT America Rg" pitchFamily="2" charset="77"/>
              </a:rPr>
              <a:t> taka </a:t>
            </a:r>
            <a:r>
              <a:rPr lang="en-GB" dirty="0" err="1">
                <a:latin typeface="GT America Rg" pitchFamily="2" charset="77"/>
                <a:ea typeface="GT America Rg" pitchFamily="2" charset="77"/>
              </a:rPr>
              <a:t>ákvörðun</a:t>
            </a:r>
            <a:r>
              <a:rPr lang="en-GB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GB" dirty="0" err="1">
                <a:latin typeface="GT America Rg" pitchFamily="2" charset="77"/>
                <a:ea typeface="GT America Rg" pitchFamily="2" charset="77"/>
              </a:rPr>
              <a:t>fljótt</a:t>
            </a:r>
            <a:r>
              <a:rPr lang="en-GB" dirty="0">
                <a:latin typeface="GT America Rg" pitchFamily="2" charset="77"/>
                <a:ea typeface="GT America Rg" pitchFamily="2" charset="77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GT America Rg" pitchFamily="2" charset="77"/>
                <a:ea typeface="GT America Rg" pitchFamily="2" charset="77"/>
              </a:rPr>
              <a:t>Getur</a:t>
            </a:r>
            <a:r>
              <a:rPr lang="en-GB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GB" dirty="0" err="1">
                <a:latin typeface="GT America Rg" pitchFamily="2" charset="77"/>
                <a:ea typeface="GT America Rg" pitchFamily="2" charset="77"/>
              </a:rPr>
              <a:t>falið</a:t>
            </a:r>
            <a:r>
              <a:rPr lang="en-GB" dirty="0">
                <a:latin typeface="GT America Rg" pitchFamily="2" charset="77"/>
                <a:ea typeface="GT America Rg" pitchFamily="2" charset="77"/>
              </a:rPr>
              <a:t> í </a:t>
            </a:r>
            <a:r>
              <a:rPr lang="en-GB" dirty="0" err="1">
                <a:latin typeface="GT America Rg" pitchFamily="2" charset="77"/>
                <a:ea typeface="GT America Rg" pitchFamily="2" charset="77"/>
              </a:rPr>
              <a:t>sér</a:t>
            </a:r>
            <a:r>
              <a:rPr lang="en-GB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GB" dirty="0" err="1">
                <a:latin typeface="GT America Rg" pitchFamily="2" charset="77"/>
                <a:ea typeface="GT America Rg" pitchFamily="2" charset="77"/>
              </a:rPr>
              <a:t>hagræði</a:t>
            </a:r>
            <a:r>
              <a:rPr lang="en-GB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GB" dirty="0" err="1">
                <a:latin typeface="GT America Rg" pitchFamily="2" charset="77"/>
                <a:ea typeface="GT America Rg" pitchFamily="2" charset="77"/>
              </a:rPr>
              <a:t>miðað</a:t>
            </a:r>
            <a:r>
              <a:rPr lang="en-GB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GB" dirty="0" err="1">
                <a:latin typeface="GT America Rg" pitchFamily="2" charset="77"/>
                <a:ea typeface="GT America Rg" pitchFamily="2" charset="77"/>
              </a:rPr>
              <a:t>við</a:t>
            </a:r>
            <a:r>
              <a:rPr lang="en-GB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GB" dirty="0" err="1">
                <a:latin typeface="GT America Rg" pitchFamily="2" charset="77"/>
                <a:ea typeface="GT America Rg" pitchFamily="2" charset="77"/>
              </a:rPr>
              <a:t>núverandi</a:t>
            </a:r>
            <a:r>
              <a:rPr lang="en-GB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GB" dirty="0" err="1">
                <a:latin typeface="GT America Rg" pitchFamily="2" charset="77"/>
                <a:ea typeface="GT America Rg" pitchFamily="2" charset="77"/>
              </a:rPr>
              <a:t>vagna</a:t>
            </a:r>
            <a:r>
              <a:rPr lang="en-GB" dirty="0">
                <a:latin typeface="GT America Rg" pitchFamily="2" charset="77"/>
                <a:ea typeface="GT America Rg" pitchFamily="2" charset="77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GT America Rg" pitchFamily="2" charset="77"/>
                <a:ea typeface="GT America Rg" pitchFamily="2" charset="77"/>
              </a:rPr>
              <a:t>Allt</a:t>
            </a:r>
            <a:r>
              <a:rPr lang="en-GB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GB" dirty="0" err="1">
                <a:latin typeface="GT America Rg" pitchFamily="2" charset="77"/>
                <a:ea typeface="GT America Rg" pitchFamily="2" charset="77"/>
              </a:rPr>
              <a:t>viðhald</a:t>
            </a:r>
            <a:r>
              <a:rPr lang="en-GB" dirty="0">
                <a:latin typeface="GT America Rg" pitchFamily="2" charset="77"/>
                <a:ea typeface="GT America Rg" pitchFamily="2" charset="77"/>
              </a:rPr>
              <a:t> </a:t>
            </a:r>
            <a:r>
              <a:rPr lang="en-GB" dirty="0" err="1">
                <a:latin typeface="GT America Rg" pitchFamily="2" charset="77"/>
                <a:ea typeface="GT America Rg" pitchFamily="2" charset="77"/>
              </a:rPr>
              <a:t>fellur</a:t>
            </a:r>
            <a:r>
              <a:rPr lang="en-GB" dirty="0">
                <a:latin typeface="GT America Rg" pitchFamily="2" charset="77"/>
                <a:ea typeface="GT America Rg" pitchFamily="2" charset="77"/>
              </a:rPr>
              <a:t> á </a:t>
            </a:r>
            <a:r>
              <a:rPr lang="en-GB" dirty="0" err="1">
                <a:latin typeface="GT America Rg" pitchFamily="2" charset="77"/>
                <a:ea typeface="GT America Rg" pitchFamily="2" charset="77"/>
              </a:rPr>
              <a:t>leigusala</a:t>
            </a:r>
            <a:r>
              <a:rPr lang="en-GB" dirty="0">
                <a:latin typeface="GT America Rg" pitchFamily="2" charset="77"/>
                <a:ea typeface="GT America Rg" pitchFamily="2" charset="77"/>
              </a:rPr>
              <a:t>.</a:t>
            </a:r>
          </a:p>
          <a:p>
            <a:endParaRPr lang="en-IS" dirty="0">
              <a:latin typeface="GT America Rg" pitchFamily="2" charset="77"/>
              <a:ea typeface="GT America Rg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03914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43BDF6-EBE6-EE47-BC2D-914B8A5DD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85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977A57-3C55-C34B-80AA-80CB65E50455}"/>
              </a:ext>
            </a:extLst>
          </p:cNvPr>
          <p:cNvSpPr/>
          <p:nvPr/>
        </p:nvSpPr>
        <p:spPr>
          <a:xfrm>
            <a:off x="10545417" y="0"/>
            <a:ext cx="1646583" cy="6858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3C08E-5BA8-5E4E-AD01-68BB525C2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3C37F058-A914-154E-877F-D36ECA39AE3F}"/>
              </a:ext>
            </a:extLst>
          </p:cNvPr>
          <p:cNvSpPr txBox="1">
            <a:spLocks/>
          </p:cNvSpPr>
          <p:nvPr/>
        </p:nvSpPr>
        <p:spPr>
          <a:xfrm>
            <a:off x="838200" y="722346"/>
            <a:ext cx="10515600" cy="995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en-GB" sz="3000" dirty="0"/>
              <a:t>Fjárhagsáætlun </a:t>
            </a:r>
            <a:endParaRPr lang="en-IS" sz="3000" baseline="0" dirty="0"/>
          </a:p>
        </p:txBody>
      </p:sp>
      <p:sp>
        <p:nvSpPr>
          <p:cNvPr id="8" name="Title Placeholder 2">
            <a:extLst>
              <a:ext uri="{FF2B5EF4-FFF2-40B4-BE49-F238E27FC236}">
                <a16:creationId xmlns:a16="http://schemas.microsoft.com/office/drawing/2014/main" id="{1BB48BF7-CAAF-E748-AA0C-C536AB0B2FB2}"/>
              </a:ext>
            </a:extLst>
          </p:cNvPr>
          <p:cNvSpPr txBox="1">
            <a:spLocks/>
          </p:cNvSpPr>
          <p:nvPr/>
        </p:nvSpPr>
        <p:spPr>
          <a:xfrm>
            <a:off x="414130" y="1718262"/>
            <a:ext cx="5978124" cy="392680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b="0" i="0" kern="1500" spc="40" dirty="0" err="1">
                <a:latin typeface="+mn-lt"/>
              </a:rPr>
              <a:t>Nýtt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akstursútboð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þýðir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meiri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kostnaður</a:t>
            </a:r>
            <a:r>
              <a:rPr lang="en-GB" sz="1600" b="0" i="0" kern="1500" spc="40" dirty="0">
                <a:latin typeface="+mn-lt"/>
              </a:rPr>
              <a:t>. </a:t>
            </a:r>
            <a:r>
              <a:rPr lang="en-GB" sz="1600" b="0" i="0" kern="1500" spc="40" dirty="0" err="1">
                <a:latin typeface="+mn-lt"/>
              </a:rPr>
              <a:t>Launahlutinn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hefur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hækkað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töluvert</a:t>
            </a:r>
            <a:r>
              <a:rPr lang="en-GB" sz="1600" b="0" i="0" kern="1500" spc="40" dirty="0">
                <a:latin typeface="+mn-lt"/>
              </a:rPr>
              <a:t>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b="0" i="0" kern="1500" spc="40" dirty="0" err="1">
                <a:latin typeface="+mn-lt"/>
              </a:rPr>
              <a:t>Áætlað</a:t>
            </a:r>
            <a:r>
              <a:rPr lang="en-GB" sz="1600" b="0" i="0" kern="1500" spc="40" dirty="0">
                <a:latin typeface="+mn-lt"/>
              </a:rPr>
              <a:t> um 190 m.kr. </a:t>
            </a:r>
            <a:r>
              <a:rPr lang="en-GB" sz="1600" b="0" i="0" kern="1500" spc="40" dirty="0" err="1">
                <a:latin typeface="+mn-lt"/>
              </a:rPr>
              <a:t>það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sem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eftir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líður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árs</a:t>
            </a:r>
            <a:r>
              <a:rPr lang="en-GB" sz="1600" b="0" i="0" kern="1500" spc="40" dirty="0">
                <a:latin typeface="+mn-lt"/>
              </a:rPr>
              <a:t>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i="0" kern="1500" spc="40" dirty="0" err="1">
                <a:latin typeface="+mn-lt"/>
              </a:rPr>
              <a:t>Þarf</a:t>
            </a:r>
            <a:r>
              <a:rPr lang="en-GB" sz="1600" i="0" kern="1500" spc="40" dirty="0">
                <a:latin typeface="+mn-lt"/>
              </a:rPr>
              <a:t> </a:t>
            </a:r>
            <a:r>
              <a:rPr lang="en-GB" sz="1600" i="0" kern="1500" spc="40" dirty="0" err="1">
                <a:latin typeface="+mn-lt"/>
              </a:rPr>
              <a:t>að</a:t>
            </a:r>
            <a:r>
              <a:rPr lang="en-GB" sz="1600" i="0" kern="1500" spc="40" dirty="0">
                <a:latin typeface="+mn-lt"/>
              </a:rPr>
              <a:t> </a:t>
            </a:r>
            <a:r>
              <a:rPr lang="en-GB" sz="1600" i="0" kern="1500" spc="40" dirty="0" err="1">
                <a:latin typeface="+mn-lt"/>
              </a:rPr>
              <a:t>fá</a:t>
            </a:r>
            <a:r>
              <a:rPr lang="en-GB" sz="1600" i="0" kern="1500" spc="40" dirty="0">
                <a:latin typeface="+mn-lt"/>
              </a:rPr>
              <a:t> </a:t>
            </a:r>
            <a:r>
              <a:rPr lang="en-GB" sz="1600" i="0" kern="1500" spc="40" dirty="0" err="1">
                <a:latin typeface="+mn-lt"/>
              </a:rPr>
              <a:t>aukna</a:t>
            </a:r>
            <a:r>
              <a:rPr lang="en-GB" sz="1600" i="0" kern="1500" spc="40" dirty="0">
                <a:latin typeface="+mn-lt"/>
              </a:rPr>
              <a:t> </a:t>
            </a:r>
            <a:r>
              <a:rPr lang="en-GB" sz="1600" i="0" kern="1500" spc="40" dirty="0" err="1">
                <a:latin typeface="+mn-lt"/>
              </a:rPr>
              <a:t>fjárheimildir</a:t>
            </a:r>
            <a:r>
              <a:rPr lang="en-GB" sz="1600" i="0" kern="1500" spc="40" dirty="0">
                <a:latin typeface="+mn-lt"/>
              </a:rPr>
              <a:t> </a:t>
            </a:r>
            <a:r>
              <a:rPr lang="en-GB" sz="1600" i="0" kern="1500" spc="40" dirty="0" err="1">
                <a:latin typeface="+mn-lt"/>
              </a:rPr>
              <a:t>fyrir</a:t>
            </a:r>
            <a:r>
              <a:rPr lang="en-GB" sz="1600" i="0" kern="1500" spc="40" dirty="0">
                <a:latin typeface="+mn-lt"/>
              </a:rPr>
              <a:t> </a:t>
            </a:r>
            <a:r>
              <a:rPr lang="en-GB" sz="1600" i="0" kern="1500" spc="40" dirty="0" err="1">
                <a:latin typeface="+mn-lt"/>
              </a:rPr>
              <a:t>því</a:t>
            </a:r>
            <a:r>
              <a:rPr lang="en-GB" sz="1600" i="0" kern="1500" spc="40" dirty="0">
                <a:latin typeface="+mn-lt"/>
              </a:rPr>
              <a:t>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1600" b="0" i="0" kern="1500" spc="40" dirty="0">
              <a:latin typeface="+mn-lt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b="0" i="0" kern="1500" spc="40" dirty="0" err="1">
                <a:latin typeface="+mn-lt"/>
              </a:rPr>
              <a:t>Fyrir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árið</a:t>
            </a:r>
            <a:r>
              <a:rPr lang="en-GB" sz="1600" b="0" i="0" kern="1500" spc="40" dirty="0">
                <a:latin typeface="+mn-lt"/>
              </a:rPr>
              <a:t> 2025 er </a:t>
            </a:r>
            <a:r>
              <a:rPr lang="en-GB" sz="1600" b="0" i="0" kern="1500" spc="40" dirty="0" err="1">
                <a:latin typeface="+mn-lt"/>
              </a:rPr>
              <a:t>gert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ráð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fyrir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að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kostnaður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aukist</a:t>
            </a:r>
            <a:r>
              <a:rPr lang="en-GB" sz="1600" b="0" i="0" kern="1500" spc="40" dirty="0">
                <a:latin typeface="+mn-lt"/>
              </a:rPr>
              <a:t> um </a:t>
            </a:r>
            <a:r>
              <a:rPr lang="en-GB" sz="1600" b="0" i="0" kern="1500" spc="40" dirty="0" err="1">
                <a:latin typeface="+mn-lt"/>
              </a:rPr>
              <a:t>allt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að</a:t>
            </a:r>
            <a:r>
              <a:rPr lang="en-GB" sz="1600" b="0" i="0" kern="1500" spc="40" dirty="0">
                <a:latin typeface="+mn-lt"/>
              </a:rPr>
              <a:t> 600 m.kr. </a:t>
            </a:r>
            <a:r>
              <a:rPr lang="en-GB" sz="1600" b="0" i="0" kern="1500" spc="40" dirty="0" err="1">
                <a:latin typeface="+mn-lt"/>
              </a:rPr>
              <a:t>sem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þarf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að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brúa</a:t>
            </a:r>
            <a:r>
              <a:rPr lang="en-GB" sz="1600" b="0" i="0" kern="1500" spc="40" dirty="0">
                <a:latin typeface="+mn-lt"/>
              </a:rPr>
              <a:t>.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lang="en-GB" sz="1400" b="0" i="0" kern="1500" spc="40" dirty="0" err="1">
                <a:latin typeface="+mn-lt"/>
              </a:rPr>
              <a:t>Hægt</a:t>
            </a:r>
            <a:r>
              <a:rPr lang="en-GB" sz="1400" b="0" i="0" kern="1500" spc="40" dirty="0">
                <a:latin typeface="+mn-lt"/>
              </a:rPr>
              <a:t> </a:t>
            </a:r>
            <a:r>
              <a:rPr lang="en-GB" sz="1400" b="0" i="0" kern="1500" spc="40" dirty="0" err="1">
                <a:latin typeface="+mn-lt"/>
              </a:rPr>
              <a:t>með</a:t>
            </a:r>
            <a:r>
              <a:rPr lang="en-GB" sz="1400" b="0" i="0" kern="1500" spc="40" dirty="0">
                <a:latin typeface="+mn-lt"/>
              </a:rPr>
              <a:t> </a:t>
            </a:r>
            <a:r>
              <a:rPr lang="en-GB" sz="1400" b="0" i="0" kern="1500" spc="40" dirty="0" err="1">
                <a:latin typeface="+mn-lt"/>
              </a:rPr>
              <a:t>niðurskurði</a:t>
            </a:r>
            <a:r>
              <a:rPr lang="en-GB" sz="1400" b="0" i="0" kern="1500" spc="40" dirty="0">
                <a:latin typeface="+mn-lt"/>
              </a:rPr>
              <a:t> í </a:t>
            </a:r>
            <a:r>
              <a:rPr lang="en-GB" sz="1400" b="0" i="0" kern="1500" spc="40" dirty="0" err="1">
                <a:latin typeface="+mn-lt"/>
              </a:rPr>
              <a:t>leiðakerfinu</a:t>
            </a:r>
            <a:r>
              <a:rPr lang="en-GB" sz="1400" kern="1500" spc="40" dirty="0"/>
              <a:t> og </a:t>
            </a:r>
            <a:r>
              <a:rPr lang="en-GB" sz="1400" kern="1500" spc="40" dirty="0" err="1"/>
              <a:t>annarri</a:t>
            </a:r>
            <a:r>
              <a:rPr lang="en-GB" sz="1400" kern="1500" spc="40" dirty="0"/>
              <a:t> </a:t>
            </a:r>
            <a:r>
              <a:rPr lang="en-GB" sz="1400" kern="1500" spc="40" dirty="0" err="1"/>
              <a:t>hagræðingu</a:t>
            </a:r>
            <a:r>
              <a:rPr lang="en-GB" sz="1400" kern="1500" spc="40" dirty="0"/>
              <a:t> (</a:t>
            </a:r>
            <a:r>
              <a:rPr lang="en-GB" sz="1400" kern="1500" spc="40" dirty="0" err="1"/>
              <a:t>sjá</a:t>
            </a:r>
            <a:r>
              <a:rPr lang="en-GB" sz="1400" kern="1500" spc="40" dirty="0"/>
              <a:t> </a:t>
            </a:r>
            <a:r>
              <a:rPr lang="en-GB" sz="1400" kern="1500" spc="40" dirty="0" err="1"/>
              <a:t>neðar</a:t>
            </a:r>
            <a:r>
              <a:rPr lang="en-GB" sz="1400" kern="1500" spc="40" dirty="0"/>
              <a:t>)</a:t>
            </a:r>
            <a:endParaRPr lang="en-GB" sz="1400" b="0" i="0" kern="1500" spc="40" dirty="0">
              <a:latin typeface="+mn-lt"/>
            </a:endParaRP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lang="en-GB" sz="1400" b="0" i="0" kern="1500" spc="40" dirty="0" err="1">
                <a:latin typeface="+mn-lt"/>
              </a:rPr>
              <a:t>Hækkun</a:t>
            </a:r>
            <a:r>
              <a:rPr lang="en-GB" sz="1400" b="0" i="0" kern="1500" spc="40" dirty="0">
                <a:latin typeface="+mn-lt"/>
              </a:rPr>
              <a:t> á </a:t>
            </a:r>
            <a:r>
              <a:rPr lang="en-GB" sz="1400" b="0" i="0" kern="1500" spc="40" dirty="0" err="1">
                <a:latin typeface="+mn-lt"/>
              </a:rPr>
              <a:t>gjaldskrá</a:t>
            </a:r>
            <a:r>
              <a:rPr lang="en-GB" sz="1400" b="0" i="0" kern="1500" spc="40" dirty="0">
                <a:latin typeface="+mn-lt"/>
              </a:rPr>
              <a:t>, </a:t>
            </a:r>
            <a:r>
              <a:rPr lang="en-GB" sz="1400" b="0" i="0" kern="1500" spc="40" dirty="0" err="1">
                <a:latin typeface="+mn-lt"/>
              </a:rPr>
              <a:t>sjá</a:t>
            </a:r>
            <a:r>
              <a:rPr lang="en-GB" sz="1400" b="0" i="0" kern="1500" spc="40" dirty="0">
                <a:latin typeface="+mn-lt"/>
              </a:rPr>
              <a:t> </a:t>
            </a:r>
            <a:r>
              <a:rPr lang="en-GB" sz="1400" b="0" i="0" kern="1500" spc="40" dirty="0" err="1">
                <a:latin typeface="+mn-lt"/>
              </a:rPr>
              <a:t>hugleiðingar</a:t>
            </a:r>
            <a:r>
              <a:rPr lang="en-GB" sz="1400" b="0" i="0" kern="1500" spc="40" dirty="0">
                <a:latin typeface="+mn-lt"/>
              </a:rPr>
              <a:t> </a:t>
            </a:r>
            <a:r>
              <a:rPr lang="en-GB" sz="1400" b="0" i="0" kern="1500" spc="40" dirty="0" err="1">
                <a:latin typeface="+mn-lt"/>
              </a:rPr>
              <a:t>hér</a:t>
            </a:r>
            <a:r>
              <a:rPr lang="en-GB" sz="1400" b="0" i="0" kern="1500" spc="40" dirty="0">
                <a:latin typeface="+mn-lt"/>
              </a:rPr>
              <a:t> </a:t>
            </a:r>
            <a:r>
              <a:rPr lang="en-GB" sz="1400" b="0" i="0" kern="1500" spc="40" dirty="0" err="1">
                <a:latin typeface="+mn-lt"/>
              </a:rPr>
              <a:t>aftar</a:t>
            </a:r>
            <a:r>
              <a:rPr lang="en-GB" sz="1400" b="0" i="0" kern="1500" spc="40" dirty="0">
                <a:latin typeface="+mn-lt"/>
              </a:rPr>
              <a:t>.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lang="en-GB" sz="1400" b="0" i="0" kern="1500" spc="40" dirty="0" err="1">
                <a:latin typeface="+mn-lt"/>
              </a:rPr>
              <a:t>Hækkun</a:t>
            </a:r>
            <a:r>
              <a:rPr lang="en-GB" sz="1400" b="0" i="0" kern="1500" spc="40" dirty="0">
                <a:latin typeface="+mn-lt"/>
              </a:rPr>
              <a:t> á </a:t>
            </a:r>
            <a:r>
              <a:rPr lang="en-GB" sz="1400" b="0" i="0" kern="1500" spc="40" dirty="0" err="1">
                <a:latin typeface="+mn-lt"/>
              </a:rPr>
              <a:t>framlögum</a:t>
            </a:r>
            <a:r>
              <a:rPr lang="en-GB" sz="1400" b="0" i="0" kern="1500" spc="40" dirty="0">
                <a:latin typeface="+mn-lt"/>
              </a:rPr>
              <a:t>.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lang="en-GB" sz="1400" b="0" i="0" kern="1500" spc="40" dirty="0" err="1">
                <a:latin typeface="+mn-lt"/>
              </a:rPr>
              <a:t>Frekari</a:t>
            </a:r>
            <a:r>
              <a:rPr lang="en-GB" sz="1400" b="0" i="0" kern="1500" spc="40" dirty="0">
                <a:latin typeface="+mn-lt"/>
              </a:rPr>
              <a:t> </a:t>
            </a:r>
            <a:r>
              <a:rPr lang="en-GB" sz="1400" b="0" i="0" kern="1500" spc="40" dirty="0" err="1">
                <a:latin typeface="+mn-lt"/>
              </a:rPr>
              <a:t>útvistun</a:t>
            </a:r>
            <a:r>
              <a:rPr lang="en-GB" sz="1400" b="0" i="0" kern="1500" spc="40" dirty="0">
                <a:latin typeface="+mn-lt"/>
              </a:rPr>
              <a:t>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b="0" i="0" kern="1500" spc="40" dirty="0">
                <a:latin typeface="+mn-lt"/>
              </a:rPr>
              <a:t>Á </a:t>
            </a:r>
            <a:r>
              <a:rPr lang="en-GB" sz="1600" b="0" i="0" kern="1500" spc="40" dirty="0" err="1">
                <a:latin typeface="+mn-lt"/>
              </a:rPr>
              <a:t>árinu</a:t>
            </a:r>
            <a:r>
              <a:rPr lang="en-GB" sz="1600" b="0" i="0" kern="1500" spc="40" dirty="0">
                <a:latin typeface="+mn-lt"/>
              </a:rPr>
              <a:t> 2025 </a:t>
            </a:r>
            <a:r>
              <a:rPr lang="en-GB" sz="1600" b="0" i="0" kern="1500" spc="40" dirty="0" err="1">
                <a:latin typeface="+mn-lt"/>
              </a:rPr>
              <a:t>þarf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að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huga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að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því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að</a:t>
            </a:r>
            <a:r>
              <a:rPr lang="en-GB" sz="1600" b="0" i="0" kern="1500" spc="40" dirty="0">
                <a:latin typeface="+mn-lt"/>
              </a:rPr>
              <a:t> Strætó </a:t>
            </a:r>
            <a:r>
              <a:rPr lang="en-GB" sz="1600" b="0" i="0" kern="1500" spc="40" dirty="0" err="1">
                <a:latin typeface="+mn-lt"/>
              </a:rPr>
              <a:t>hefur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tekið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að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sér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að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byggja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upp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hleðsluinnviði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vegna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orkuskipta</a:t>
            </a:r>
            <a:r>
              <a:rPr lang="en-GB" sz="1600" b="0" i="0" kern="1500" spc="40" dirty="0">
                <a:latin typeface="+mn-lt"/>
              </a:rPr>
              <a:t> hjá </a:t>
            </a:r>
            <a:r>
              <a:rPr lang="en-GB" sz="1600" b="0" i="0" kern="1500" spc="40" dirty="0" err="1">
                <a:latin typeface="+mn-lt"/>
              </a:rPr>
              <a:t>verktökum</a:t>
            </a:r>
            <a:r>
              <a:rPr lang="en-GB" sz="1600" b="0" i="0" kern="1500" spc="40" dirty="0">
                <a:latin typeface="+mn-lt"/>
              </a:rPr>
              <a:t>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b="0" i="0" kern="1500" spc="40" dirty="0" err="1">
                <a:latin typeface="+mn-lt"/>
              </a:rPr>
              <a:t>Aðrar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forsendur</a:t>
            </a:r>
            <a:r>
              <a:rPr lang="en-GB" sz="1600" b="0" i="0" kern="1500" spc="40" dirty="0">
                <a:latin typeface="+mn-lt"/>
              </a:rPr>
              <a:t> í </a:t>
            </a:r>
            <a:r>
              <a:rPr lang="en-GB" sz="1600" b="0" i="0" kern="1500" spc="40" dirty="0" err="1">
                <a:latin typeface="+mn-lt"/>
              </a:rPr>
              <a:t>fjárhagsáætlun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næstu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ára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eru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skv</a:t>
            </a:r>
            <a:r>
              <a:rPr lang="en-GB" sz="1600" b="0" i="0" kern="1500" spc="40" dirty="0">
                <a:latin typeface="+mn-lt"/>
              </a:rPr>
              <a:t>. </a:t>
            </a:r>
            <a:r>
              <a:rPr lang="en-GB" sz="1600" b="0" i="0" kern="1500" spc="40" dirty="0" err="1">
                <a:latin typeface="+mn-lt"/>
              </a:rPr>
              <a:t>þjóðhagsspá</a:t>
            </a:r>
            <a:r>
              <a:rPr lang="en-GB" sz="1600" b="0" i="0" kern="1500" spc="40" dirty="0">
                <a:latin typeface="+mn-lt"/>
              </a:rPr>
              <a:t> og </a:t>
            </a:r>
            <a:r>
              <a:rPr lang="en-GB" sz="1600" b="0" i="0" kern="1500" spc="40" dirty="0" err="1">
                <a:latin typeface="+mn-lt"/>
              </a:rPr>
              <a:t>þróun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launa</a:t>
            </a:r>
            <a:r>
              <a:rPr lang="en-GB" sz="1600" b="0" i="0" kern="1500" spc="40" dirty="0">
                <a:latin typeface="+mn-lt"/>
              </a:rPr>
              <a:t> í </a:t>
            </a:r>
            <a:r>
              <a:rPr lang="en-GB" sz="1600" b="0" i="0" kern="1500" spc="40" dirty="0" err="1">
                <a:latin typeface="+mn-lt"/>
              </a:rPr>
              <a:t>kjarasamningum</a:t>
            </a:r>
            <a:r>
              <a:rPr lang="en-GB" sz="1600" b="0" i="0" kern="1500" spc="40" dirty="0">
                <a:latin typeface="+mn-lt"/>
              </a:rPr>
              <a:t>.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1400" b="0" i="0" kern="1500" spc="40" dirty="0">
              <a:latin typeface="+mn-lt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1400" b="0" i="0" kern="1500" spc="40" dirty="0">
              <a:latin typeface="+mn-lt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1400" b="0" i="0" kern="1500" spc="40" dirty="0">
              <a:latin typeface="+mn-lt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100" i="0" kern="1500" spc="4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6325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977A57-3C55-C34B-80AA-80CB65E50455}"/>
              </a:ext>
            </a:extLst>
          </p:cNvPr>
          <p:cNvSpPr/>
          <p:nvPr/>
        </p:nvSpPr>
        <p:spPr>
          <a:xfrm>
            <a:off x="10545417" y="0"/>
            <a:ext cx="1646583" cy="6858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3C08E-5BA8-5E4E-AD01-68BB525C2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3C37F058-A914-154E-877F-D36ECA39AE3F}"/>
              </a:ext>
            </a:extLst>
          </p:cNvPr>
          <p:cNvSpPr txBox="1">
            <a:spLocks/>
          </p:cNvSpPr>
          <p:nvPr/>
        </p:nvSpPr>
        <p:spPr>
          <a:xfrm>
            <a:off x="838200" y="722346"/>
            <a:ext cx="10515600" cy="995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en-GB" sz="3000" dirty="0" err="1"/>
              <a:t>Gjaldskrármál</a:t>
            </a:r>
            <a:r>
              <a:rPr lang="en-GB" sz="3000" dirty="0"/>
              <a:t> </a:t>
            </a:r>
            <a:endParaRPr lang="en-IS" sz="3000" baseline="0" dirty="0"/>
          </a:p>
        </p:txBody>
      </p:sp>
      <p:sp>
        <p:nvSpPr>
          <p:cNvPr id="8" name="Title Placeholder 2">
            <a:extLst>
              <a:ext uri="{FF2B5EF4-FFF2-40B4-BE49-F238E27FC236}">
                <a16:creationId xmlns:a16="http://schemas.microsoft.com/office/drawing/2014/main" id="{1BB48BF7-CAAF-E748-AA0C-C536AB0B2FB2}"/>
              </a:ext>
            </a:extLst>
          </p:cNvPr>
          <p:cNvSpPr txBox="1">
            <a:spLocks/>
          </p:cNvSpPr>
          <p:nvPr/>
        </p:nvSpPr>
        <p:spPr>
          <a:xfrm>
            <a:off x="414130" y="1718262"/>
            <a:ext cx="5681870" cy="48205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b="0" i="0" kern="1500" spc="40" dirty="0" err="1">
                <a:latin typeface="+mn-lt"/>
              </a:rPr>
              <a:t>Teljum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ómögulegt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að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hægt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sé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að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sækja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alla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hækkun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kostnaðar</a:t>
            </a:r>
            <a:r>
              <a:rPr lang="en-GB" sz="1600" b="0" i="0" kern="1500" spc="40" dirty="0">
                <a:latin typeface="+mn-lt"/>
              </a:rPr>
              <a:t> í </a:t>
            </a:r>
            <a:r>
              <a:rPr lang="en-GB" sz="1600" b="0" i="0" kern="1500" spc="40" dirty="0" err="1">
                <a:latin typeface="+mn-lt"/>
              </a:rPr>
              <a:t>gegnum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gjaldskrárhækkun</a:t>
            </a:r>
            <a:r>
              <a:rPr lang="en-GB" sz="1600" b="0" i="0" kern="1500" spc="40" dirty="0">
                <a:latin typeface="+mn-lt"/>
              </a:rPr>
              <a:t>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b="0" i="0" kern="1500" spc="40" dirty="0" err="1">
                <a:latin typeface="+mn-lt"/>
              </a:rPr>
              <a:t>Miðað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við</a:t>
            </a:r>
            <a:r>
              <a:rPr lang="en-GB" sz="1600" b="0" i="0" kern="1500" spc="40" dirty="0">
                <a:latin typeface="+mn-lt"/>
              </a:rPr>
              <a:t> 4% </a:t>
            </a:r>
            <a:r>
              <a:rPr lang="en-GB" sz="1600" b="0" i="0" kern="1500" spc="40" dirty="0" err="1">
                <a:latin typeface="+mn-lt"/>
              </a:rPr>
              <a:t>gjaldskrárhækkun</a:t>
            </a:r>
            <a:r>
              <a:rPr lang="en-GB" sz="1600" b="0" i="0" kern="1500" spc="40" dirty="0">
                <a:latin typeface="+mn-lt"/>
              </a:rPr>
              <a:t>, </a:t>
            </a:r>
            <a:r>
              <a:rPr lang="en-GB" sz="1600" b="0" i="0" kern="1500" spc="40" dirty="0" err="1">
                <a:latin typeface="+mn-lt"/>
              </a:rPr>
              <a:t>við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hættum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sölu</a:t>
            </a:r>
            <a:r>
              <a:rPr lang="en-GB" sz="1600" b="0" i="0" kern="1500" spc="40" dirty="0">
                <a:latin typeface="+mn-lt"/>
              </a:rPr>
              <a:t> á </a:t>
            </a:r>
            <a:r>
              <a:rPr lang="en-GB" sz="1600" b="0" i="0" kern="1500" spc="40" dirty="0" err="1">
                <a:latin typeface="+mn-lt"/>
              </a:rPr>
              <a:t>árskortum</a:t>
            </a:r>
            <a:r>
              <a:rPr lang="en-GB" sz="1600" b="0" i="0" kern="1500" spc="40" dirty="0">
                <a:latin typeface="+mn-lt"/>
              </a:rPr>
              <a:t>, </a:t>
            </a:r>
            <a:r>
              <a:rPr lang="en-GB" sz="1600" b="0" i="0" kern="1500" spc="40" dirty="0" err="1">
                <a:latin typeface="+mn-lt"/>
              </a:rPr>
              <a:t>eingöngu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seld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mánaðarkort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fyrir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alla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hópa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einnig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að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staðgreiðsla</a:t>
            </a:r>
            <a:r>
              <a:rPr lang="en-GB" sz="1600" b="0" i="0" kern="1500" spc="40" dirty="0">
                <a:latin typeface="+mn-lt"/>
              </a:rPr>
              <a:t> í </a:t>
            </a:r>
            <a:r>
              <a:rPr lang="en-GB" sz="1600" b="0" i="0" kern="1500" spc="40" dirty="0" err="1">
                <a:latin typeface="+mn-lt"/>
              </a:rPr>
              <a:t>vagni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verði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hækkuð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verulega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þá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gæti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það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skilað</a:t>
            </a:r>
            <a:r>
              <a:rPr lang="en-GB" sz="1600" b="0" i="0" kern="1500" spc="40" dirty="0">
                <a:latin typeface="+mn-lt"/>
              </a:rPr>
              <a:t> um 100-110 m.kr í </a:t>
            </a:r>
            <a:r>
              <a:rPr lang="en-GB" sz="1600" b="0" i="0" kern="1500" spc="40" dirty="0" err="1">
                <a:latin typeface="+mn-lt"/>
              </a:rPr>
              <a:t>auknar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tekjur</a:t>
            </a:r>
            <a:r>
              <a:rPr lang="en-GB" sz="1600" b="0" i="0" kern="1500" spc="40" dirty="0">
                <a:latin typeface="+mn-lt"/>
              </a:rPr>
              <a:t>, </a:t>
            </a:r>
            <a:r>
              <a:rPr lang="en-GB" sz="1600" b="0" i="0" kern="1500" spc="40" dirty="0" err="1">
                <a:latin typeface="+mn-lt"/>
              </a:rPr>
              <a:t>ef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notkun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breytist</a:t>
            </a:r>
            <a:r>
              <a:rPr lang="en-GB" sz="1600" b="0" i="0" kern="1500" spc="40" dirty="0">
                <a:latin typeface="+mn-lt"/>
              </a:rPr>
              <a:t> ekki.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1600" b="0" i="0" kern="1500" spc="40" dirty="0">
              <a:latin typeface="+mn-lt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600" b="0" i="0" kern="1500" spc="40" dirty="0" err="1">
                <a:latin typeface="+mn-lt"/>
              </a:rPr>
              <a:t>Sölutölur</a:t>
            </a:r>
            <a:r>
              <a:rPr lang="en-GB" sz="1600" b="0" i="0" kern="1500" spc="40" dirty="0">
                <a:latin typeface="+mn-lt"/>
              </a:rPr>
              <a:t> ytd24 </a:t>
            </a:r>
            <a:r>
              <a:rPr lang="en-GB" sz="1600" b="0" i="0" kern="1500" spc="40" dirty="0" err="1">
                <a:latin typeface="+mn-lt"/>
              </a:rPr>
              <a:t>gefa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til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kynna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að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verð</a:t>
            </a:r>
            <a:r>
              <a:rPr lang="en-GB" sz="1600" b="0" i="0" kern="1500" spc="40" dirty="0">
                <a:latin typeface="+mn-lt"/>
              </a:rPr>
              <a:t> er </a:t>
            </a:r>
            <a:r>
              <a:rPr lang="en-GB" sz="1600" b="0" i="0" kern="1500" spc="40" dirty="0" err="1">
                <a:latin typeface="+mn-lt"/>
              </a:rPr>
              <a:t>komið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að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ákveðnum</a:t>
            </a:r>
            <a:r>
              <a:rPr lang="en-GB" sz="1600" b="0" i="0" kern="1500" spc="40" dirty="0">
                <a:latin typeface="+mn-lt"/>
              </a:rPr>
              <a:t> </a:t>
            </a:r>
            <a:r>
              <a:rPr lang="en-GB" sz="1600" b="0" i="0" kern="1500" spc="40" dirty="0" err="1">
                <a:latin typeface="+mn-lt"/>
              </a:rPr>
              <a:t>sársaukamörkum</a:t>
            </a:r>
            <a:r>
              <a:rPr lang="en-GB" sz="1600" b="0" i="0" kern="1500" spc="40" dirty="0">
                <a:latin typeface="+mn-lt"/>
              </a:rPr>
              <a:t>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1600" b="0" i="0" kern="1500" spc="40" dirty="0">
              <a:latin typeface="+mn-lt"/>
            </a:endParaRPr>
          </a:p>
          <a:p>
            <a:pPr marL="285750" lvl="1" indent="-2857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sz="1600" kern="1500" spc="40" dirty="0">
              <a:ea typeface="+mj-ea"/>
              <a:cs typeface="+mj-cs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1400" b="0" i="0" kern="1500" spc="40" dirty="0">
              <a:latin typeface="+mn-lt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1400" b="0" i="0" kern="1500" spc="40" dirty="0">
              <a:latin typeface="+mn-lt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100" i="0" kern="1500" spc="40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D8B0FD-FE59-F65E-8D9D-E5AB297E4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042" y="1808762"/>
            <a:ext cx="4196376" cy="298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03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8384C6-FF30-E242-8BCA-A74942556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1788" y="-68642"/>
            <a:ext cx="12192000" cy="69952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A83790-2997-C643-8BC0-701E26C30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BC4EF8-050F-B84F-9352-094CB7C91B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082" y="3663923"/>
            <a:ext cx="10803835" cy="2334805"/>
          </a:xfrm>
          <a:prstGeom prst="rect">
            <a:avLst/>
          </a:prstGeom>
        </p:spPr>
      </p:pic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17CFED84-3C76-A747-94D4-DC3D4EBB8840}"/>
              </a:ext>
            </a:extLst>
          </p:cNvPr>
          <p:cNvSpPr txBox="1">
            <a:spLocks/>
          </p:cNvSpPr>
          <p:nvPr/>
        </p:nvSpPr>
        <p:spPr>
          <a:xfrm>
            <a:off x="1446143" y="1553851"/>
            <a:ext cx="10515600" cy="995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en-GB" dirty="0" err="1"/>
              <a:t>Vagnar</a:t>
            </a:r>
            <a:r>
              <a:rPr lang="en-GB" dirty="0"/>
              <a:t> – </a:t>
            </a:r>
            <a:r>
              <a:rPr lang="en-GB" dirty="0" err="1"/>
              <a:t>kaup</a:t>
            </a:r>
            <a:r>
              <a:rPr lang="en-GB" dirty="0"/>
              <a:t> vs. </a:t>
            </a:r>
            <a:r>
              <a:rPr lang="en-GB" dirty="0" err="1"/>
              <a:t>leiga</a:t>
            </a:r>
            <a:endParaRPr lang="en-IS" dirty="0"/>
          </a:p>
        </p:txBody>
      </p:sp>
      <p:sp>
        <p:nvSpPr>
          <p:cNvPr id="9" name="Title Placeholder 2">
            <a:extLst>
              <a:ext uri="{FF2B5EF4-FFF2-40B4-BE49-F238E27FC236}">
                <a16:creationId xmlns:a16="http://schemas.microsoft.com/office/drawing/2014/main" id="{073BCEDD-0141-E64A-BA14-F0C63EC1B76B}"/>
              </a:ext>
            </a:extLst>
          </p:cNvPr>
          <p:cNvSpPr txBox="1">
            <a:spLocks/>
          </p:cNvSpPr>
          <p:nvPr/>
        </p:nvSpPr>
        <p:spPr>
          <a:xfrm>
            <a:off x="1446143" y="6229831"/>
            <a:ext cx="2287657" cy="399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en-GB" sz="1000" b="0" i="0" dirty="0">
                <a:latin typeface="GT America Rg" pitchFamily="2" charset="77"/>
              </a:rPr>
              <a:t>21</a:t>
            </a:r>
            <a:r>
              <a:rPr lang="en-GB" sz="1000" b="0" i="0" baseline="0" dirty="0">
                <a:latin typeface="GT America Rg" pitchFamily="2" charset="77"/>
              </a:rPr>
              <a:t>. </a:t>
            </a:r>
            <a:r>
              <a:rPr lang="en-GB" sz="1000" b="0" i="0" baseline="0" dirty="0" err="1">
                <a:latin typeface="GT America Rg" pitchFamily="2" charset="77"/>
              </a:rPr>
              <a:t>júní</a:t>
            </a:r>
            <a:r>
              <a:rPr lang="en-GB" sz="1000" b="0" i="0" baseline="0" dirty="0">
                <a:latin typeface="GT America Rg" pitchFamily="2" charset="77"/>
              </a:rPr>
              <a:t> 2024</a:t>
            </a:r>
            <a:endParaRPr lang="en-IS" sz="1000" b="0" i="0" baseline="0" dirty="0">
              <a:latin typeface="GT America Rg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24332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977A57-3C55-C34B-80AA-80CB65E50455}"/>
              </a:ext>
            </a:extLst>
          </p:cNvPr>
          <p:cNvSpPr/>
          <p:nvPr/>
        </p:nvSpPr>
        <p:spPr>
          <a:xfrm>
            <a:off x="10545417" y="0"/>
            <a:ext cx="1646583" cy="6858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3C08E-5BA8-5E4E-AD01-68BB525C2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3C37F058-A914-154E-877F-D36ECA39AE3F}"/>
              </a:ext>
            </a:extLst>
          </p:cNvPr>
          <p:cNvSpPr txBox="1">
            <a:spLocks/>
          </p:cNvSpPr>
          <p:nvPr/>
        </p:nvSpPr>
        <p:spPr>
          <a:xfrm>
            <a:off x="838200" y="722346"/>
            <a:ext cx="10515600" cy="995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en-GB" sz="3000" dirty="0" err="1"/>
              <a:t>Vagnar</a:t>
            </a:r>
            <a:r>
              <a:rPr lang="en-GB" sz="3000" dirty="0"/>
              <a:t> – </a:t>
            </a:r>
            <a:r>
              <a:rPr lang="en-GB" sz="3000" dirty="0" err="1"/>
              <a:t>kaup</a:t>
            </a:r>
            <a:r>
              <a:rPr lang="en-GB" sz="3000" dirty="0"/>
              <a:t> vs. </a:t>
            </a:r>
            <a:r>
              <a:rPr lang="en-GB" sz="3000" dirty="0" err="1"/>
              <a:t>rekstrarleiga</a:t>
            </a:r>
            <a:endParaRPr lang="en-IS" sz="3000" baseline="0" dirty="0"/>
          </a:p>
        </p:txBody>
      </p:sp>
      <p:sp>
        <p:nvSpPr>
          <p:cNvPr id="8" name="Title Placeholder 2">
            <a:extLst>
              <a:ext uri="{FF2B5EF4-FFF2-40B4-BE49-F238E27FC236}">
                <a16:creationId xmlns:a16="http://schemas.microsoft.com/office/drawing/2014/main" id="{1BB48BF7-CAAF-E748-AA0C-C536AB0B2FB2}"/>
              </a:ext>
            </a:extLst>
          </p:cNvPr>
          <p:cNvSpPr txBox="1">
            <a:spLocks/>
          </p:cNvSpPr>
          <p:nvPr/>
        </p:nvSpPr>
        <p:spPr>
          <a:xfrm>
            <a:off x="414130" y="2663221"/>
            <a:ext cx="5681870" cy="29818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2000" b="0" i="0" kern="1500" spc="40" dirty="0" err="1">
                <a:latin typeface="GT America Bold" pitchFamily="2" charset="77"/>
              </a:rPr>
              <a:t>Forsendur</a:t>
            </a:r>
            <a:r>
              <a:rPr lang="en-GB" sz="2000" b="0" i="0" kern="1500" spc="40" dirty="0">
                <a:latin typeface="GT America Bold" pitchFamily="2" charset="77"/>
              </a:rPr>
              <a:t> </a:t>
            </a:r>
            <a:r>
              <a:rPr lang="en-GB" sz="2000" b="0" i="0" kern="1500" spc="40" dirty="0" err="1">
                <a:latin typeface="GT America Bold" pitchFamily="2" charset="77"/>
              </a:rPr>
              <a:t>leigu</a:t>
            </a:r>
            <a:endParaRPr lang="en-GB" sz="2000" b="0" i="0" kern="1500" spc="40" dirty="0">
              <a:latin typeface="GT America Bold" pitchFamily="2" charset="77"/>
            </a:endParaRPr>
          </a:p>
          <a:p>
            <a:pPr>
              <a:lnSpc>
                <a:spcPct val="120000"/>
              </a:lnSpc>
            </a:pPr>
            <a:endParaRPr lang="en-GB" sz="2000" b="0" i="0" kern="1500" spc="40" dirty="0">
              <a:latin typeface="GT America Bold" pitchFamily="2" charset="77"/>
            </a:endParaRPr>
          </a:p>
          <a:p>
            <a:pPr>
              <a:lnSpc>
                <a:spcPct val="120000"/>
              </a:lnSpc>
            </a:pPr>
            <a:r>
              <a:rPr lang="en-GB" sz="2000" b="0" i="0" kern="1500" spc="40" dirty="0">
                <a:latin typeface="GT America Bold" pitchFamily="2" charset="77"/>
              </a:rPr>
              <a:t>	</a:t>
            </a:r>
            <a:r>
              <a:rPr lang="en-GB" sz="2000" b="0" i="0" kern="1500" spc="40" dirty="0" err="1">
                <a:latin typeface="GT America Bold" pitchFamily="2" charset="77"/>
              </a:rPr>
              <a:t>Lágmark</a:t>
            </a:r>
            <a:r>
              <a:rPr lang="en-GB" sz="2000" b="0" i="0" kern="1500" spc="40" dirty="0">
                <a:latin typeface="GT America Bold" pitchFamily="2" charset="77"/>
              </a:rPr>
              <a:t> 4 </a:t>
            </a:r>
            <a:r>
              <a:rPr lang="en-GB" sz="2000" b="0" i="0" kern="1500" spc="40" dirty="0" err="1">
                <a:latin typeface="GT America Bold" pitchFamily="2" charset="77"/>
              </a:rPr>
              <a:t>ár</a:t>
            </a:r>
            <a:endParaRPr lang="en-GB" sz="2000" b="0" i="0" kern="1500" spc="40" dirty="0">
              <a:latin typeface="GT America Bold" pitchFamily="2" charset="77"/>
            </a:endParaRPr>
          </a:p>
          <a:p>
            <a:pPr>
              <a:lnSpc>
                <a:spcPct val="120000"/>
              </a:lnSpc>
            </a:pPr>
            <a:r>
              <a:rPr lang="en-GB" sz="2000" b="0" i="0" kern="1500" spc="40" dirty="0">
                <a:latin typeface="GT America Bold" pitchFamily="2" charset="77"/>
              </a:rPr>
              <a:t>	</a:t>
            </a:r>
            <a:r>
              <a:rPr lang="en-GB" sz="2000" b="0" i="0" kern="1500" spc="40" dirty="0" err="1">
                <a:latin typeface="GT America Bold" pitchFamily="2" charset="77"/>
              </a:rPr>
              <a:t>Akstur</a:t>
            </a:r>
            <a:r>
              <a:rPr lang="en-GB" sz="2000" b="0" i="0" kern="1500" spc="40" dirty="0">
                <a:latin typeface="GT America Bold" pitchFamily="2" charset="77"/>
              </a:rPr>
              <a:t> 400.000 Km - 4 </a:t>
            </a:r>
            <a:r>
              <a:rPr lang="en-GB" sz="2000" b="0" i="0" kern="1500" spc="40" dirty="0" err="1">
                <a:latin typeface="GT America Bold" pitchFamily="2" charset="77"/>
              </a:rPr>
              <a:t>ár</a:t>
            </a:r>
            <a:endParaRPr lang="en-GB" sz="2000" b="0" i="0" kern="1500" spc="40" dirty="0">
              <a:latin typeface="GT America Bold" pitchFamily="2" charset="77"/>
            </a:endParaRPr>
          </a:p>
          <a:p>
            <a:pPr>
              <a:lnSpc>
                <a:spcPct val="120000"/>
              </a:lnSpc>
            </a:pPr>
            <a:r>
              <a:rPr lang="en-GB" sz="2000" b="0" i="0" kern="1500" spc="40" dirty="0">
                <a:latin typeface="GT America Bold" pitchFamily="2" charset="77"/>
              </a:rPr>
              <a:t>	</a:t>
            </a:r>
            <a:r>
              <a:rPr lang="en-GB" sz="2000" b="0" i="0" kern="1500" spc="40" dirty="0" err="1">
                <a:latin typeface="GT America Bold" pitchFamily="2" charset="77"/>
              </a:rPr>
              <a:t>Dísel</a:t>
            </a:r>
            <a:r>
              <a:rPr lang="en-GB" sz="2000" b="0" i="0" kern="1500" spc="40" dirty="0">
                <a:latin typeface="GT America Bold" pitchFamily="2" charset="77"/>
              </a:rPr>
              <a:t> </a:t>
            </a:r>
            <a:r>
              <a:rPr lang="en-GB" sz="2000" b="0" i="0" kern="1500" spc="40" dirty="0" err="1">
                <a:latin typeface="GT America Bold" pitchFamily="2" charset="77"/>
              </a:rPr>
              <a:t>vagnar</a:t>
            </a:r>
            <a:endParaRPr lang="en-GB" sz="2000" b="0" i="0" kern="1500" spc="40" dirty="0">
              <a:latin typeface="GT America Bold" pitchFamily="2" charset="77"/>
            </a:endParaRPr>
          </a:p>
          <a:p>
            <a:pPr>
              <a:lnSpc>
                <a:spcPct val="120000"/>
              </a:lnSpc>
            </a:pPr>
            <a:r>
              <a:rPr lang="en-GB" sz="2000" b="0" i="0" kern="1500" spc="40" dirty="0">
                <a:latin typeface="GT America Bold" pitchFamily="2" charset="77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GB" sz="2000" b="0" i="0" kern="1500" spc="40" dirty="0">
                <a:latin typeface="GT America Bold" pitchFamily="2" charset="77"/>
              </a:rPr>
              <a:t>	</a:t>
            </a:r>
            <a:r>
              <a:rPr lang="en-GB" i="0" kern="1500" spc="40" dirty="0">
                <a:latin typeface="GT America Bold" pitchFamily="2" charset="77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8660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977A57-3C55-C34B-80AA-80CB65E50455}"/>
              </a:ext>
            </a:extLst>
          </p:cNvPr>
          <p:cNvSpPr/>
          <p:nvPr/>
        </p:nvSpPr>
        <p:spPr>
          <a:xfrm>
            <a:off x="10545417" y="0"/>
            <a:ext cx="1646583" cy="6858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3C08E-5BA8-5E4E-AD01-68BB525C2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3C37F058-A914-154E-877F-D36ECA39AE3F}"/>
              </a:ext>
            </a:extLst>
          </p:cNvPr>
          <p:cNvSpPr txBox="1">
            <a:spLocks/>
          </p:cNvSpPr>
          <p:nvPr/>
        </p:nvSpPr>
        <p:spPr>
          <a:xfrm>
            <a:off x="838200" y="722346"/>
            <a:ext cx="10515600" cy="995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en-GB" sz="3000" dirty="0" err="1"/>
              <a:t>Vagnar</a:t>
            </a:r>
            <a:r>
              <a:rPr lang="en-GB" sz="3000" dirty="0"/>
              <a:t> – </a:t>
            </a:r>
            <a:r>
              <a:rPr lang="en-GB" sz="3000" dirty="0" err="1"/>
              <a:t>kaup</a:t>
            </a:r>
            <a:r>
              <a:rPr lang="en-GB" sz="3000" dirty="0"/>
              <a:t> vs. </a:t>
            </a:r>
            <a:r>
              <a:rPr lang="en-GB" sz="3000" dirty="0" err="1"/>
              <a:t>rekstrarleiga</a:t>
            </a:r>
            <a:endParaRPr lang="en-IS" sz="3000" baseline="0" dirty="0"/>
          </a:p>
        </p:txBody>
      </p:sp>
      <p:sp>
        <p:nvSpPr>
          <p:cNvPr id="8" name="Title Placeholder 2">
            <a:extLst>
              <a:ext uri="{FF2B5EF4-FFF2-40B4-BE49-F238E27FC236}">
                <a16:creationId xmlns:a16="http://schemas.microsoft.com/office/drawing/2014/main" id="{1BB48BF7-CAAF-E748-AA0C-C536AB0B2FB2}"/>
              </a:ext>
            </a:extLst>
          </p:cNvPr>
          <p:cNvSpPr txBox="1">
            <a:spLocks/>
          </p:cNvSpPr>
          <p:nvPr/>
        </p:nvSpPr>
        <p:spPr>
          <a:xfrm>
            <a:off x="624190" y="2577198"/>
            <a:ext cx="8738936" cy="42905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5000" b="0" i="0" kern="1500" spc="40" dirty="0" err="1">
                <a:latin typeface="GT America Bold" pitchFamily="2" charset="77"/>
              </a:rPr>
              <a:t>Innifalið</a:t>
            </a:r>
            <a:r>
              <a:rPr lang="en-GB" sz="5000" b="0" i="0" kern="1500" spc="40" dirty="0">
                <a:latin typeface="GT America Bold" pitchFamily="2" charset="77"/>
              </a:rPr>
              <a:t> í </a:t>
            </a:r>
            <a:r>
              <a:rPr lang="en-GB" sz="5000" b="0" i="0" kern="1500" spc="40" dirty="0" err="1">
                <a:latin typeface="GT America Bold" pitchFamily="2" charset="77"/>
              </a:rPr>
              <a:t>leigu</a:t>
            </a:r>
            <a:endParaRPr lang="en-GB" sz="5000" b="0" i="0" kern="1500" spc="40" dirty="0">
              <a:latin typeface="GT America Bold" pitchFamily="2" charset="77"/>
            </a:endParaRPr>
          </a:p>
          <a:p>
            <a:pPr>
              <a:lnSpc>
                <a:spcPct val="120000"/>
              </a:lnSpc>
            </a:pPr>
            <a:endParaRPr lang="en-GB" sz="2000" b="0" i="0" kern="1500" spc="40" dirty="0">
              <a:latin typeface="GT America Bold" pitchFamily="2" charset="77"/>
            </a:endParaRPr>
          </a:p>
          <a:p>
            <a:r>
              <a:rPr lang="is-IS" sz="45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Allt viðhald og viðgerðir á þeim búnaði sem kemur með vagninum frá </a:t>
            </a:r>
            <a:r>
              <a:rPr lang="is-IS" sz="45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Iveco</a:t>
            </a:r>
            <a:r>
              <a:rPr lang="is-IS" sz="45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sem og allur eðlilegur kostnaður við dekk og </a:t>
            </a:r>
            <a:r>
              <a:rPr lang="is-IS" sz="45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felgur</a:t>
            </a:r>
            <a:r>
              <a:rPr lang="is-IS" sz="45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  <a:endParaRPr lang="en-GB" sz="45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is-IS" sz="45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Hér með talið allar olíur og </a:t>
            </a:r>
            <a:r>
              <a:rPr lang="is-IS" sz="45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smurefni</a:t>
            </a:r>
            <a:r>
              <a:rPr lang="is-IS" sz="45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kælivökvi og annað þessháttar, að undanskildum rúðuvökva.</a:t>
            </a:r>
            <a:endParaRPr lang="en-GB" sz="45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is-IS" sz="45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Allt eðlilegt viðhald á hemlum og ljósum sem ekki er af völdum tjóns eða misnotkunar.  T.d. brotið ljós er tjón en bilað ljós er viðhald.</a:t>
            </a:r>
            <a:endParaRPr lang="en-GB" sz="45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is-IS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GB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is-IS" sz="2100" b="0" i="0" kern="1500" spc="40" dirty="0">
                <a:latin typeface="GT America Bold" pitchFamily="2" charset="77"/>
              </a:rPr>
              <a:t> </a:t>
            </a:r>
            <a:endParaRPr lang="is-IS" sz="3300" b="0" i="0" kern="1500" spc="40" dirty="0">
              <a:latin typeface="GT America Bold" pitchFamily="2" charset="77"/>
            </a:endParaRPr>
          </a:p>
          <a:p>
            <a:r>
              <a:rPr lang="is-IS" sz="5000" b="0" i="0" kern="1500" spc="40" dirty="0">
                <a:latin typeface="GT America Bold" pitchFamily="2" charset="77"/>
              </a:rPr>
              <a:t>Ekki innifalið</a:t>
            </a:r>
          </a:p>
          <a:p>
            <a:endParaRPr lang="is-IS" sz="2100" b="0" i="0" kern="1500" spc="40" dirty="0">
              <a:latin typeface="GT America Bold" pitchFamily="2" charset="77"/>
            </a:endParaRPr>
          </a:p>
          <a:p>
            <a:r>
              <a:rPr lang="is-IS" sz="4500" dirty="0">
                <a:latin typeface="Aptos" panose="020B0004020202020204" pitchFamily="34" charset="0"/>
              </a:rPr>
              <a:t>Tjón og skemmdir af völdum notkunar, hvort sem er innan eða utan á vagninum.  Einnig ef dekk eru tjónuð með ákomu á hliðum eða öðrum óeðlilegum hætti.  Sprungið dekk er tjón, ekki viðhald</a:t>
            </a:r>
            <a:endParaRPr lang="en-GB" sz="4500" dirty="0">
              <a:latin typeface="Aptos" panose="020B0004020202020204" pitchFamily="34" charset="0"/>
            </a:endParaRPr>
          </a:p>
          <a:p>
            <a:r>
              <a:rPr lang="is-IS" sz="4500" dirty="0">
                <a:latin typeface="Aptos" panose="020B0004020202020204" pitchFamily="34" charset="0"/>
              </a:rPr>
              <a:t>Viðgerðir og viðhald á búnaði sem tilheyrir Strætó </a:t>
            </a:r>
            <a:r>
              <a:rPr lang="is-IS" sz="4500" dirty="0" err="1">
                <a:latin typeface="Aptos" panose="020B0004020202020204" pitchFamily="34" charset="0"/>
              </a:rPr>
              <a:t>bs</a:t>
            </a:r>
            <a:r>
              <a:rPr lang="is-IS" sz="4500" dirty="0">
                <a:latin typeface="Aptos" panose="020B0004020202020204" pitchFamily="34" charset="0"/>
              </a:rPr>
              <a:t> og er settur í bílinn við komu til Íslands.</a:t>
            </a:r>
            <a:endParaRPr lang="en-GB" sz="4500" dirty="0">
              <a:latin typeface="Aptos" panose="020B0004020202020204" pitchFamily="34" charset="0"/>
            </a:endParaRPr>
          </a:p>
          <a:p>
            <a:r>
              <a:rPr lang="is-IS" sz="4500" dirty="0">
                <a:latin typeface="Aptos" panose="020B0004020202020204" pitchFamily="34" charset="0"/>
              </a:rPr>
              <a:t>Lögbundnar tryggingar og skattar af bifreiðinni.</a:t>
            </a:r>
            <a:endParaRPr lang="en-GB" sz="4500" dirty="0">
              <a:latin typeface="Aptos" panose="020B0004020202020204" pitchFamily="34" charset="0"/>
            </a:endParaRPr>
          </a:p>
          <a:p>
            <a:r>
              <a:rPr lang="is-IS" sz="4500" dirty="0">
                <a:latin typeface="Aptos" panose="020B0004020202020204" pitchFamily="34" charset="0"/>
              </a:rPr>
              <a:t>Eldsneyti, rúðuvökvi og vinnulaun bílstjóra.</a:t>
            </a:r>
            <a:endParaRPr lang="en-GB" sz="4500" dirty="0">
              <a:latin typeface="Aptos" panose="020B0004020202020204" pitchFamily="34" charset="0"/>
            </a:endParaRPr>
          </a:p>
          <a:p>
            <a:endParaRPr lang="en-GB" sz="2900" dirty="0">
              <a:latin typeface="Aptos" panose="020B0004020202020204" pitchFamily="34" charset="0"/>
            </a:endParaRPr>
          </a:p>
          <a:p>
            <a:pPr>
              <a:lnSpc>
                <a:spcPct val="120000"/>
              </a:lnSpc>
            </a:pPr>
            <a:endParaRPr lang="en-GB" sz="2000" b="0" i="0" kern="1500" spc="40" dirty="0">
              <a:latin typeface="GT America Bold" pitchFamily="2" charset="77"/>
            </a:endParaRPr>
          </a:p>
          <a:p>
            <a:pPr>
              <a:lnSpc>
                <a:spcPct val="120000"/>
              </a:lnSpc>
            </a:pPr>
            <a:endParaRPr lang="en-GB" sz="2000" b="0" i="0" kern="1500" spc="40" dirty="0">
              <a:latin typeface="GT America Bold" pitchFamily="2" charset="77"/>
            </a:endParaRPr>
          </a:p>
          <a:p>
            <a:pPr>
              <a:lnSpc>
                <a:spcPct val="120000"/>
              </a:lnSpc>
            </a:pPr>
            <a:r>
              <a:rPr lang="en-GB" sz="2000" b="0" i="0" kern="1500" spc="40" dirty="0">
                <a:latin typeface="GT America Bold" pitchFamily="2" charset="77"/>
              </a:rPr>
              <a:t>	</a:t>
            </a:r>
            <a:r>
              <a:rPr lang="en-GB" i="0" kern="1500" spc="40" dirty="0">
                <a:latin typeface="GT America Bold" pitchFamily="2" charset="77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04821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AAF67B5-208A-FE38-660A-4DF3A709D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310171"/>
              </p:ext>
            </p:extLst>
          </p:nvPr>
        </p:nvGraphicFramePr>
        <p:xfrm>
          <a:off x="1224365" y="2811331"/>
          <a:ext cx="7857640" cy="31222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66886">
                  <a:extLst>
                    <a:ext uri="{9D8B030D-6E8A-4147-A177-3AD203B41FA5}">
                      <a16:colId xmlns:a16="http://schemas.microsoft.com/office/drawing/2014/main" val="1584011"/>
                    </a:ext>
                  </a:extLst>
                </a:gridCol>
                <a:gridCol w="2256982">
                  <a:extLst>
                    <a:ext uri="{9D8B030D-6E8A-4147-A177-3AD203B41FA5}">
                      <a16:colId xmlns:a16="http://schemas.microsoft.com/office/drawing/2014/main" val="1634946644"/>
                    </a:ext>
                  </a:extLst>
                </a:gridCol>
                <a:gridCol w="1866886">
                  <a:extLst>
                    <a:ext uri="{9D8B030D-6E8A-4147-A177-3AD203B41FA5}">
                      <a16:colId xmlns:a16="http://schemas.microsoft.com/office/drawing/2014/main" val="1654847092"/>
                    </a:ext>
                  </a:extLst>
                </a:gridCol>
                <a:gridCol w="1866886">
                  <a:extLst>
                    <a:ext uri="{9D8B030D-6E8A-4147-A177-3AD203B41FA5}">
                      <a16:colId xmlns:a16="http://schemas.microsoft.com/office/drawing/2014/main" val="798408377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  <a:highlight>
                            <a:srgbClr val="E7E6E6"/>
                          </a:highlight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7E6E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  <a:highlight>
                            <a:srgbClr val="E7E6E6"/>
                          </a:highlight>
                        </a:rPr>
                        <a:t>Raf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7E6E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  <a:highlight>
                            <a:srgbClr val="E7E6E6"/>
                          </a:highlight>
                        </a:rPr>
                        <a:t>EURO6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7E6E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  <a:highlight>
                            <a:srgbClr val="E7E6E6"/>
                          </a:highlight>
                        </a:rPr>
                        <a:t>EURO5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7E6E6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00081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  <a:highlight>
                            <a:srgbClr val="FFE699"/>
                          </a:highlight>
                        </a:rPr>
                        <a:t>1 árs 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highlight>
                            <a:srgbClr val="FFE699"/>
                          </a:highlight>
                        </a:rPr>
                        <a:t>24,96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highlight>
                            <a:srgbClr val="FFE699"/>
                          </a:highlight>
                        </a:rPr>
                        <a:t>35,74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highlight>
                            <a:srgbClr val="FFE699"/>
                          </a:highlight>
                        </a:rPr>
                        <a:t>48,33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31163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  <a:highlight>
                            <a:srgbClr val="FFE699"/>
                          </a:highlight>
                        </a:rPr>
                        <a:t>2 ára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highlight>
                            <a:srgbClr val="FFE699"/>
                          </a:highlight>
                        </a:rPr>
                        <a:t>19,61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highlight>
                            <a:srgbClr val="FFE699"/>
                          </a:highlight>
                        </a:rPr>
                        <a:t>33,74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highlight>
                            <a:srgbClr val="FFE699"/>
                          </a:highlight>
                        </a:rPr>
                        <a:t>51,92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01884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  <a:highlight>
                            <a:srgbClr val="FFE699"/>
                          </a:highlight>
                        </a:rPr>
                        <a:t>3 ára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  <a:highlight>
                            <a:srgbClr val="FFE699"/>
                          </a:highlight>
                        </a:rPr>
                        <a:t>                      10,98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highlight>
                            <a:srgbClr val="FFE699"/>
                          </a:highlight>
                        </a:rPr>
                        <a:t>59,89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highlight>
                            <a:srgbClr val="FFE699"/>
                          </a:highlight>
                        </a:rPr>
                        <a:t>55,92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2986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  <a:highlight>
                            <a:srgbClr val="FFE699"/>
                          </a:highlight>
                        </a:rPr>
                        <a:t>4 ára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highlight>
                            <a:srgbClr val="FFE699"/>
                          </a:highlight>
                        </a:rPr>
                        <a:t>39,20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highlight>
                            <a:srgbClr val="FFE699"/>
                          </a:highlight>
                        </a:rPr>
                        <a:t>93,39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highlight>
                            <a:srgbClr val="FFE699"/>
                          </a:highlight>
                        </a:rPr>
                        <a:t>97,92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55501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  <a:highlight>
                            <a:srgbClr val="FFE699"/>
                          </a:highlight>
                        </a:rPr>
                        <a:t>5 ára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highlight>
                            <a:srgbClr val="FFE699"/>
                          </a:highlight>
                        </a:rPr>
                        <a:t>34,35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highlight>
                            <a:srgbClr val="FFE699"/>
                          </a:highlight>
                        </a:rPr>
                        <a:t>84,32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highlight>
                            <a:srgbClr val="FFE699"/>
                          </a:highlight>
                        </a:rPr>
                        <a:t>161,08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72633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  <a:highlight>
                            <a:srgbClr val="FFE699"/>
                          </a:highlight>
                        </a:rPr>
                        <a:t>6 ára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  <a:highlight>
                            <a:srgbClr val="FFE699"/>
                          </a:highlight>
                        </a:rPr>
                        <a:t>                      90,18 </a:t>
                      </a:r>
                      <a:endParaRPr lang="en-GB" sz="1800" b="0" i="0" u="none" strike="noStrike">
                        <a:solidFill>
                          <a:srgbClr val="FF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highlight>
                            <a:srgbClr val="FFE699"/>
                          </a:highlight>
                        </a:rPr>
                        <a:t>180,36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highlight>
                            <a:srgbClr val="FFE699"/>
                          </a:highlight>
                        </a:rPr>
                        <a:t>172,25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55259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  <a:highlight>
                            <a:srgbClr val="FFE699"/>
                          </a:highlight>
                        </a:rPr>
                        <a:t>7 ára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  <a:highlight>
                            <a:srgbClr val="FFE699"/>
                          </a:highlight>
                        </a:rPr>
                        <a:t>                      79,05 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highlight>
                            <a:srgbClr val="FFE699"/>
                          </a:highlight>
                        </a:rPr>
                        <a:t>158,11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highlight>
                            <a:srgbClr val="FFE699"/>
                          </a:highlight>
                        </a:rPr>
                        <a:t>140,50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78797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  <a:highlight>
                            <a:srgbClr val="FFE699"/>
                          </a:highlight>
                        </a:rPr>
                        <a:t>8 ára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  <a:highlight>
                            <a:srgbClr val="FFE699"/>
                          </a:highlight>
                        </a:rPr>
                        <a:t>                    106,61 </a:t>
                      </a:r>
                      <a:endParaRPr lang="en-GB" sz="1800" b="0" i="0" u="none" strike="noStrike">
                        <a:solidFill>
                          <a:srgbClr val="FF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>
                          <a:effectLst/>
                          <a:highlight>
                            <a:srgbClr val="FFE699"/>
                          </a:highlight>
                        </a:rPr>
                        <a:t>213,21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highlight>
                            <a:srgbClr val="FFE699"/>
                          </a:highlight>
                        </a:rPr>
                        <a:t>250,67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32345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  <a:highlight>
                            <a:srgbClr val="FFE699"/>
                          </a:highlight>
                        </a:rPr>
                        <a:t>9 ára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  <a:highlight>
                            <a:srgbClr val="FFE699"/>
                          </a:highlight>
                        </a:rPr>
                        <a:t>                    104,79 </a:t>
                      </a:r>
                      <a:endParaRPr lang="en-GB" sz="1800" b="0" i="0" u="none" strike="noStrike">
                        <a:solidFill>
                          <a:srgbClr val="FF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  <a:highlight>
                            <a:srgbClr val="FFE699"/>
                          </a:highlight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highlight>
                            <a:srgbClr val="FFE699"/>
                          </a:highlight>
                        </a:rPr>
                        <a:t>209,58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93446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  <a:highlight>
                            <a:srgbClr val="FFE699"/>
                          </a:highlight>
                        </a:rPr>
                        <a:t>10 ára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  <a:highlight>
                            <a:srgbClr val="FFE699"/>
                          </a:highlight>
                        </a:rPr>
                        <a:t>                    117,41 </a:t>
                      </a:r>
                      <a:endParaRPr lang="en-GB" sz="1800" b="0" i="0" u="none" strike="noStrike">
                        <a:solidFill>
                          <a:srgbClr val="FF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>
                          <a:effectLst/>
                          <a:highlight>
                            <a:srgbClr val="FFE699"/>
                          </a:highlight>
                        </a:rPr>
                        <a:t> 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u="none" strike="noStrike" dirty="0">
                          <a:effectLst/>
                          <a:highlight>
                            <a:srgbClr val="FFE699"/>
                          </a:highlight>
                        </a:rPr>
                        <a:t>234,82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E699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027977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0BD7F9C-6201-4322-55C9-048CA6230EC9}"/>
              </a:ext>
            </a:extLst>
          </p:cNvPr>
          <p:cNvSpPr txBox="1"/>
          <p:nvPr/>
        </p:nvSpPr>
        <p:spPr>
          <a:xfrm>
            <a:off x="1573076" y="1099066"/>
            <a:ext cx="7160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/>
              <a:t>Tölur</a:t>
            </a:r>
            <a:r>
              <a:rPr lang="en-GB" sz="3200" dirty="0"/>
              <a:t> </a:t>
            </a:r>
            <a:r>
              <a:rPr lang="en-GB" sz="3200" dirty="0" err="1"/>
              <a:t>úr</a:t>
            </a:r>
            <a:r>
              <a:rPr lang="en-GB" sz="3200" dirty="0"/>
              <a:t> </a:t>
            </a:r>
            <a:r>
              <a:rPr lang="en-GB" sz="3200" dirty="0" err="1"/>
              <a:t>rekstri</a:t>
            </a:r>
            <a:r>
              <a:rPr lang="en-GB" sz="3200" dirty="0"/>
              <a:t> Strætó – Kr pr. km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524BDC6-E722-469F-FB97-E91551385049}"/>
                  </a:ext>
                </a:extLst>
              </p14:cNvPr>
              <p14:cNvContentPartPr/>
              <p14:nvPr/>
            </p14:nvContentPartPr>
            <p14:xfrm>
              <a:off x="5846968" y="5112227"/>
              <a:ext cx="3563280" cy="1002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524BDC6-E722-469F-FB97-E9155138504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40848" y="5106107"/>
                <a:ext cx="3575520" cy="10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131CB22-C922-4CD3-AAE9-D1C2FCD566F4}"/>
                  </a:ext>
                </a:extLst>
              </p14:cNvPr>
              <p14:cNvContentPartPr/>
              <p14:nvPr/>
            </p14:nvContentPartPr>
            <p14:xfrm>
              <a:off x="6231808" y="2597627"/>
              <a:ext cx="1385280" cy="1662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131CB22-C922-4CD3-AAE9-D1C2FCD566F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77808" y="2489987"/>
                <a:ext cx="1492920" cy="187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058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977A57-3C55-C34B-80AA-80CB65E50455}"/>
              </a:ext>
            </a:extLst>
          </p:cNvPr>
          <p:cNvSpPr/>
          <p:nvPr/>
        </p:nvSpPr>
        <p:spPr>
          <a:xfrm>
            <a:off x="10545417" y="0"/>
            <a:ext cx="1646583" cy="6858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3C08E-5BA8-5E4E-AD01-68BB525C2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sp>
        <p:nvSpPr>
          <p:cNvPr id="10" name="Title Placeholder 2">
            <a:extLst>
              <a:ext uri="{FF2B5EF4-FFF2-40B4-BE49-F238E27FC236}">
                <a16:creationId xmlns:a16="http://schemas.microsoft.com/office/drawing/2014/main" id="{0EFF6A49-B03E-9B41-81DE-C9E724C65BF0}"/>
              </a:ext>
            </a:extLst>
          </p:cNvPr>
          <p:cNvSpPr txBox="1">
            <a:spLocks/>
          </p:cNvSpPr>
          <p:nvPr/>
        </p:nvSpPr>
        <p:spPr>
          <a:xfrm>
            <a:off x="838200" y="722346"/>
            <a:ext cx="10515600" cy="995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en-GB" sz="3600" dirty="0" err="1"/>
              <a:t>Vagnar</a:t>
            </a:r>
            <a:r>
              <a:rPr lang="en-GB" sz="3600" dirty="0"/>
              <a:t> – </a:t>
            </a:r>
            <a:r>
              <a:rPr lang="en-GB" sz="3600" dirty="0" err="1"/>
              <a:t>Rekstrarleiga</a:t>
            </a:r>
            <a:endParaRPr lang="en-IS" sz="3600" baseline="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495D34-DC29-69E7-F95F-E39101A305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997131"/>
              </p:ext>
            </p:extLst>
          </p:nvPr>
        </p:nvGraphicFramePr>
        <p:xfrm>
          <a:off x="991891" y="2030278"/>
          <a:ext cx="8508569" cy="3719590"/>
        </p:xfrm>
        <a:graphic>
          <a:graphicData uri="http://schemas.openxmlformats.org/drawingml/2006/table">
            <a:tbl>
              <a:tblPr/>
              <a:tblGrid>
                <a:gridCol w="2965107">
                  <a:extLst>
                    <a:ext uri="{9D8B030D-6E8A-4147-A177-3AD203B41FA5}">
                      <a16:colId xmlns:a16="http://schemas.microsoft.com/office/drawing/2014/main" val="4125389810"/>
                    </a:ext>
                  </a:extLst>
                </a:gridCol>
                <a:gridCol w="1332150">
                  <a:extLst>
                    <a:ext uri="{9D8B030D-6E8A-4147-A177-3AD203B41FA5}">
                      <a16:colId xmlns:a16="http://schemas.microsoft.com/office/drawing/2014/main" val="2474012893"/>
                    </a:ext>
                  </a:extLst>
                </a:gridCol>
                <a:gridCol w="1332150">
                  <a:extLst>
                    <a:ext uri="{9D8B030D-6E8A-4147-A177-3AD203B41FA5}">
                      <a16:colId xmlns:a16="http://schemas.microsoft.com/office/drawing/2014/main" val="640242092"/>
                    </a:ext>
                  </a:extLst>
                </a:gridCol>
                <a:gridCol w="1439581">
                  <a:extLst>
                    <a:ext uri="{9D8B030D-6E8A-4147-A177-3AD203B41FA5}">
                      <a16:colId xmlns:a16="http://schemas.microsoft.com/office/drawing/2014/main" val="2248173314"/>
                    </a:ext>
                  </a:extLst>
                </a:gridCol>
                <a:gridCol w="1439581">
                  <a:extLst>
                    <a:ext uri="{9D8B030D-6E8A-4147-A177-3AD203B41FA5}">
                      <a16:colId xmlns:a16="http://schemas.microsoft.com/office/drawing/2014/main" val="1695898952"/>
                    </a:ext>
                  </a:extLst>
                </a:gridCol>
              </a:tblGrid>
              <a:tr h="53137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Kostnaður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pr km 10 </a:t>
                      </a:r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ára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vagn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250 </a:t>
                      </a:r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kr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503536"/>
                  </a:ext>
                </a:extLst>
              </a:tr>
              <a:tr h="53137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9209660"/>
                  </a:ext>
                </a:extLst>
              </a:tr>
              <a:tr h="53137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Akstur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</a:t>
                      </a:r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innifalinn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FBFBF"/>
                          </a:highlight>
                          <a:latin typeface="Aptos Narrow" panose="020B0004020202020204" pitchFamily="34" charset="0"/>
                        </a:rPr>
                        <a:t>              8.333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FBFBF"/>
                          </a:highlight>
                          <a:latin typeface="Aptos Narrow" panose="020B0004020202020204" pitchFamily="34" charset="0"/>
                        </a:rPr>
                        <a:t>         100.000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FBFBF"/>
                          </a:highlight>
                          <a:latin typeface="Aptos Narrow" panose="020B0004020202020204" pitchFamily="34" charset="0"/>
                        </a:rPr>
                        <a:t>           400.000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8914815"/>
                  </a:ext>
                </a:extLst>
              </a:tr>
              <a:tr h="53137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Mán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ár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 ár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460087"/>
                  </a:ext>
                </a:extLst>
              </a:tr>
              <a:tr h="53137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Leiga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2.450.000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29.400.000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117.600.000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117.600.000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43666"/>
                  </a:ext>
                </a:extLst>
              </a:tr>
              <a:tr h="53137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Kostnaður af 8 ára vagni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2.083.333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25.000.000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100.000.000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127.083.333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067197"/>
                  </a:ext>
                </a:extLst>
              </a:tr>
              <a:tr h="53137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Sparnaður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Strætó pr. </a:t>
                      </a:r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vagn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9.483.333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5934039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9830955-2827-C9B1-C2BD-55F3FDEF3151}"/>
                  </a:ext>
                </a:extLst>
              </p14:cNvPr>
              <p14:cNvContentPartPr/>
              <p14:nvPr/>
            </p14:nvContentPartPr>
            <p14:xfrm>
              <a:off x="4255408" y="2079587"/>
              <a:ext cx="1435680" cy="760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9830955-2827-C9B1-C2BD-55F3FDEF31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9288" y="2073467"/>
                <a:ext cx="1447920" cy="77256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6C01238-165F-ACDA-6C0E-3A9F53787B0B}"/>
              </a:ext>
            </a:extLst>
          </p:cNvPr>
          <p:cNvSpPr txBox="1"/>
          <p:nvPr/>
        </p:nvSpPr>
        <p:spPr>
          <a:xfrm>
            <a:off x="2155371" y="6055567"/>
            <a:ext cx="677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/>
              <a:t>Ath. ólíklegt að hægt sé að aka 10 ára gömlum vagni svona mikið.</a:t>
            </a:r>
          </a:p>
        </p:txBody>
      </p:sp>
    </p:spTree>
    <p:extLst>
      <p:ext uri="{BB962C8B-B14F-4D97-AF65-F5344CB8AC3E}">
        <p14:creationId xmlns:p14="http://schemas.microsoft.com/office/powerpoint/2010/main" val="486070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977A57-3C55-C34B-80AA-80CB65E50455}"/>
              </a:ext>
            </a:extLst>
          </p:cNvPr>
          <p:cNvSpPr/>
          <p:nvPr/>
        </p:nvSpPr>
        <p:spPr>
          <a:xfrm>
            <a:off x="10545417" y="0"/>
            <a:ext cx="1646583" cy="6858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3C08E-5BA8-5E4E-AD01-68BB525C2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sp>
        <p:nvSpPr>
          <p:cNvPr id="10" name="Title Placeholder 2">
            <a:extLst>
              <a:ext uri="{FF2B5EF4-FFF2-40B4-BE49-F238E27FC236}">
                <a16:creationId xmlns:a16="http://schemas.microsoft.com/office/drawing/2014/main" id="{0EFF6A49-B03E-9B41-81DE-C9E724C65BF0}"/>
              </a:ext>
            </a:extLst>
          </p:cNvPr>
          <p:cNvSpPr txBox="1">
            <a:spLocks/>
          </p:cNvSpPr>
          <p:nvPr/>
        </p:nvSpPr>
        <p:spPr>
          <a:xfrm>
            <a:off x="838200" y="722346"/>
            <a:ext cx="10515600" cy="995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en-GB" sz="3600" dirty="0" err="1"/>
              <a:t>Vagnar</a:t>
            </a:r>
            <a:r>
              <a:rPr lang="en-GB" sz="3600" dirty="0"/>
              <a:t> – </a:t>
            </a:r>
            <a:r>
              <a:rPr lang="en-GB" sz="3600" dirty="0" err="1"/>
              <a:t>eigin</a:t>
            </a:r>
            <a:r>
              <a:rPr lang="en-GB" sz="3600" dirty="0"/>
              <a:t> </a:t>
            </a:r>
            <a:r>
              <a:rPr lang="en-GB" sz="3600" dirty="0" err="1"/>
              <a:t>fjárfesting</a:t>
            </a:r>
            <a:endParaRPr lang="en-IS" sz="3600" baseline="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BBF0997-3DE1-CBC7-3805-0275DD909E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443798"/>
              </p:ext>
            </p:extLst>
          </p:nvPr>
        </p:nvGraphicFramePr>
        <p:xfrm>
          <a:off x="1323474" y="2646947"/>
          <a:ext cx="7712577" cy="3104148"/>
        </p:xfrm>
        <a:graphic>
          <a:graphicData uri="http://schemas.openxmlformats.org/drawingml/2006/table">
            <a:tbl>
              <a:tblPr/>
              <a:tblGrid>
                <a:gridCol w="2298780">
                  <a:extLst>
                    <a:ext uri="{9D8B030D-6E8A-4147-A177-3AD203B41FA5}">
                      <a16:colId xmlns:a16="http://schemas.microsoft.com/office/drawing/2014/main" val="3200895723"/>
                    </a:ext>
                  </a:extLst>
                </a:gridCol>
                <a:gridCol w="1032786">
                  <a:extLst>
                    <a:ext uri="{9D8B030D-6E8A-4147-A177-3AD203B41FA5}">
                      <a16:colId xmlns:a16="http://schemas.microsoft.com/office/drawing/2014/main" val="1756807298"/>
                    </a:ext>
                  </a:extLst>
                </a:gridCol>
                <a:gridCol w="1032786">
                  <a:extLst>
                    <a:ext uri="{9D8B030D-6E8A-4147-A177-3AD203B41FA5}">
                      <a16:colId xmlns:a16="http://schemas.microsoft.com/office/drawing/2014/main" val="580231158"/>
                    </a:ext>
                  </a:extLst>
                </a:gridCol>
                <a:gridCol w="1116075">
                  <a:extLst>
                    <a:ext uri="{9D8B030D-6E8A-4147-A177-3AD203B41FA5}">
                      <a16:colId xmlns:a16="http://schemas.microsoft.com/office/drawing/2014/main" val="3981974660"/>
                    </a:ext>
                  </a:extLst>
                </a:gridCol>
                <a:gridCol w="1116075">
                  <a:extLst>
                    <a:ext uri="{9D8B030D-6E8A-4147-A177-3AD203B41FA5}">
                      <a16:colId xmlns:a16="http://schemas.microsoft.com/office/drawing/2014/main" val="2096299064"/>
                    </a:ext>
                  </a:extLst>
                </a:gridCol>
                <a:gridCol w="1116075">
                  <a:extLst>
                    <a:ext uri="{9D8B030D-6E8A-4147-A177-3AD203B41FA5}">
                      <a16:colId xmlns:a16="http://schemas.microsoft.com/office/drawing/2014/main" val="857360126"/>
                    </a:ext>
                  </a:extLst>
                </a:gridCol>
              </a:tblGrid>
              <a:tr h="51735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Ár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           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2103514"/>
                  </a:ext>
                </a:extLst>
              </a:tr>
              <a:tr h="51735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Kostnaður pr km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 kr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 kr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90 kr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110 kr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7745296"/>
                  </a:ext>
                </a:extLst>
              </a:tr>
              <a:tr h="51735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100.000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100.000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100.000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   100.000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6039913"/>
                  </a:ext>
                </a:extLst>
              </a:tr>
              <a:tr h="517358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Verð pr nýjan díesel vagn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39.000.000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39.000.000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5220686"/>
                  </a:ext>
                </a:extLst>
              </a:tr>
              <a:tr h="517358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Kostnaður við nýjan vagn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4.000.000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6.000.000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   9.000.000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11.000.000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30.000.000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945144"/>
                  </a:ext>
                </a:extLst>
              </a:tr>
              <a:tr h="517358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  69.000.000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7280855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2A5B17A-601F-B2BD-D86E-144DB397FC9B}"/>
                  </a:ext>
                </a:extLst>
              </p14:cNvPr>
              <p14:cNvContentPartPr/>
              <p14:nvPr/>
            </p14:nvContentPartPr>
            <p14:xfrm>
              <a:off x="3596608" y="2441387"/>
              <a:ext cx="4585320" cy="1554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2A5B17A-601F-B2BD-D86E-144DB397FC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42968" y="2333387"/>
                <a:ext cx="4692960" cy="177012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9B8F84A-6C77-41B8-2823-84AE65A8A608}"/>
              </a:ext>
            </a:extLst>
          </p:cNvPr>
          <p:cNvSpPr txBox="1"/>
          <p:nvPr/>
        </p:nvSpPr>
        <p:spPr>
          <a:xfrm>
            <a:off x="1051133" y="1888621"/>
            <a:ext cx="363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Án afskrifta og fjármagnskostnaðar</a:t>
            </a:r>
          </a:p>
        </p:txBody>
      </p:sp>
    </p:spTree>
    <p:extLst>
      <p:ext uri="{BB962C8B-B14F-4D97-AF65-F5344CB8AC3E}">
        <p14:creationId xmlns:p14="http://schemas.microsoft.com/office/powerpoint/2010/main" val="149197127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2469</TotalTime>
  <Words>654</Words>
  <Application>Microsoft Office PowerPoint</Application>
  <PresentationFormat>Widescreen</PresentationFormat>
  <Paragraphs>155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GT America Rg</vt:lpstr>
      <vt:lpstr>Arial</vt:lpstr>
      <vt:lpstr>Calibri</vt:lpstr>
      <vt:lpstr>Aptos</vt:lpstr>
      <vt:lpstr>GT America Bold</vt:lpstr>
      <vt:lpstr>Aptos Narrow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Bobby Breiðholt</dc:creator>
  <cp:lastModifiedBy>Herdís Steinarsdóttir</cp:lastModifiedBy>
  <cp:revision>14</cp:revision>
  <dcterms:created xsi:type="dcterms:W3CDTF">2022-03-22T11:38:45Z</dcterms:created>
  <dcterms:modified xsi:type="dcterms:W3CDTF">2024-07-08T11:01:40Z</dcterms:modified>
</cp:coreProperties>
</file>