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51" r:id="rId4"/>
    <p:sldMasterId id="2147483654" r:id="rId5"/>
    <p:sldMasterId id="2147483655" r:id="rId6"/>
  </p:sldMasterIdLst>
  <p:sldIdLst>
    <p:sldId id="257" r:id="rId7"/>
    <p:sldId id="258" r:id="rId8"/>
    <p:sldId id="256" r:id="rId9"/>
    <p:sldId id="260" r:id="rId10"/>
    <p:sldId id="261" r:id="rId11"/>
  </p:sldIdLst>
  <p:sldSz cx="12192000" cy="6858000"/>
  <p:notesSz cx="6858000" cy="9144000"/>
  <p:embeddedFontLst>
    <p:embeddedFont>
      <p:font typeface="GT America Rg" panose="00000800000000000000" charset="0"/>
      <p:regular r:id="rId12"/>
      <p:bold r:id="rId13"/>
      <p:italic r:id="rId14"/>
      <p:boldItalic r:id="rId15"/>
    </p:embeddedFont>
  </p:embeddedFontLst>
  <p:defaultTextStyle>
    <a:defPPr>
      <a:defRPr lang="en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9C1196-3F06-45B4-9298-ACE14815EBE9}" v="5" dt="2024-05-17T10:34:10.3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327"/>
  </p:normalViewPr>
  <p:slideViewPr>
    <p:cSldViewPr snapToGrid="0" snapToObjects="1">
      <p:cViewPr varScale="1">
        <p:scale>
          <a:sx n="111" d="100"/>
          <a:sy n="111" d="100"/>
        </p:scale>
        <p:origin x="5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4.fntdata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2130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1009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6524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0066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568BFBB-B4B3-3D43-8EBE-567E7218ABE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-137284"/>
            <a:ext cx="12192000" cy="69952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9AD630-AB87-C947-95C4-71DD397C61D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041269" y="282713"/>
            <a:ext cx="654878" cy="6548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14B8ACE-D6D2-0746-ACEC-CC72BA9B16A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94082" y="3663923"/>
            <a:ext cx="10803835" cy="2334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422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F995EEC-9302-594E-BB22-2E116BDA0177}"/>
              </a:ext>
            </a:extLst>
          </p:cNvPr>
          <p:cNvSpPr/>
          <p:nvPr userDrawn="1"/>
        </p:nvSpPr>
        <p:spPr>
          <a:xfrm>
            <a:off x="10545417" y="0"/>
            <a:ext cx="1646583" cy="6858000"/>
          </a:xfrm>
          <a:prstGeom prst="rect">
            <a:avLst/>
          </a:prstGeom>
          <a:solidFill>
            <a:srgbClr val="FFD2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AAAEA4-1751-A344-BB20-B69CB0B82E8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041269" y="282713"/>
            <a:ext cx="654878" cy="65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010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T America Rg" pitchFamily="2" charset="77"/>
          <a:ea typeface="GT America Rg" pitchFamily="2" charset="77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T America Rg" pitchFamily="2" charset="77"/>
          <a:ea typeface="GT America Rg" pitchFamily="2" charset="77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T America Rg" pitchFamily="2" charset="77"/>
          <a:ea typeface="GT America Rg" pitchFamily="2" charset="77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T America Rg" pitchFamily="2" charset="77"/>
          <a:ea typeface="GT America Rg" pitchFamily="2" charset="77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T America Rg" pitchFamily="2" charset="77"/>
          <a:ea typeface="GT America Rg" pitchFamily="2" charset="7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9382942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A8384C6-FF30-E242-8BCA-A749425563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5853" y="-142975"/>
            <a:ext cx="12192000" cy="69952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A83790-2997-C643-8BC0-701E26C301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1269" y="282713"/>
            <a:ext cx="654878" cy="6548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BC4EF8-050F-B84F-9352-094CB7C91B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082" y="3610050"/>
            <a:ext cx="10803835" cy="2334805"/>
          </a:xfrm>
          <a:prstGeom prst="rect">
            <a:avLst/>
          </a:prstGeom>
        </p:spPr>
      </p:pic>
      <p:sp>
        <p:nvSpPr>
          <p:cNvPr id="7" name="Title Placeholder 2">
            <a:extLst>
              <a:ext uri="{FF2B5EF4-FFF2-40B4-BE49-F238E27FC236}">
                <a16:creationId xmlns:a16="http://schemas.microsoft.com/office/drawing/2014/main" id="{17CFED84-3C76-A747-94D4-DC3D4EBB8840}"/>
              </a:ext>
            </a:extLst>
          </p:cNvPr>
          <p:cNvSpPr txBox="1">
            <a:spLocks/>
          </p:cNvSpPr>
          <p:nvPr/>
        </p:nvSpPr>
        <p:spPr>
          <a:xfrm>
            <a:off x="609381" y="1706680"/>
            <a:ext cx="10515600" cy="9959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1" kern="1200" baseline="0">
                <a:solidFill>
                  <a:schemeClr val="tx1"/>
                </a:solidFill>
                <a:latin typeface="GT America Compressed Bold" pitchFamily="2" charset="77"/>
                <a:ea typeface="+mj-ea"/>
                <a:cs typeface="+mj-cs"/>
              </a:defRPr>
            </a:lvl1pPr>
          </a:lstStyle>
          <a:p>
            <a:r>
              <a:rPr lang="en-GB" dirty="0" err="1"/>
              <a:t>Árshlutareikningur</a:t>
            </a:r>
            <a:r>
              <a:rPr lang="en-GB" dirty="0"/>
              <a:t> </a:t>
            </a:r>
            <a:r>
              <a:rPr lang="en-GB" dirty="0" err="1"/>
              <a:t>janúar</a:t>
            </a:r>
            <a:r>
              <a:rPr lang="en-GB" dirty="0"/>
              <a:t> – mars 2024</a:t>
            </a:r>
            <a:endParaRPr lang="en-IS" dirty="0"/>
          </a:p>
        </p:txBody>
      </p:sp>
      <p:sp>
        <p:nvSpPr>
          <p:cNvPr id="10" name="Title Placeholder 2">
            <a:extLst>
              <a:ext uri="{FF2B5EF4-FFF2-40B4-BE49-F238E27FC236}">
                <a16:creationId xmlns:a16="http://schemas.microsoft.com/office/drawing/2014/main" id="{3664F71E-3F21-1B4D-9CBB-0C64C7B8833B}"/>
              </a:ext>
            </a:extLst>
          </p:cNvPr>
          <p:cNvSpPr txBox="1">
            <a:spLocks/>
          </p:cNvSpPr>
          <p:nvPr/>
        </p:nvSpPr>
        <p:spPr>
          <a:xfrm>
            <a:off x="9408490" y="6047117"/>
            <a:ext cx="2287657" cy="582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1" kern="1200" baseline="0">
                <a:solidFill>
                  <a:schemeClr val="tx1"/>
                </a:solidFill>
                <a:latin typeface="GT America Compressed Bold" pitchFamily="2" charset="77"/>
                <a:ea typeface="+mj-ea"/>
                <a:cs typeface="+mj-cs"/>
              </a:defRPr>
            </a:lvl1pPr>
          </a:lstStyle>
          <a:p>
            <a:r>
              <a:rPr lang="en-GB" sz="1000" b="0" i="0" baseline="0" dirty="0">
                <a:latin typeface="GT America Rg" pitchFamily="2" charset="77"/>
              </a:rPr>
              <a:t>Elísa Kristmannsdóttir</a:t>
            </a:r>
          </a:p>
          <a:p>
            <a:r>
              <a:rPr lang="en-GB" sz="1000" b="0" i="0" dirty="0" err="1">
                <a:latin typeface="GT America Rg" pitchFamily="2" charset="77"/>
              </a:rPr>
              <a:t>Deildarstjóri</a:t>
            </a:r>
            <a:r>
              <a:rPr lang="en-GB" sz="1000" b="0" i="0" dirty="0">
                <a:latin typeface="GT America Rg" pitchFamily="2" charset="77"/>
              </a:rPr>
              <a:t> </a:t>
            </a:r>
            <a:r>
              <a:rPr lang="en-GB" sz="1000" b="0" i="0" dirty="0" err="1">
                <a:latin typeface="GT America Rg" pitchFamily="2" charset="77"/>
              </a:rPr>
              <a:t>fjármála</a:t>
            </a:r>
            <a:endParaRPr lang="en-GB" sz="1000" b="0" i="0" dirty="0">
              <a:latin typeface="GT America Rg" pitchFamily="2" charset="77"/>
            </a:endParaRPr>
          </a:p>
          <a:p>
            <a:r>
              <a:rPr lang="is-IS" sz="1000" b="0" i="0" baseline="0" dirty="0">
                <a:latin typeface="GT America Rg" pitchFamily="2" charset="77"/>
              </a:rPr>
              <a:t>17.5.24</a:t>
            </a:r>
            <a:endParaRPr lang="en-IS" sz="1000" b="0" i="0" baseline="0" dirty="0">
              <a:latin typeface="GT America Rg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55362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Slide Background">
            <a:extLst>
              <a:ext uri="{FF2B5EF4-FFF2-40B4-BE49-F238E27FC236}">
                <a16:creationId xmlns:a16="http://schemas.microsoft.com/office/drawing/2014/main" id="{AF6CB648-9554-488A-B457-99CAAD1DA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7" name="Rectangle 17">
            <a:extLst>
              <a:ext uri="{FF2B5EF4-FFF2-40B4-BE49-F238E27FC236}">
                <a16:creationId xmlns:a16="http://schemas.microsoft.com/office/drawing/2014/main" id="{E3ADCBE7-9330-1CDA-00EB-CDD12DB72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290"/>
            <a:ext cx="12192000" cy="1733407"/>
          </a:xfrm>
          <a:prstGeom prst="rect">
            <a:avLst/>
          </a:prstGeom>
          <a:ln>
            <a:noFill/>
          </a:ln>
          <a:effectLst>
            <a:outerShdw blurRad="254000" dist="381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Placeholder 2">
            <a:extLst>
              <a:ext uri="{FF2B5EF4-FFF2-40B4-BE49-F238E27FC236}">
                <a16:creationId xmlns:a16="http://schemas.microsoft.com/office/drawing/2014/main" id="{0EFF6A49-B03E-9B41-81DE-C9E724C65BF0}"/>
              </a:ext>
            </a:extLst>
          </p:cNvPr>
          <p:cNvSpPr txBox="1">
            <a:spLocks/>
          </p:cNvSpPr>
          <p:nvPr/>
        </p:nvSpPr>
        <p:spPr>
          <a:xfrm>
            <a:off x="761802" y="240241"/>
            <a:ext cx="9464549" cy="12282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1" kern="1200" baseline="0">
                <a:solidFill>
                  <a:schemeClr val="tx1"/>
                </a:solidFill>
                <a:latin typeface="GT America Compressed Bold" pitchFamily="2" charset="77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endParaRPr lang="en-US" sz="4000" dirty="0"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en-US" sz="4000" dirty="0" err="1">
                <a:latin typeface="+mj-lt"/>
              </a:rPr>
              <a:t>Rekstrarreikningur</a:t>
            </a:r>
            <a:r>
              <a:rPr lang="en-US" sz="4000" dirty="0">
                <a:latin typeface="+mj-lt"/>
              </a:rPr>
              <a:t> 1.janúar </a:t>
            </a:r>
            <a:r>
              <a:rPr lang="en-US" sz="4000" dirty="0" err="1">
                <a:latin typeface="+mj-lt"/>
              </a:rPr>
              <a:t>til</a:t>
            </a:r>
            <a:r>
              <a:rPr lang="en-US" sz="4000" dirty="0">
                <a:latin typeface="+mj-lt"/>
              </a:rPr>
              <a:t> 31.mars 2024</a:t>
            </a:r>
          </a:p>
          <a:p>
            <a:pPr>
              <a:spcAft>
                <a:spcPts val="600"/>
              </a:spcAft>
            </a:pPr>
            <a:endParaRPr lang="en-US" sz="4000" kern="1200" baseline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Title Placeholder 2">
            <a:extLst>
              <a:ext uri="{FF2B5EF4-FFF2-40B4-BE49-F238E27FC236}">
                <a16:creationId xmlns:a16="http://schemas.microsoft.com/office/drawing/2014/main" id="{FB9106B4-AB90-F34F-B549-7B70ACB459C5}"/>
              </a:ext>
            </a:extLst>
          </p:cNvPr>
          <p:cNvSpPr txBox="1">
            <a:spLocks/>
          </p:cNvSpPr>
          <p:nvPr/>
        </p:nvSpPr>
        <p:spPr>
          <a:xfrm>
            <a:off x="407833" y="1362974"/>
            <a:ext cx="4787122" cy="53224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1" kern="1200" baseline="0">
                <a:solidFill>
                  <a:schemeClr val="tx1"/>
                </a:solidFill>
                <a:latin typeface="GT America Compressed Bold" pitchFamily="2" charset="77"/>
                <a:ea typeface="+mj-ea"/>
                <a:cs typeface="+mj-cs"/>
              </a:defRPr>
            </a:lvl1pPr>
          </a:lstStyle>
          <a:p>
            <a:pPr indent="-228600">
              <a:lnSpc>
                <a:spcPct val="17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4800" i="0" spc="40" baseline="0" dirty="0">
              <a:effectLst/>
              <a:latin typeface="+mn-lt"/>
              <a:ea typeface="+mn-ea"/>
              <a:cs typeface="+mn-cs"/>
            </a:endParaRPr>
          </a:p>
          <a:p>
            <a:pPr indent="-228600">
              <a:lnSpc>
                <a:spcPct val="17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4800" i="0" spc="40" dirty="0">
              <a:latin typeface="+mn-lt"/>
              <a:ea typeface="+mn-ea"/>
              <a:cs typeface="+mn-cs"/>
            </a:endParaRPr>
          </a:p>
          <a:p>
            <a:pPr indent="-228600">
              <a:lnSpc>
                <a:spcPct val="17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4800" i="0" spc="40" baseline="0" dirty="0">
              <a:effectLst/>
              <a:latin typeface="+mn-lt"/>
              <a:ea typeface="+mn-ea"/>
              <a:cs typeface="+mn-cs"/>
            </a:endParaRPr>
          </a:p>
          <a:p>
            <a:pPr indent="-228600">
              <a:lnSpc>
                <a:spcPct val="17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800" i="0" spc="40" baseline="0" dirty="0" err="1">
                <a:effectLst/>
                <a:latin typeface="+mn-lt"/>
                <a:ea typeface="+mn-ea"/>
                <a:cs typeface="+mn-cs"/>
              </a:rPr>
              <a:t>Hagnaður</a:t>
            </a:r>
            <a:r>
              <a:rPr lang="en-US" sz="4800" i="0" spc="40" baseline="0" dirty="0">
                <a:effectLst/>
                <a:latin typeface="+mn-lt"/>
                <a:ea typeface="+mn-ea"/>
                <a:cs typeface="+mn-cs"/>
              </a:rPr>
              <a:t> 191 m.kr. </a:t>
            </a:r>
          </a:p>
          <a:p>
            <a:pPr indent="-228600">
              <a:lnSpc>
                <a:spcPct val="17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800" b="0" i="0" spc="40" dirty="0">
                <a:latin typeface="+mn-lt"/>
                <a:ea typeface="+mn-ea"/>
                <a:cs typeface="+mn-cs"/>
              </a:rPr>
              <a:t>Fargjöld aukast um 10% milli </a:t>
            </a:r>
            <a:r>
              <a:rPr lang="en-US" sz="4800" b="0" i="0" spc="40" dirty="0" err="1">
                <a:latin typeface="+mn-lt"/>
                <a:ea typeface="+mn-ea"/>
                <a:cs typeface="+mn-cs"/>
              </a:rPr>
              <a:t>tímabila</a:t>
            </a:r>
            <a:endParaRPr lang="en-US" sz="4800" b="0" i="0" spc="40" dirty="0">
              <a:latin typeface="+mn-lt"/>
              <a:ea typeface="+mn-ea"/>
              <a:cs typeface="+mn-cs"/>
            </a:endParaRPr>
          </a:p>
          <a:p>
            <a:pPr indent="-228600">
              <a:lnSpc>
                <a:spcPct val="17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800" b="0" i="0" spc="40" baseline="0" dirty="0" err="1">
                <a:effectLst/>
                <a:latin typeface="+mn-lt"/>
                <a:ea typeface="+mn-ea"/>
                <a:cs typeface="+mn-cs"/>
              </a:rPr>
              <a:t>Innstig</a:t>
            </a:r>
            <a:r>
              <a:rPr lang="en-US" sz="4800" b="0" i="0" spc="40" baseline="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4800" b="0" i="0" spc="40" baseline="0" dirty="0" err="1">
                <a:effectLst/>
                <a:latin typeface="+mn-lt"/>
                <a:ea typeface="+mn-ea"/>
                <a:cs typeface="+mn-cs"/>
              </a:rPr>
              <a:t>enn</a:t>
            </a:r>
            <a:r>
              <a:rPr lang="en-US" sz="4800" b="0" i="0" spc="40" dirty="0">
                <a:latin typeface="+mn-lt"/>
                <a:ea typeface="+mn-ea"/>
                <a:cs typeface="+mn-cs"/>
              </a:rPr>
              <a:t> </a:t>
            </a:r>
            <a:r>
              <a:rPr lang="en-US" sz="4800" b="0" i="0" spc="40" dirty="0" err="1">
                <a:latin typeface="+mn-lt"/>
                <a:ea typeface="+mn-ea"/>
                <a:cs typeface="+mn-cs"/>
              </a:rPr>
              <a:t>að</a:t>
            </a:r>
            <a:r>
              <a:rPr lang="en-US" sz="4800" b="0" i="0" spc="40" dirty="0">
                <a:latin typeface="+mn-lt"/>
                <a:ea typeface="+mn-ea"/>
                <a:cs typeface="+mn-cs"/>
              </a:rPr>
              <a:t> aukast í </a:t>
            </a:r>
            <a:r>
              <a:rPr lang="en-US" sz="4800" b="0" i="0" spc="40" dirty="0" err="1">
                <a:latin typeface="+mn-lt"/>
                <a:ea typeface="+mn-ea"/>
                <a:cs typeface="+mn-cs"/>
              </a:rPr>
              <a:t>jan</a:t>
            </a:r>
            <a:r>
              <a:rPr lang="en-US" sz="4800" b="0" i="0" spc="40" dirty="0">
                <a:latin typeface="+mn-lt"/>
                <a:ea typeface="+mn-ea"/>
                <a:cs typeface="+mn-cs"/>
              </a:rPr>
              <a:t> og </a:t>
            </a:r>
            <a:r>
              <a:rPr lang="en-US" sz="4800" b="0" i="0" spc="40" dirty="0" err="1">
                <a:latin typeface="+mn-lt"/>
                <a:ea typeface="+mn-ea"/>
                <a:cs typeface="+mn-cs"/>
              </a:rPr>
              <a:t>feb</a:t>
            </a:r>
            <a:endParaRPr lang="en-US" sz="4800" b="0" i="0" spc="40" dirty="0">
              <a:latin typeface="+mn-lt"/>
              <a:ea typeface="+mn-ea"/>
              <a:cs typeface="+mn-cs"/>
            </a:endParaRPr>
          </a:p>
          <a:p>
            <a:pPr indent="-228600">
              <a:lnSpc>
                <a:spcPct val="17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800" b="0" i="0" spc="40" dirty="0" err="1">
                <a:latin typeface="+mn-lt"/>
                <a:ea typeface="+mn-ea"/>
                <a:cs typeface="+mn-cs"/>
              </a:rPr>
              <a:t>Rekstrarframlag</a:t>
            </a:r>
            <a:r>
              <a:rPr lang="en-US" sz="4800" b="0" i="0" spc="40" dirty="0">
                <a:latin typeface="+mn-lt"/>
                <a:ea typeface="+mn-ea"/>
                <a:cs typeface="+mn-cs"/>
              </a:rPr>
              <a:t> </a:t>
            </a:r>
            <a:r>
              <a:rPr lang="en-US" sz="4800" b="0" i="0" spc="40" dirty="0" err="1">
                <a:latin typeface="+mn-lt"/>
                <a:ea typeface="+mn-ea"/>
                <a:cs typeface="+mn-cs"/>
              </a:rPr>
              <a:t>eigenda</a:t>
            </a:r>
            <a:r>
              <a:rPr lang="en-US" sz="4800" b="0" i="0" spc="40" dirty="0">
                <a:latin typeface="+mn-lt"/>
                <a:ea typeface="+mn-ea"/>
                <a:cs typeface="+mn-cs"/>
              </a:rPr>
              <a:t> </a:t>
            </a:r>
            <a:r>
              <a:rPr lang="en-US" sz="4800" b="0" i="0" spc="40" dirty="0" err="1">
                <a:latin typeface="+mn-lt"/>
                <a:ea typeface="+mn-ea"/>
                <a:cs typeface="+mn-cs"/>
              </a:rPr>
              <a:t>hækkar</a:t>
            </a:r>
            <a:r>
              <a:rPr lang="en-US" sz="4800" b="0" i="0" spc="40" dirty="0">
                <a:latin typeface="+mn-lt"/>
                <a:ea typeface="+mn-ea"/>
                <a:cs typeface="+mn-cs"/>
              </a:rPr>
              <a:t> um 10%</a:t>
            </a:r>
          </a:p>
          <a:p>
            <a:pPr lvl="1" indent="-228600">
              <a:lnSpc>
                <a:spcPct val="17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400" b="0" i="0" spc="40" dirty="0" err="1">
                <a:latin typeface="+mn-lt"/>
                <a:ea typeface="+mn-ea"/>
                <a:cs typeface="+mn-cs"/>
              </a:rPr>
              <a:t>aukning</a:t>
            </a:r>
            <a:r>
              <a:rPr lang="en-US" sz="4400" b="0" i="0" spc="40" dirty="0">
                <a:latin typeface="+mn-lt"/>
                <a:ea typeface="+mn-ea"/>
                <a:cs typeface="+mn-cs"/>
              </a:rPr>
              <a:t> í </a:t>
            </a:r>
            <a:r>
              <a:rPr lang="en-US" sz="4400" b="0" i="0" spc="40" dirty="0" err="1">
                <a:latin typeface="+mn-lt"/>
                <a:ea typeface="+mn-ea"/>
                <a:cs typeface="+mn-cs"/>
              </a:rPr>
              <a:t>sölu</a:t>
            </a:r>
            <a:r>
              <a:rPr lang="en-US" sz="4400" b="0" i="0" spc="40" dirty="0">
                <a:latin typeface="+mn-lt"/>
                <a:ea typeface="+mn-ea"/>
                <a:cs typeface="+mn-cs"/>
              </a:rPr>
              <a:t> </a:t>
            </a:r>
            <a:r>
              <a:rPr lang="en-US" sz="4400" b="0" i="0" spc="40" dirty="0" err="1">
                <a:latin typeface="+mn-lt"/>
                <a:ea typeface="+mn-ea"/>
                <a:cs typeface="+mn-cs"/>
              </a:rPr>
              <a:t>farmiðla</a:t>
            </a:r>
            <a:r>
              <a:rPr lang="en-US" sz="4400" b="0" i="0" spc="40" dirty="0">
                <a:latin typeface="+mn-lt"/>
                <a:ea typeface="+mn-ea"/>
                <a:cs typeface="+mn-cs"/>
              </a:rPr>
              <a:t> </a:t>
            </a:r>
            <a:r>
              <a:rPr lang="en-US" sz="4400" b="0" i="0" spc="40" dirty="0" err="1">
                <a:latin typeface="+mn-lt"/>
                <a:ea typeface="+mn-ea"/>
                <a:cs typeface="+mn-cs"/>
              </a:rPr>
              <a:t>til</a:t>
            </a:r>
            <a:r>
              <a:rPr lang="en-US" sz="4400" b="0" i="0" spc="40" dirty="0">
                <a:latin typeface="+mn-lt"/>
                <a:ea typeface="+mn-ea"/>
                <a:cs typeface="+mn-cs"/>
              </a:rPr>
              <a:t> </a:t>
            </a:r>
            <a:r>
              <a:rPr lang="en-US" sz="4400" b="0" i="0" spc="40" dirty="0" err="1">
                <a:latin typeface="+mn-lt"/>
                <a:ea typeface="+mn-ea"/>
                <a:cs typeface="+mn-cs"/>
              </a:rPr>
              <a:t>aldr</a:t>
            </a:r>
            <a:r>
              <a:rPr lang="en-US" sz="4400" b="0" i="0" spc="40" dirty="0">
                <a:latin typeface="+mn-lt"/>
                <a:ea typeface="+mn-ea"/>
                <a:cs typeface="+mn-cs"/>
              </a:rPr>
              <a:t>. og </a:t>
            </a:r>
            <a:r>
              <a:rPr lang="en-US" sz="4400" b="0" i="0" spc="40" dirty="0" err="1">
                <a:latin typeface="+mn-lt"/>
                <a:ea typeface="+mn-ea"/>
                <a:cs typeface="+mn-cs"/>
              </a:rPr>
              <a:t>öryrkja</a:t>
            </a:r>
            <a:r>
              <a:rPr lang="en-US" sz="4400" b="0" i="0" spc="40" dirty="0">
                <a:latin typeface="+mn-lt"/>
                <a:ea typeface="+mn-ea"/>
                <a:cs typeface="+mn-cs"/>
              </a:rPr>
              <a:t> </a:t>
            </a:r>
            <a:r>
              <a:rPr lang="en-US" sz="4400" b="0" i="0" spc="40" dirty="0" err="1">
                <a:latin typeface="+mn-lt"/>
                <a:ea typeface="+mn-ea"/>
                <a:cs typeface="+mn-cs"/>
              </a:rPr>
              <a:t>miðað</a:t>
            </a:r>
            <a:r>
              <a:rPr lang="en-US" sz="4400" b="0" i="0" spc="40" dirty="0">
                <a:latin typeface="+mn-lt"/>
                <a:ea typeface="+mn-ea"/>
                <a:cs typeface="+mn-cs"/>
              </a:rPr>
              <a:t> </a:t>
            </a:r>
            <a:r>
              <a:rPr lang="en-US" sz="4400" b="0" i="0" spc="40" dirty="0" err="1">
                <a:latin typeface="+mn-lt"/>
                <a:ea typeface="+mn-ea"/>
                <a:cs typeface="+mn-cs"/>
              </a:rPr>
              <a:t>við</a:t>
            </a:r>
            <a:r>
              <a:rPr lang="en-US" sz="4400" b="0" i="0" spc="40" dirty="0">
                <a:latin typeface="+mn-lt"/>
                <a:ea typeface="+mn-ea"/>
                <a:cs typeface="+mn-cs"/>
              </a:rPr>
              <a:t> Q1 23 /36%</a:t>
            </a:r>
          </a:p>
          <a:p>
            <a:pPr indent="-228600">
              <a:lnSpc>
                <a:spcPct val="17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800" b="0" i="0" spc="40" baseline="0" dirty="0">
                <a:effectLst/>
                <a:latin typeface="+mn-lt"/>
                <a:ea typeface="+mn-ea"/>
                <a:cs typeface="+mn-cs"/>
              </a:rPr>
              <a:t>Aðrar </a:t>
            </a:r>
            <a:r>
              <a:rPr lang="en-US" sz="4800" b="0" i="0" spc="40" baseline="0" dirty="0" err="1">
                <a:effectLst/>
                <a:latin typeface="+mn-lt"/>
                <a:ea typeface="+mn-ea"/>
                <a:cs typeface="+mn-cs"/>
              </a:rPr>
              <a:t>tekjur</a:t>
            </a:r>
            <a:r>
              <a:rPr lang="en-US" sz="4800" b="0" i="0" spc="40" baseline="0" dirty="0">
                <a:effectLst/>
                <a:latin typeface="+mn-lt"/>
                <a:ea typeface="+mn-ea"/>
                <a:cs typeface="+mn-cs"/>
              </a:rPr>
              <a:t>: </a:t>
            </a:r>
          </a:p>
          <a:p>
            <a:pPr lvl="1"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800" spc="40" dirty="0" err="1"/>
              <a:t>s</a:t>
            </a:r>
            <a:r>
              <a:rPr lang="en-US" sz="4800" spc="40" baseline="0" dirty="0" err="1">
                <a:effectLst/>
              </a:rPr>
              <a:t>tyrkur</a:t>
            </a:r>
            <a:r>
              <a:rPr lang="en-US" sz="4800" spc="40" baseline="0" dirty="0">
                <a:effectLst/>
              </a:rPr>
              <a:t> </a:t>
            </a:r>
            <a:r>
              <a:rPr lang="en-US" sz="4800" spc="40" baseline="0" dirty="0" err="1">
                <a:effectLst/>
              </a:rPr>
              <a:t>frá</a:t>
            </a:r>
            <a:r>
              <a:rPr lang="en-US" sz="4800" spc="40" baseline="0" dirty="0">
                <a:effectLst/>
              </a:rPr>
              <a:t> SSH (</a:t>
            </a:r>
            <a:r>
              <a:rPr lang="en-US" sz="4800" spc="40" baseline="0" dirty="0" err="1">
                <a:effectLst/>
              </a:rPr>
              <a:t>markaðsverkefni</a:t>
            </a:r>
            <a:r>
              <a:rPr lang="en-US" sz="4800" spc="40" baseline="0" dirty="0">
                <a:effectLst/>
              </a:rPr>
              <a:t>) – 9 m.kr. </a:t>
            </a:r>
          </a:p>
          <a:p>
            <a:pPr lvl="1"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800" spc="40" dirty="0" err="1"/>
              <a:t>Styrkur</a:t>
            </a:r>
            <a:r>
              <a:rPr lang="en-US" sz="4800" spc="40" dirty="0"/>
              <a:t> </a:t>
            </a:r>
            <a:r>
              <a:rPr lang="en-US" sz="4800" spc="40" dirty="0" err="1"/>
              <a:t>frá</a:t>
            </a:r>
            <a:r>
              <a:rPr lang="en-US" sz="4800" spc="40" dirty="0"/>
              <a:t> </a:t>
            </a:r>
            <a:r>
              <a:rPr lang="en-US" sz="4800" spc="40" dirty="0" err="1"/>
              <a:t>Rannís</a:t>
            </a:r>
            <a:r>
              <a:rPr lang="en-US" sz="4800" spc="40" dirty="0"/>
              <a:t> / </a:t>
            </a:r>
            <a:r>
              <a:rPr lang="en-US" sz="4800" spc="40" dirty="0" err="1"/>
              <a:t>evrópskt</a:t>
            </a:r>
            <a:r>
              <a:rPr lang="en-US" sz="4800" spc="40" dirty="0"/>
              <a:t> </a:t>
            </a:r>
            <a:r>
              <a:rPr lang="en-US" sz="4800" spc="40" dirty="0" err="1"/>
              <a:t>verkefni</a:t>
            </a:r>
            <a:r>
              <a:rPr lang="en-US" sz="4800" spc="40" dirty="0"/>
              <a:t> – 24 m.kr.</a:t>
            </a:r>
          </a:p>
          <a:p>
            <a:pPr indent="-228600">
              <a:lnSpc>
                <a:spcPct val="17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800" b="0" i="0" spc="40" dirty="0" err="1">
                <a:latin typeface="+mn-lt"/>
                <a:ea typeface="+mn-ea"/>
                <a:cs typeface="+mn-cs"/>
              </a:rPr>
              <a:t>Rekstrargjöld</a:t>
            </a:r>
            <a:r>
              <a:rPr lang="en-US" sz="4800" b="0" i="0" spc="40" dirty="0">
                <a:latin typeface="+mn-lt"/>
                <a:ea typeface="+mn-ea"/>
                <a:cs typeface="+mn-cs"/>
              </a:rPr>
              <a:t> </a:t>
            </a:r>
            <a:r>
              <a:rPr lang="en-US" sz="4800" b="0" i="0" spc="40" dirty="0" err="1">
                <a:latin typeface="+mn-lt"/>
                <a:ea typeface="+mn-ea"/>
                <a:cs typeface="+mn-cs"/>
              </a:rPr>
              <a:t>hækka</a:t>
            </a:r>
            <a:r>
              <a:rPr lang="en-US" sz="4800" b="0" i="0" spc="40" dirty="0">
                <a:latin typeface="+mn-lt"/>
                <a:ea typeface="+mn-ea"/>
                <a:cs typeface="+mn-cs"/>
              </a:rPr>
              <a:t> um 99 m.kr. / 4%</a:t>
            </a:r>
          </a:p>
          <a:p>
            <a:pPr lvl="1" indent="-228600">
              <a:lnSpc>
                <a:spcPct val="17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800" spc="40" dirty="0" err="1"/>
              <a:t>Launakostnaður</a:t>
            </a:r>
            <a:r>
              <a:rPr lang="en-US" sz="4800" spc="40" dirty="0"/>
              <a:t> </a:t>
            </a:r>
            <a:r>
              <a:rPr lang="en-US" sz="4800" spc="40" dirty="0" err="1"/>
              <a:t>hækkar</a:t>
            </a:r>
            <a:r>
              <a:rPr lang="en-US" sz="4800" spc="40" dirty="0"/>
              <a:t> um 7% - </a:t>
            </a:r>
            <a:r>
              <a:rPr lang="en-US" sz="4800" spc="40" dirty="0" err="1"/>
              <a:t>ath</a:t>
            </a:r>
            <a:r>
              <a:rPr lang="en-US" sz="4800" spc="40" dirty="0"/>
              <a:t>. </a:t>
            </a:r>
            <a:r>
              <a:rPr lang="en-US" sz="4800" spc="40" dirty="0" err="1"/>
              <a:t>kjarasamningar</a:t>
            </a:r>
            <a:r>
              <a:rPr lang="en-US" sz="4800" spc="40" dirty="0"/>
              <a:t> </a:t>
            </a:r>
            <a:r>
              <a:rPr lang="en-US" sz="4800" spc="40" dirty="0" err="1"/>
              <a:t>lausir</a:t>
            </a:r>
            <a:endParaRPr lang="en-US" sz="4800" spc="40" dirty="0"/>
          </a:p>
          <a:p>
            <a:pPr lvl="1" indent="-228600">
              <a:lnSpc>
                <a:spcPct val="17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800" b="0" i="0" spc="40" dirty="0" err="1">
                <a:latin typeface="+mn-lt"/>
                <a:ea typeface="+mn-ea"/>
                <a:cs typeface="+mn-cs"/>
              </a:rPr>
              <a:t>Rekstur</a:t>
            </a:r>
            <a:r>
              <a:rPr lang="en-US" sz="4800" b="0" i="0" spc="40" dirty="0">
                <a:latin typeface="+mn-lt"/>
                <a:ea typeface="+mn-ea"/>
                <a:cs typeface="+mn-cs"/>
              </a:rPr>
              <a:t> </a:t>
            </a:r>
            <a:r>
              <a:rPr lang="en-US" sz="4800" b="0" i="0" spc="40" dirty="0" err="1">
                <a:latin typeface="+mn-lt"/>
                <a:ea typeface="+mn-ea"/>
                <a:cs typeface="+mn-cs"/>
              </a:rPr>
              <a:t>vagna</a:t>
            </a:r>
            <a:r>
              <a:rPr lang="en-US" sz="4800" b="0" i="0" spc="40" dirty="0">
                <a:latin typeface="+mn-lt"/>
                <a:ea typeface="+mn-ea"/>
                <a:cs typeface="+mn-cs"/>
              </a:rPr>
              <a:t> og </a:t>
            </a:r>
            <a:r>
              <a:rPr lang="en-US" sz="4800" b="0" i="0" spc="40" dirty="0" err="1">
                <a:latin typeface="+mn-lt"/>
                <a:ea typeface="+mn-ea"/>
                <a:cs typeface="+mn-cs"/>
              </a:rPr>
              <a:t>aðkeyptur</a:t>
            </a:r>
            <a:r>
              <a:rPr lang="en-US" sz="4800" b="0" i="0" spc="40" dirty="0">
                <a:latin typeface="+mn-lt"/>
                <a:ea typeface="+mn-ea"/>
                <a:cs typeface="+mn-cs"/>
              </a:rPr>
              <a:t> </a:t>
            </a:r>
            <a:r>
              <a:rPr lang="en-US" sz="4800" b="0" i="0" spc="40" dirty="0" err="1">
                <a:latin typeface="+mn-lt"/>
                <a:ea typeface="+mn-ea"/>
                <a:cs typeface="+mn-cs"/>
              </a:rPr>
              <a:t>akstur</a:t>
            </a:r>
            <a:r>
              <a:rPr lang="en-US" sz="4800" b="0" i="0" spc="40" dirty="0">
                <a:latin typeface="+mn-lt"/>
                <a:ea typeface="+mn-ea"/>
                <a:cs typeface="+mn-cs"/>
              </a:rPr>
              <a:t> </a:t>
            </a:r>
            <a:r>
              <a:rPr lang="en-US" sz="4800" b="0" i="0" spc="40" dirty="0" err="1">
                <a:latin typeface="+mn-lt"/>
                <a:ea typeface="+mn-ea"/>
                <a:cs typeface="+mn-cs"/>
              </a:rPr>
              <a:t>hækkar</a:t>
            </a:r>
            <a:r>
              <a:rPr lang="en-US" sz="4800" b="0" i="0" spc="40" dirty="0">
                <a:latin typeface="+mn-lt"/>
                <a:ea typeface="+mn-ea"/>
                <a:cs typeface="+mn-cs"/>
              </a:rPr>
              <a:t> um 2%</a:t>
            </a:r>
          </a:p>
          <a:p>
            <a:pPr lvl="2"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800" spc="40" dirty="0" err="1"/>
              <a:t>Aðkeyptur</a:t>
            </a:r>
            <a:r>
              <a:rPr lang="en-US" sz="4800" spc="40" dirty="0"/>
              <a:t> </a:t>
            </a:r>
            <a:r>
              <a:rPr lang="en-US" sz="4800" spc="40" dirty="0" err="1"/>
              <a:t>akstur</a:t>
            </a:r>
            <a:r>
              <a:rPr lang="en-US" sz="4800" spc="40" dirty="0"/>
              <a:t> </a:t>
            </a:r>
            <a:r>
              <a:rPr lang="en-US" sz="4800" spc="40" dirty="0" err="1"/>
              <a:t>hækkar</a:t>
            </a:r>
            <a:r>
              <a:rPr lang="en-US" sz="4800" spc="40" dirty="0"/>
              <a:t> um 5%</a:t>
            </a:r>
          </a:p>
          <a:p>
            <a:pPr lvl="2"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800" spc="40" dirty="0" err="1"/>
              <a:t>Viðhalds</a:t>
            </a:r>
            <a:r>
              <a:rPr lang="en-US" sz="4800" spc="40" dirty="0"/>
              <a:t>- og </a:t>
            </a:r>
            <a:r>
              <a:rPr lang="en-US" sz="4800" spc="40" dirty="0" err="1"/>
              <a:t>viðg.kostnaður</a:t>
            </a:r>
            <a:r>
              <a:rPr lang="en-US" sz="4800" spc="40" dirty="0"/>
              <a:t> </a:t>
            </a:r>
            <a:r>
              <a:rPr lang="en-US" sz="4800" spc="40" dirty="0" err="1"/>
              <a:t>lækkar</a:t>
            </a:r>
            <a:r>
              <a:rPr lang="en-US" sz="4800" spc="40" dirty="0"/>
              <a:t> </a:t>
            </a:r>
            <a:r>
              <a:rPr lang="en-US" sz="4800" spc="40" dirty="0" err="1"/>
              <a:t>mikið</a:t>
            </a:r>
            <a:r>
              <a:rPr lang="en-US" sz="4800" spc="40" dirty="0"/>
              <a:t> milli </a:t>
            </a:r>
            <a:r>
              <a:rPr lang="en-US" sz="4800" spc="40" dirty="0" err="1"/>
              <a:t>tímabila</a:t>
            </a:r>
            <a:r>
              <a:rPr lang="en-US" sz="4800" spc="40" dirty="0"/>
              <a:t>. </a:t>
            </a:r>
            <a:r>
              <a:rPr lang="en-US" sz="4800" spc="40" dirty="0" err="1"/>
              <a:t>Skipt</a:t>
            </a:r>
            <a:r>
              <a:rPr lang="en-US" sz="4800" spc="40" dirty="0"/>
              <a:t> um </a:t>
            </a:r>
            <a:r>
              <a:rPr lang="en-US" sz="4800" spc="40" dirty="0" err="1"/>
              <a:t>nokkrar</a:t>
            </a:r>
            <a:r>
              <a:rPr lang="en-US" sz="4800" spc="40" dirty="0"/>
              <a:t> </a:t>
            </a:r>
            <a:r>
              <a:rPr lang="en-US" sz="4800" spc="40" dirty="0" err="1"/>
              <a:t>vélar</a:t>
            </a:r>
            <a:r>
              <a:rPr lang="en-US" sz="4800" spc="40" dirty="0"/>
              <a:t> Q1 2023</a:t>
            </a:r>
          </a:p>
          <a:p>
            <a:pPr lvl="2"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800" b="0" i="0" spc="40" dirty="0" err="1">
                <a:latin typeface="+mn-lt"/>
                <a:ea typeface="+mn-ea"/>
                <a:cs typeface="+mn-cs"/>
              </a:rPr>
              <a:t>Orkugjafar</a:t>
            </a:r>
            <a:r>
              <a:rPr lang="en-US" sz="4800" b="0" i="0" spc="40" dirty="0">
                <a:latin typeface="+mn-lt"/>
                <a:ea typeface="+mn-ea"/>
                <a:cs typeface="+mn-cs"/>
              </a:rPr>
              <a:t> </a:t>
            </a:r>
            <a:r>
              <a:rPr lang="en-US" sz="4800" b="0" i="0" spc="40" dirty="0" err="1">
                <a:latin typeface="+mn-lt"/>
                <a:ea typeface="+mn-ea"/>
                <a:cs typeface="+mn-cs"/>
              </a:rPr>
              <a:t>lækka</a:t>
            </a:r>
            <a:r>
              <a:rPr lang="en-US" sz="4800" b="0" i="0" spc="40" dirty="0">
                <a:latin typeface="+mn-lt"/>
                <a:ea typeface="+mn-ea"/>
                <a:cs typeface="+mn-cs"/>
              </a:rPr>
              <a:t> um 7%, </a:t>
            </a:r>
            <a:r>
              <a:rPr lang="en-US" sz="4800" b="0" i="0" spc="40" dirty="0" err="1">
                <a:latin typeface="+mn-lt"/>
                <a:ea typeface="+mn-ea"/>
                <a:cs typeface="+mn-cs"/>
              </a:rPr>
              <a:t>hærra</a:t>
            </a:r>
            <a:r>
              <a:rPr lang="en-US" sz="4800" b="0" i="0" spc="40" dirty="0">
                <a:latin typeface="+mn-lt"/>
                <a:ea typeface="+mn-ea"/>
                <a:cs typeface="+mn-cs"/>
              </a:rPr>
              <a:t> </a:t>
            </a:r>
            <a:r>
              <a:rPr lang="en-US" sz="4800" b="0" i="0" spc="40" dirty="0" err="1">
                <a:latin typeface="+mn-lt"/>
                <a:ea typeface="+mn-ea"/>
                <a:cs typeface="+mn-cs"/>
              </a:rPr>
              <a:t>verð</a:t>
            </a:r>
            <a:r>
              <a:rPr lang="en-US" sz="4800" b="0" i="0" spc="40" dirty="0">
                <a:latin typeface="+mn-lt"/>
                <a:ea typeface="+mn-ea"/>
                <a:cs typeface="+mn-cs"/>
              </a:rPr>
              <a:t> á </a:t>
            </a:r>
            <a:r>
              <a:rPr lang="en-US" sz="4800" b="0" i="0" spc="40" dirty="0" err="1">
                <a:latin typeface="+mn-lt"/>
                <a:ea typeface="+mn-ea"/>
                <a:cs typeface="+mn-cs"/>
              </a:rPr>
              <a:t>lítra</a:t>
            </a:r>
            <a:r>
              <a:rPr lang="en-US" sz="4800" b="0" i="0" spc="40" dirty="0">
                <a:latin typeface="+mn-lt"/>
                <a:ea typeface="+mn-ea"/>
                <a:cs typeface="+mn-cs"/>
              </a:rPr>
              <a:t> Q1 23. </a:t>
            </a:r>
            <a:r>
              <a:rPr lang="en-US" sz="4800" b="0" i="0" spc="40" dirty="0" err="1">
                <a:latin typeface="+mn-lt"/>
                <a:ea typeface="+mn-ea"/>
                <a:cs typeface="+mn-cs"/>
              </a:rPr>
              <a:t>Svipa</a:t>
            </a:r>
            <a:r>
              <a:rPr lang="en-US" sz="4800" spc="40" dirty="0" err="1"/>
              <a:t>ð</a:t>
            </a:r>
            <a:r>
              <a:rPr lang="en-US" sz="4800" spc="40" dirty="0"/>
              <a:t> </a:t>
            </a:r>
            <a:r>
              <a:rPr lang="en-US" sz="4800" spc="40" dirty="0" err="1"/>
              <a:t>magn</a:t>
            </a:r>
            <a:r>
              <a:rPr lang="en-US" sz="4800" spc="40" dirty="0"/>
              <a:t> </a:t>
            </a:r>
            <a:r>
              <a:rPr lang="en-US" sz="4800" spc="40" dirty="0" err="1"/>
              <a:t>keypt</a:t>
            </a:r>
            <a:endParaRPr lang="en-US" sz="4800" b="0" i="0" spc="40" baseline="0" dirty="0">
              <a:effectLst/>
              <a:latin typeface="+mn-lt"/>
              <a:ea typeface="+mn-ea"/>
              <a:cs typeface="+mn-cs"/>
            </a:endParaRPr>
          </a:p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0" i="0" spc="40" baseline="0" dirty="0">
              <a:effectLst/>
              <a:latin typeface="+mn-lt"/>
              <a:ea typeface="+mn-ea"/>
              <a:cs typeface="+mn-cs"/>
            </a:endParaRPr>
          </a:p>
          <a:p>
            <a:pPr lvl="1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00" b="0" i="0" spc="40" baseline="0" dirty="0">
              <a:effectLst/>
              <a:latin typeface="+mn-lt"/>
              <a:ea typeface="+mn-ea"/>
              <a:cs typeface="+mn-cs"/>
            </a:endParaRPr>
          </a:p>
          <a:p>
            <a:pPr lvl="1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00" b="0" i="0" spc="40" baseline="0" dirty="0">
              <a:effectLst/>
              <a:latin typeface="+mn-lt"/>
              <a:ea typeface="+mn-ea"/>
              <a:cs typeface="+mn-cs"/>
            </a:endParaRPr>
          </a:p>
          <a:p>
            <a:pPr lvl="1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00" spc="40" dirty="0"/>
          </a:p>
          <a:p>
            <a:pPr lvl="1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00" b="0" i="0" spc="40" baseline="0" dirty="0">
              <a:effectLst/>
              <a:latin typeface="+mn-lt"/>
              <a:ea typeface="+mn-ea"/>
              <a:cs typeface="+mn-cs"/>
            </a:endParaRP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0" i="0" spc="40" baseline="0" dirty="0">
              <a:latin typeface="+mn-lt"/>
              <a:ea typeface="+mn-ea"/>
              <a:cs typeface="+mn-cs"/>
            </a:endParaRPr>
          </a:p>
        </p:txBody>
      </p:sp>
      <p:pic>
        <p:nvPicPr>
          <p:cNvPr id="2" name="Mynd 1">
            <a:extLst>
              <a:ext uri="{FF2B5EF4-FFF2-40B4-BE49-F238E27FC236}">
                <a16:creationId xmlns:a16="http://schemas.microsoft.com/office/drawing/2014/main" id="{9CDE452B-128F-8B0B-A07F-229578997F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4257" y="1729117"/>
            <a:ext cx="4991858" cy="488864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C977A57-3C55-C34B-80AA-80CB65E50455}"/>
              </a:ext>
            </a:extLst>
          </p:cNvPr>
          <p:cNvSpPr/>
          <p:nvPr/>
        </p:nvSpPr>
        <p:spPr>
          <a:xfrm>
            <a:off x="10545417" y="0"/>
            <a:ext cx="1646583" cy="6858000"/>
          </a:xfrm>
          <a:prstGeom prst="rect">
            <a:avLst/>
          </a:prstGeom>
          <a:solidFill>
            <a:srgbClr val="FFD2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C3C08E-5BA8-5E4E-AD01-68BB525C2C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1269" y="282713"/>
            <a:ext cx="654878" cy="65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070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C977A57-3C55-C34B-80AA-80CB65E50455}"/>
              </a:ext>
            </a:extLst>
          </p:cNvPr>
          <p:cNvSpPr/>
          <p:nvPr/>
        </p:nvSpPr>
        <p:spPr>
          <a:xfrm>
            <a:off x="10545417" y="0"/>
            <a:ext cx="1646583" cy="6858000"/>
          </a:xfrm>
          <a:prstGeom prst="rect">
            <a:avLst/>
          </a:prstGeom>
          <a:solidFill>
            <a:srgbClr val="FFD2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C3C08E-5BA8-5E4E-AD01-68BB525C2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1269" y="282713"/>
            <a:ext cx="654878" cy="654878"/>
          </a:xfrm>
          <a:prstGeom prst="rect">
            <a:avLst/>
          </a:prstGeom>
        </p:spPr>
      </p:pic>
      <p:sp>
        <p:nvSpPr>
          <p:cNvPr id="7" name="Title Placeholder 2">
            <a:extLst>
              <a:ext uri="{FF2B5EF4-FFF2-40B4-BE49-F238E27FC236}">
                <a16:creationId xmlns:a16="http://schemas.microsoft.com/office/drawing/2014/main" id="{3C37F058-A914-154E-877F-D36ECA39AE3F}"/>
              </a:ext>
            </a:extLst>
          </p:cNvPr>
          <p:cNvSpPr txBox="1">
            <a:spLocks/>
          </p:cNvSpPr>
          <p:nvPr/>
        </p:nvSpPr>
        <p:spPr>
          <a:xfrm>
            <a:off x="838200" y="722346"/>
            <a:ext cx="10515600" cy="9959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1" kern="1200" baseline="0">
                <a:solidFill>
                  <a:schemeClr val="tx1"/>
                </a:solidFill>
                <a:latin typeface="GT America Compressed Bold" pitchFamily="2" charset="77"/>
                <a:ea typeface="+mj-ea"/>
                <a:cs typeface="+mj-cs"/>
              </a:defRPr>
            </a:lvl1pPr>
          </a:lstStyle>
          <a:p>
            <a:r>
              <a:rPr lang="en-GB" sz="3000" dirty="0" err="1"/>
              <a:t>Efnahagsreikningur</a:t>
            </a:r>
            <a:r>
              <a:rPr lang="en-GB" sz="3000" dirty="0"/>
              <a:t> 31.mars 2024</a:t>
            </a:r>
            <a:endParaRPr lang="en-IS" sz="3000" baseline="0" dirty="0"/>
          </a:p>
        </p:txBody>
      </p:sp>
      <p:sp>
        <p:nvSpPr>
          <p:cNvPr id="8" name="Title Placeholder 2">
            <a:extLst>
              <a:ext uri="{FF2B5EF4-FFF2-40B4-BE49-F238E27FC236}">
                <a16:creationId xmlns:a16="http://schemas.microsoft.com/office/drawing/2014/main" id="{1BB48BF7-CAAF-E748-AA0C-C536AB0B2FB2}"/>
              </a:ext>
            </a:extLst>
          </p:cNvPr>
          <p:cNvSpPr txBox="1">
            <a:spLocks/>
          </p:cNvSpPr>
          <p:nvPr/>
        </p:nvSpPr>
        <p:spPr>
          <a:xfrm>
            <a:off x="495854" y="1598467"/>
            <a:ext cx="4541972" cy="50697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1" kern="1200" baseline="0">
                <a:solidFill>
                  <a:schemeClr val="tx1"/>
                </a:solidFill>
                <a:latin typeface="GT America Compressed Bold" pitchFamily="2" charset="77"/>
                <a:ea typeface="+mj-ea"/>
                <a:cs typeface="+mj-cs"/>
              </a:defRPr>
            </a:lvl1pPr>
          </a:lstStyle>
          <a:p>
            <a:pPr>
              <a:lnSpc>
                <a:spcPct val="220000"/>
              </a:lnSpc>
            </a:pPr>
            <a:r>
              <a:rPr lang="en-GB" sz="1400" b="0" i="0" kern="1500" spc="40" baseline="0" dirty="0">
                <a:solidFill>
                  <a:schemeClr val="tx1"/>
                </a:solidFill>
                <a:effectLst/>
                <a:latin typeface="GT America Rg" pitchFamily="2" charset="77"/>
                <a:ea typeface="+mj-ea"/>
                <a:cs typeface="+mj-cs"/>
              </a:rPr>
              <a:t>Handbært fé 161 m.kr. 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1400" b="0" i="0" kern="1500" spc="40" baseline="0" dirty="0" err="1">
                <a:solidFill>
                  <a:schemeClr val="tx1"/>
                </a:solidFill>
                <a:effectLst/>
                <a:latin typeface="GT America Rg" pitchFamily="2" charset="77"/>
                <a:ea typeface="+mj-ea"/>
                <a:cs typeface="+mj-cs"/>
              </a:rPr>
              <a:t>þar</a:t>
            </a:r>
            <a:r>
              <a:rPr lang="en-GB" sz="1400" b="0" i="0" kern="1500" spc="40" baseline="0" dirty="0">
                <a:solidFill>
                  <a:schemeClr val="tx1"/>
                </a:solidFill>
                <a:effectLst/>
                <a:latin typeface="GT America Rg" pitchFamily="2" charset="77"/>
                <a:ea typeface="+mj-ea"/>
                <a:cs typeface="+mj-cs"/>
              </a:rPr>
              <a:t> af um 80 m.kr. </a:t>
            </a:r>
            <a:r>
              <a:rPr lang="en-GB" sz="1400" b="0" i="0" kern="1500" spc="40" dirty="0" err="1">
                <a:latin typeface="GT America Rg" pitchFamily="2" charset="77"/>
              </a:rPr>
              <a:t>e</a:t>
            </a:r>
            <a:r>
              <a:rPr lang="en-GB" sz="1400" b="0" i="0" kern="1500" spc="40" baseline="0" dirty="0" err="1">
                <a:solidFill>
                  <a:schemeClr val="tx1"/>
                </a:solidFill>
                <a:effectLst/>
                <a:latin typeface="GT America Rg" pitchFamily="2" charset="77"/>
                <a:ea typeface="+mj-ea"/>
                <a:cs typeface="+mj-cs"/>
              </a:rPr>
              <a:t>yrnamerkt</a:t>
            </a:r>
            <a:r>
              <a:rPr lang="en-GB" sz="1400" b="0" i="0" kern="1500" spc="40" baseline="0" dirty="0">
                <a:solidFill>
                  <a:schemeClr val="tx1"/>
                </a:solidFill>
                <a:effectLst/>
                <a:latin typeface="GT America Rg" pitchFamily="2" charset="77"/>
                <a:ea typeface="+mj-ea"/>
                <a:cs typeface="+mj-cs"/>
              </a:rPr>
              <a:t> </a:t>
            </a:r>
            <a:r>
              <a:rPr lang="en-GB" sz="1400" b="0" i="0" kern="1500" spc="40" baseline="0" dirty="0" err="1">
                <a:solidFill>
                  <a:schemeClr val="tx1"/>
                </a:solidFill>
                <a:effectLst/>
                <a:latin typeface="GT America Rg" pitchFamily="2" charset="77"/>
                <a:ea typeface="+mj-ea"/>
                <a:cs typeface="+mj-cs"/>
              </a:rPr>
              <a:t>fjárfesting</a:t>
            </a:r>
            <a:r>
              <a:rPr lang="en-GB" sz="1400" b="0" i="0" kern="1500" spc="40" dirty="0" err="1">
                <a:latin typeface="GT America Rg" pitchFamily="2" charset="77"/>
              </a:rPr>
              <a:t>u</a:t>
            </a:r>
            <a:r>
              <a:rPr lang="en-GB" sz="1400" b="0" i="0" kern="1500" spc="40" dirty="0">
                <a:latin typeface="GT America Rg" pitchFamily="2" charset="77"/>
              </a:rPr>
              <a:t> í </a:t>
            </a:r>
            <a:r>
              <a:rPr lang="en-GB" sz="1400" b="0" i="0" kern="1500" spc="40" dirty="0" err="1">
                <a:latin typeface="GT America Rg" pitchFamily="2" charset="77"/>
              </a:rPr>
              <a:t>grænum</a:t>
            </a:r>
            <a:r>
              <a:rPr lang="en-GB" sz="1400" b="0" i="0" kern="1500" spc="40" dirty="0">
                <a:latin typeface="GT America Rg" pitchFamily="2" charset="77"/>
              </a:rPr>
              <a:t> </a:t>
            </a:r>
            <a:r>
              <a:rPr lang="en-GB" sz="1400" b="0" i="0" kern="1500" spc="40" dirty="0" err="1">
                <a:latin typeface="GT America Rg" pitchFamily="2" charset="77"/>
              </a:rPr>
              <a:t>lausnum</a:t>
            </a:r>
            <a:r>
              <a:rPr lang="en-GB" sz="1400" b="0" i="0" kern="1500" spc="40" dirty="0">
                <a:latin typeface="GT America Rg" pitchFamily="2" charset="77"/>
              </a:rPr>
              <a:t>.</a:t>
            </a:r>
          </a:p>
          <a:p>
            <a:pPr>
              <a:lnSpc>
                <a:spcPct val="110000"/>
              </a:lnSpc>
            </a:pPr>
            <a:endParaRPr lang="en-GB" sz="1400" b="0" i="0" kern="1500" spc="40" dirty="0">
              <a:latin typeface="GT America Rg" pitchFamily="2" charset="77"/>
            </a:endParaRP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1400" b="0" i="0" kern="1500" spc="40" dirty="0" err="1">
                <a:latin typeface="GT America Rg" pitchFamily="2" charset="77"/>
              </a:rPr>
              <a:t>Sjóðsstaða</a:t>
            </a:r>
            <a:r>
              <a:rPr lang="en-GB" sz="1400" b="0" i="0" kern="1500" spc="40" dirty="0">
                <a:latin typeface="GT America Rg" pitchFamily="2" charset="77"/>
              </a:rPr>
              <a:t> fer </a:t>
            </a:r>
            <a:r>
              <a:rPr lang="en-GB" sz="1400" b="0" i="0" kern="1500" spc="40" dirty="0" err="1">
                <a:latin typeface="GT America Rg" pitchFamily="2" charset="77"/>
              </a:rPr>
              <a:t>hættulega</a:t>
            </a:r>
            <a:r>
              <a:rPr lang="en-GB" sz="1400" b="0" i="0" kern="1500" spc="40" dirty="0">
                <a:latin typeface="GT America Rg" pitchFamily="2" charset="77"/>
              </a:rPr>
              <a:t> </a:t>
            </a:r>
            <a:r>
              <a:rPr lang="en-GB" sz="1400" b="0" i="0" kern="1500" spc="40" dirty="0" err="1">
                <a:latin typeface="GT America Rg" pitchFamily="2" charset="77"/>
              </a:rPr>
              <a:t>nálægt</a:t>
            </a:r>
            <a:r>
              <a:rPr lang="en-GB" sz="1400" b="0" i="0" kern="1500" spc="40" dirty="0">
                <a:latin typeface="GT America Rg" pitchFamily="2" charset="77"/>
              </a:rPr>
              <a:t> </a:t>
            </a:r>
            <a:r>
              <a:rPr lang="en-GB" sz="1400" b="0" i="0" kern="1500" spc="40" dirty="0" err="1">
                <a:latin typeface="GT America Rg" pitchFamily="2" charset="77"/>
              </a:rPr>
              <a:t>núlli</a:t>
            </a:r>
            <a:r>
              <a:rPr lang="en-GB" sz="1400" b="0" i="0" kern="1500" spc="40" dirty="0">
                <a:latin typeface="GT America Rg" pitchFamily="2" charset="77"/>
              </a:rPr>
              <a:t> í </a:t>
            </a:r>
            <a:r>
              <a:rPr lang="en-GB" sz="1400" b="0" i="0" kern="1500" spc="40" dirty="0" err="1">
                <a:latin typeface="GT America Rg" pitchFamily="2" charset="77"/>
              </a:rPr>
              <a:t>janúar</a:t>
            </a:r>
            <a:r>
              <a:rPr lang="en-GB" sz="1400" b="0" i="0" kern="1500" spc="40" dirty="0">
                <a:latin typeface="GT America Rg" pitchFamily="2" charset="77"/>
              </a:rPr>
              <a:t> og </a:t>
            </a:r>
            <a:r>
              <a:rPr lang="en-GB" sz="1400" b="0" i="0" kern="1500" spc="40" dirty="0" err="1">
                <a:latin typeface="GT America Rg" pitchFamily="2" charset="77"/>
              </a:rPr>
              <a:t>febrúar</a:t>
            </a:r>
            <a:r>
              <a:rPr lang="en-GB" sz="1400" b="0" i="0" kern="1500" spc="40" dirty="0">
                <a:latin typeface="GT America Rg" pitchFamily="2" charset="77"/>
              </a:rPr>
              <a:t>.</a:t>
            </a:r>
          </a:p>
          <a:p>
            <a:pPr>
              <a:lnSpc>
                <a:spcPct val="110000"/>
              </a:lnSpc>
            </a:pPr>
            <a:endParaRPr lang="en-GB" sz="1400" b="0" i="0" kern="1500" spc="40" dirty="0">
              <a:latin typeface="GT America Rg" pitchFamily="2" charset="77"/>
            </a:endParaRP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1400" b="0" i="0" kern="1500" spc="40" dirty="0" err="1">
                <a:latin typeface="GT America Rg" pitchFamily="2" charset="77"/>
              </a:rPr>
              <a:t>Nýtt</a:t>
            </a:r>
            <a:r>
              <a:rPr lang="en-GB" sz="1400" b="0" i="0" kern="1500" spc="40" dirty="0">
                <a:latin typeface="GT America Rg" pitchFamily="2" charset="77"/>
              </a:rPr>
              <a:t> </a:t>
            </a:r>
            <a:r>
              <a:rPr lang="en-GB" sz="1400" b="0" i="0" kern="1500" spc="40" dirty="0" err="1">
                <a:latin typeface="GT America Rg" pitchFamily="2" charset="77"/>
              </a:rPr>
              <a:t>útboð</a:t>
            </a:r>
            <a:r>
              <a:rPr lang="en-GB" sz="1400" b="0" i="0" kern="1500" spc="40" dirty="0">
                <a:latin typeface="GT America Rg" pitchFamily="2" charset="77"/>
              </a:rPr>
              <a:t> </a:t>
            </a:r>
            <a:r>
              <a:rPr lang="en-GB" sz="1400" b="0" i="0" kern="1500" spc="40" dirty="0" err="1">
                <a:latin typeface="GT America Rg" pitchFamily="2" charset="77"/>
              </a:rPr>
              <a:t>tekur</a:t>
            </a:r>
            <a:r>
              <a:rPr lang="en-GB" sz="1400" b="0" i="0" kern="1500" spc="40" dirty="0">
                <a:latin typeface="GT America Rg" pitchFamily="2" charset="77"/>
              </a:rPr>
              <a:t> </a:t>
            </a:r>
            <a:r>
              <a:rPr lang="en-GB" sz="1400" b="0" i="0" kern="1500" spc="40" dirty="0" err="1">
                <a:latin typeface="GT America Rg" pitchFamily="2" charset="77"/>
              </a:rPr>
              <a:t>gildi</a:t>
            </a:r>
            <a:r>
              <a:rPr lang="en-GB" sz="1400" b="0" i="0" kern="1500" spc="40" dirty="0">
                <a:latin typeface="GT America Rg" pitchFamily="2" charset="77"/>
              </a:rPr>
              <a:t> </a:t>
            </a:r>
            <a:r>
              <a:rPr lang="en-GB" sz="1400" b="0" i="0" kern="1500" spc="40" dirty="0" err="1">
                <a:latin typeface="GT America Rg" pitchFamily="2" charset="77"/>
              </a:rPr>
              <a:t>ágúst</a:t>
            </a:r>
            <a:r>
              <a:rPr lang="en-GB" sz="1400" b="0" i="0" kern="1500" spc="40" dirty="0">
                <a:latin typeface="GT America Rg" pitchFamily="2" charset="77"/>
              </a:rPr>
              <a:t> 2024.</a:t>
            </a:r>
          </a:p>
          <a:p>
            <a:pPr>
              <a:lnSpc>
                <a:spcPct val="110000"/>
              </a:lnSpc>
            </a:pPr>
            <a:endParaRPr lang="en-GB" sz="1400" b="0" i="0" kern="1500" spc="40" dirty="0">
              <a:latin typeface="GT America Rg" pitchFamily="2" charset="77"/>
            </a:endParaRP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1400" b="0" i="0" kern="1500" spc="40" dirty="0" err="1">
                <a:latin typeface="GT America Rg" pitchFamily="2" charset="77"/>
              </a:rPr>
              <a:t>Kostnaður</a:t>
            </a:r>
            <a:r>
              <a:rPr lang="en-GB" sz="1400" b="0" i="0" kern="1500" spc="40" dirty="0">
                <a:latin typeface="GT America Rg" pitchFamily="2" charset="77"/>
              </a:rPr>
              <a:t> </a:t>
            </a:r>
            <a:r>
              <a:rPr lang="en-GB" sz="1400" b="0" i="0" kern="1500" spc="40" dirty="0" err="1">
                <a:latin typeface="GT America Rg" pitchFamily="2" charset="77"/>
              </a:rPr>
              <a:t>eykst</a:t>
            </a:r>
            <a:r>
              <a:rPr lang="en-GB" sz="1400" b="0" i="0" kern="1500" spc="40" dirty="0">
                <a:latin typeface="GT America Rg" pitchFamily="2" charset="77"/>
              </a:rPr>
              <a:t> um 180-190 m.kr. </a:t>
            </a:r>
            <a:r>
              <a:rPr lang="en-GB" sz="1400" b="0" i="0" kern="1500" spc="40" dirty="0" err="1">
                <a:latin typeface="GT America Rg" pitchFamily="2" charset="77"/>
              </a:rPr>
              <a:t>árið</a:t>
            </a:r>
            <a:r>
              <a:rPr lang="en-GB" sz="1400" b="0" i="0" kern="1500" spc="40" dirty="0">
                <a:latin typeface="GT America Rg" pitchFamily="2" charset="77"/>
              </a:rPr>
              <a:t> </a:t>
            </a:r>
            <a:r>
              <a:rPr lang="en-GB" sz="1400" b="0" i="0" kern="1500" spc="40" dirty="0" err="1">
                <a:latin typeface="GT America Rg" pitchFamily="2" charset="77"/>
              </a:rPr>
              <a:t>frá</a:t>
            </a:r>
            <a:r>
              <a:rPr lang="en-GB" sz="1400" b="0" i="0" kern="1500" spc="40" dirty="0">
                <a:latin typeface="GT America Rg" pitchFamily="2" charset="77"/>
              </a:rPr>
              <a:t> Fjárhagsáætlun 2024.</a:t>
            </a:r>
          </a:p>
          <a:p>
            <a:pPr>
              <a:lnSpc>
                <a:spcPct val="110000"/>
              </a:lnSpc>
            </a:pPr>
            <a:endParaRPr lang="en-GB" sz="1400" b="0" i="0" kern="1500" spc="40" dirty="0">
              <a:latin typeface="GT America Rg" pitchFamily="2" charset="77"/>
            </a:endParaRP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1400" b="0" i="0" kern="1500" spc="40" dirty="0" err="1">
                <a:latin typeface="GT America Rg" pitchFamily="2" charset="77"/>
              </a:rPr>
              <a:t>Eftir</a:t>
            </a:r>
            <a:r>
              <a:rPr lang="en-GB" sz="1400" b="0" i="0" kern="1500" spc="40" dirty="0">
                <a:latin typeface="GT America Rg" pitchFamily="2" charset="77"/>
              </a:rPr>
              <a:t> </a:t>
            </a:r>
            <a:r>
              <a:rPr lang="en-GB" sz="1400" b="0" i="0" kern="1500" spc="40" dirty="0" err="1">
                <a:latin typeface="GT America Rg" pitchFamily="2" charset="77"/>
              </a:rPr>
              <a:t>það</a:t>
            </a:r>
            <a:r>
              <a:rPr lang="en-GB" sz="1400" b="0" i="0" kern="1500" spc="40" dirty="0">
                <a:latin typeface="GT America Rg" pitchFamily="2" charset="77"/>
              </a:rPr>
              <a:t> </a:t>
            </a:r>
            <a:r>
              <a:rPr lang="en-GB" sz="1400" b="0" i="0" kern="1500" spc="40" dirty="0" err="1">
                <a:latin typeface="GT America Rg" pitchFamily="2" charset="77"/>
              </a:rPr>
              <a:t>eykst</a:t>
            </a:r>
            <a:r>
              <a:rPr lang="en-GB" sz="1400" b="0" i="0" kern="1500" spc="40" dirty="0">
                <a:latin typeface="GT America Rg" pitchFamily="2" charset="77"/>
              </a:rPr>
              <a:t> </a:t>
            </a:r>
            <a:r>
              <a:rPr lang="en-GB" sz="1400" b="0" i="0" kern="1500" spc="40" dirty="0" err="1">
                <a:latin typeface="GT America Rg" pitchFamily="2" charset="77"/>
              </a:rPr>
              <a:t>kostnaður</a:t>
            </a:r>
            <a:r>
              <a:rPr lang="en-GB" sz="1400" b="0" i="0" kern="1500" spc="40" dirty="0">
                <a:latin typeface="GT America Rg" pitchFamily="2" charset="77"/>
              </a:rPr>
              <a:t> um 500 m.kr.</a:t>
            </a:r>
          </a:p>
          <a:p>
            <a:pPr>
              <a:lnSpc>
                <a:spcPct val="110000"/>
              </a:lnSpc>
            </a:pPr>
            <a:endParaRPr lang="en-GB" sz="1400" b="0" i="0" kern="1500" spc="40" dirty="0">
              <a:latin typeface="GT America Rg" pitchFamily="2" charset="77"/>
            </a:endParaRP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1400" b="0" i="0" kern="1500" spc="40" dirty="0" err="1">
                <a:latin typeface="GT America Rg" pitchFamily="2" charset="77"/>
              </a:rPr>
              <a:t>Til</a:t>
            </a:r>
            <a:r>
              <a:rPr lang="en-GB" sz="1400" b="0" i="0" kern="1500" spc="40" dirty="0">
                <a:latin typeface="GT America Rg" pitchFamily="2" charset="77"/>
              </a:rPr>
              <a:t> </a:t>
            </a:r>
            <a:r>
              <a:rPr lang="en-GB" sz="1400" b="0" i="0" kern="1500" spc="40" dirty="0" err="1">
                <a:latin typeface="GT America Rg" pitchFamily="2" charset="77"/>
              </a:rPr>
              <a:t>viðbótar</a:t>
            </a:r>
            <a:r>
              <a:rPr lang="en-GB" sz="1400" b="0" i="0" kern="1500" spc="40" dirty="0">
                <a:latin typeface="GT America Rg" pitchFamily="2" charset="77"/>
              </a:rPr>
              <a:t> mun Strætó </a:t>
            </a:r>
            <a:r>
              <a:rPr lang="en-GB" sz="1400" b="0" i="0" kern="1500" spc="40" dirty="0" err="1">
                <a:latin typeface="GT America Rg" pitchFamily="2" charset="77"/>
              </a:rPr>
              <a:t>þurfa</a:t>
            </a:r>
            <a:r>
              <a:rPr lang="en-GB" sz="1400" b="0" i="0" kern="1500" spc="40" dirty="0">
                <a:latin typeface="GT America Rg" pitchFamily="2" charset="77"/>
              </a:rPr>
              <a:t> </a:t>
            </a:r>
            <a:r>
              <a:rPr lang="en-GB" sz="1400" b="0" i="0" kern="1500" spc="40" dirty="0" err="1">
                <a:latin typeface="GT America Rg" pitchFamily="2" charset="77"/>
              </a:rPr>
              <a:t>að</a:t>
            </a:r>
            <a:r>
              <a:rPr lang="en-GB" sz="1400" b="0" i="0" kern="1500" spc="40" dirty="0">
                <a:latin typeface="GT America Rg" pitchFamily="2" charset="77"/>
              </a:rPr>
              <a:t> </a:t>
            </a:r>
            <a:r>
              <a:rPr lang="en-GB" sz="1400" b="0" i="0" kern="1500" spc="40" dirty="0" err="1">
                <a:latin typeface="GT America Rg" pitchFamily="2" charset="77"/>
              </a:rPr>
              <a:t>standa</a:t>
            </a:r>
            <a:r>
              <a:rPr lang="en-GB" sz="1400" b="0" i="0" kern="1500" spc="40" dirty="0">
                <a:latin typeface="GT America Rg" pitchFamily="2" charset="77"/>
              </a:rPr>
              <a:t> </a:t>
            </a:r>
            <a:r>
              <a:rPr lang="en-GB" sz="1400" b="0" i="0" kern="1500" spc="40" dirty="0" err="1">
                <a:latin typeface="GT America Rg" pitchFamily="2" charset="77"/>
              </a:rPr>
              <a:t>straum</a:t>
            </a:r>
            <a:r>
              <a:rPr lang="en-GB" sz="1400" b="0" i="0" kern="1500" spc="40" dirty="0">
                <a:latin typeface="GT America Rg" pitchFamily="2" charset="77"/>
              </a:rPr>
              <a:t> </a:t>
            </a:r>
            <a:r>
              <a:rPr lang="en-GB" sz="1400" b="0" i="0" kern="1500" spc="40" dirty="0" err="1">
                <a:latin typeface="GT America Rg" pitchFamily="2" charset="77"/>
              </a:rPr>
              <a:t>að</a:t>
            </a:r>
            <a:r>
              <a:rPr lang="en-GB" sz="1400" b="0" i="0" kern="1500" spc="40" dirty="0">
                <a:latin typeface="GT America Rg" pitchFamily="2" charset="77"/>
              </a:rPr>
              <a:t> </a:t>
            </a:r>
            <a:r>
              <a:rPr lang="en-GB" sz="1400" b="0" i="0" kern="1500" spc="40" dirty="0" err="1">
                <a:latin typeface="GT America Rg" pitchFamily="2" charset="77"/>
              </a:rPr>
              <a:t>uppbyggingu</a:t>
            </a:r>
            <a:r>
              <a:rPr lang="en-GB" sz="1400" b="0" i="0" kern="1500" spc="40" dirty="0">
                <a:latin typeface="GT America Rg" pitchFamily="2" charset="77"/>
              </a:rPr>
              <a:t> </a:t>
            </a:r>
            <a:r>
              <a:rPr lang="en-GB" sz="1400" b="0" i="0" kern="1500" spc="40" dirty="0" err="1">
                <a:latin typeface="GT America Rg" pitchFamily="2" charset="77"/>
              </a:rPr>
              <a:t>hleðsluinnviða</a:t>
            </a:r>
            <a:r>
              <a:rPr lang="en-GB" sz="1400" b="0" i="0" kern="1500" spc="40" dirty="0">
                <a:latin typeface="GT America Rg" pitchFamily="2" charset="77"/>
              </a:rPr>
              <a:t> </a:t>
            </a:r>
            <a:r>
              <a:rPr lang="en-GB" sz="1400" b="0" i="0" kern="1500" spc="40" dirty="0" err="1">
                <a:latin typeface="GT America Rg" pitchFamily="2" charset="77"/>
              </a:rPr>
              <a:t>upp</a:t>
            </a:r>
            <a:r>
              <a:rPr lang="en-GB" sz="1400" b="0" i="0" kern="1500" spc="40" dirty="0">
                <a:latin typeface="GT America Rg" pitchFamily="2" charset="77"/>
              </a:rPr>
              <a:t> á 800 </a:t>
            </a:r>
            <a:r>
              <a:rPr lang="en-GB" sz="1400" b="0" i="0" kern="1500" spc="40" dirty="0" err="1">
                <a:latin typeface="GT America Rg" pitchFamily="2" charset="77"/>
              </a:rPr>
              <a:t>til</a:t>
            </a:r>
            <a:r>
              <a:rPr lang="en-GB" sz="1400" b="0" i="0" kern="1500" spc="40" dirty="0">
                <a:latin typeface="GT America Rg" pitchFamily="2" charset="77"/>
              </a:rPr>
              <a:t> 1.000 m.kr</a:t>
            </a:r>
            <a:r>
              <a:rPr lang="en-GB" sz="1400" kern="1500" spc="40" dirty="0">
                <a:latin typeface="GT America Rg" pitchFamily="2" charset="77"/>
              </a:rPr>
              <a:t>.</a:t>
            </a:r>
          </a:p>
          <a:p>
            <a:pPr>
              <a:lnSpc>
                <a:spcPct val="110000"/>
              </a:lnSpc>
            </a:pPr>
            <a:endParaRPr lang="en-GB" sz="1400" kern="1500" spc="40" dirty="0">
              <a:latin typeface="GT America Rg" pitchFamily="2" charset="77"/>
            </a:endParaRP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1400" b="0" i="0" kern="1500" spc="40" dirty="0" err="1">
                <a:latin typeface="GT America Rg" pitchFamily="2" charset="77"/>
              </a:rPr>
              <a:t>Aldur</a:t>
            </a:r>
            <a:r>
              <a:rPr lang="en-GB" sz="1400" b="0" i="0" kern="1500" spc="40" dirty="0">
                <a:latin typeface="GT America Rg" pitchFamily="2" charset="77"/>
              </a:rPr>
              <a:t> </a:t>
            </a:r>
            <a:r>
              <a:rPr lang="en-GB" sz="1400" b="0" i="0" kern="1500" spc="40" dirty="0" err="1">
                <a:latin typeface="GT America Rg" pitchFamily="2" charset="77"/>
              </a:rPr>
              <a:t>vagnaflotans</a:t>
            </a:r>
            <a:r>
              <a:rPr lang="en-GB" sz="1400" b="0" i="0" kern="1500" spc="40" dirty="0">
                <a:latin typeface="GT America Rg" pitchFamily="2" charset="77"/>
              </a:rPr>
              <a:t> </a:t>
            </a:r>
            <a:r>
              <a:rPr lang="en-GB" sz="1400" b="0" i="0" kern="1500" spc="40" dirty="0" err="1">
                <a:latin typeface="GT America Rg" pitchFamily="2" charset="77"/>
              </a:rPr>
              <a:t>allt</a:t>
            </a:r>
            <a:r>
              <a:rPr lang="en-GB" sz="1400" b="0" i="0" kern="1500" spc="40" dirty="0">
                <a:latin typeface="GT America Rg" pitchFamily="2" charset="77"/>
              </a:rPr>
              <a:t> of </a:t>
            </a:r>
            <a:r>
              <a:rPr lang="en-GB" sz="1400" b="0" i="0" kern="1500" spc="40" dirty="0" err="1">
                <a:latin typeface="GT America Rg" pitchFamily="2" charset="77"/>
              </a:rPr>
              <a:t>hár</a:t>
            </a:r>
            <a:r>
              <a:rPr lang="en-GB" sz="1400" b="0" i="0" kern="1500" spc="40" dirty="0">
                <a:latin typeface="GT America Rg" pitchFamily="2" charset="77"/>
              </a:rPr>
              <a:t> og </a:t>
            </a:r>
            <a:r>
              <a:rPr lang="en-GB" sz="1400" b="0" i="0" kern="1500" spc="40" dirty="0" err="1">
                <a:latin typeface="GT America Rg" pitchFamily="2" charset="77"/>
              </a:rPr>
              <a:t>mikill</a:t>
            </a:r>
            <a:r>
              <a:rPr lang="en-GB" sz="1400" b="0" i="0" kern="1500" spc="40" dirty="0">
                <a:latin typeface="GT America Rg" pitchFamily="2" charset="77"/>
              </a:rPr>
              <a:t> </a:t>
            </a:r>
            <a:r>
              <a:rPr lang="en-GB" sz="1400" b="0" i="0" kern="1500" spc="40" dirty="0" err="1">
                <a:latin typeface="GT America Rg" pitchFamily="2" charset="77"/>
              </a:rPr>
              <a:t>viðhaldskostnaður</a:t>
            </a:r>
            <a:r>
              <a:rPr lang="en-GB" sz="1400" b="0" i="0" kern="1500" spc="40" dirty="0">
                <a:latin typeface="GT America Rg" pitchFamily="2" charset="77"/>
              </a:rPr>
              <a:t>.</a:t>
            </a:r>
          </a:p>
        </p:txBody>
      </p:sp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E64A2075-4322-A4D9-E94D-BBB1E116C617}"/>
              </a:ext>
            </a:extLst>
          </p:cNvPr>
          <p:cNvSpPr txBox="1">
            <a:spLocks/>
          </p:cNvSpPr>
          <p:nvPr/>
        </p:nvSpPr>
        <p:spPr>
          <a:xfrm>
            <a:off x="5667555" y="1633479"/>
            <a:ext cx="4329834" cy="23354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1" kern="1200" baseline="0">
                <a:solidFill>
                  <a:schemeClr val="tx1"/>
                </a:solidFill>
                <a:latin typeface="GT America Compressed Bold" pitchFamily="2" charset="77"/>
                <a:ea typeface="+mj-ea"/>
                <a:cs typeface="+mj-cs"/>
              </a:defRPr>
            </a:lvl1pPr>
          </a:lstStyle>
          <a:p>
            <a:pPr>
              <a:lnSpc>
                <a:spcPct val="220000"/>
              </a:lnSpc>
            </a:pPr>
            <a:r>
              <a:rPr lang="en-GB" sz="1400" b="0" i="0" kern="1500" spc="40" dirty="0">
                <a:latin typeface="GT America Rg" pitchFamily="2" charset="77"/>
              </a:rPr>
              <a:t>Eigið fé </a:t>
            </a:r>
            <a:r>
              <a:rPr lang="en-GB" sz="1400" b="0" i="0" kern="1500" spc="40" dirty="0" err="1">
                <a:latin typeface="GT America Rg" pitchFamily="2" charset="77"/>
              </a:rPr>
              <a:t>neikvætt</a:t>
            </a:r>
            <a:r>
              <a:rPr lang="en-GB" sz="1400" b="0" i="0" kern="1500" spc="40" dirty="0">
                <a:latin typeface="GT America Rg" pitchFamily="2" charset="77"/>
              </a:rPr>
              <a:t> um 174 m.kr.</a:t>
            </a:r>
          </a:p>
          <a:p>
            <a:pPr marL="1314450" lvl="1" indent="-857250">
              <a:lnSpc>
                <a:spcPct val="220000"/>
              </a:lnSpc>
              <a:buFont typeface="Arial" panose="020B0604020202020204" pitchFamily="34" charset="0"/>
              <a:buChar char="•"/>
            </a:pPr>
            <a:endParaRPr lang="en-GB" sz="100" b="0" i="0" kern="1500" spc="40" dirty="0">
              <a:latin typeface="GT America Rg" pitchFamily="2" charset="77"/>
            </a:endParaRPr>
          </a:p>
          <a:p>
            <a:pPr marL="1771650" lvl="2" indent="-857250">
              <a:lnSpc>
                <a:spcPct val="220000"/>
              </a:lnSpc>
              <a:buFont typeface="Arial" panose="020B0604020202020204" pitchFamily="34" charset="0"/>
              <a:buChar char="•"/>
            </a:pPr>
            <a:endParaRPr lang="en-GB" sz="100" b="0" i="0" kern="1500" spc="40" dirty="0">
              <a:latin typeface="GT America Rg" pitchFamily="2" charset="77"/>
            </a:endParaRPr>
          </a:p>
          <a:p>
            <a:pPr>
              <a:lnSpc>
                <a:spcPct val="220000"/>
              </a:lnSpc>
            </a:pPr>
            <a:r>
              <a:rPr lang="en-GB" sz="1400" b="0" i="0" kern="1500" spc="40" dirty="0">
                <a:latin typeface="GT America Rg" pitchFamily="2" charset="77"/>
              </a:rPr>
              <a:t>Aðrar </a:t>
            </a:r>
            <a:r>
              <a:rPr lang="en-GB" sz="1400" b="0" i="0" kern="1500" spc="40" dirty="0" err="1">
                <a:latin typeface="GT America Rg" pitchFamily="2" charset="77"/>
              </a:rPr>
              <a:t>skammtímaskuldir</a:t>
            </a:r>
            <a:r>
              <a:rPr lang="en-GB" sz="1400" b="0" i="0" kern="1500" spc="40" dirty="0">
                <a:latin typeface="GT America Rg" pitchFamily="2" charset="77"/>
              </a:rPr>
              <a:t> </a:t>
            </a:r>
            <a:r>
              <a:rPr lang="en-GB" sz="1400" b="0" i="0" kern="1500" spc="40" dirty="0" err="1">
                <a:latin typeface="GT America Rg" pitchFamily="2" charset="77"/>
              </a:rPr>
              <a:t>lækka</a:t>
            </a:r>
            <a:r>
              <a:rPr lang="en-GB" sz="1400" b="0" i="0" kern="1500" spc="40" dirty="0">
                <a:latin typeface="GT America Rg" pitchFamily="2" charset="77"/>
              </a:rPr>
              <a:t> um 444 m.kr.</a:t>
            </a:r>
          </a:p>
          <a:p>
            <a:pPr marL="285750" indent="-285750">
              <a:lnSpc>
                <a:spcPct val="220000"/>
              </a:lnSpc>
              <a:buFont typeface="Arial" panose="020B0604020202020204" pitchFamily="34" charset="0"/>
              <a:buChar char="•"/>
            </a:pPr>
            <a:r>
              <a:rPr lang="en-GB" sz="1400" b="0" i="0" kern="1500" spc="40" dirty="0" err="1">
                <a:latin typeface="GT America Rg" pitchFamily="2" charset="77"/>
              </a:rPr>
              <a:t>Greitt</a:t>
            </a:r>
            <a:r>
              <a:rPr lang="en-GB" sz="1400" b="0" i="0" kern="1500" spc="40" dirty="0">
                <a:latin typeface="GT America Rg" pitchFamily="2" charset="77"/>
              </a:rPr>
              <a:t> í </a:t>
            </a:r>
            <a:r>
              <a:rPr lang="en-GB" sz="1400" b="0" i="0" kern="1500" spc="40" dirty="0" err="1">
                <a:latin typeface="GT America Rg" pitchFamily="2" charset="77"/>
              </a:rPr>
              <a:t>janúar</a:t>
            </a:r>
            <a:r>
              <a:rPr lang="en-GB" sz="1400" b="0" i="0" kern="1500" spc="40" dirty="0">
                <a:latin typeface="GT America Rg" pitchFamily="2" charset="77"/>
              </a:rPr>
              <a:t> </a:t>
            </a:r>
            <a:r>
              <a:rPr lang="en-GB" sz="1400" b="0" i="0" kern="1500" spc="40" dirty="0" err="1">
                <a:latin typeface="GT America Rg" pitchFamily="2" charset="77"/>
              </a:rPr>
              <a:t>skaðabætur</a:t>
            </a:r>
            <a:r>
              <a:rPr lang="en-GB" sz="1400" b="0" i="0" kern="1500" spc="40" dirty="0">
                <a:latin typeface="GT America Rg" pitchFamily="2" charset="77"/>
              </a:rPr>
              <a:t> 437 m.kr.</a:t>
            </a:r>
          </a:p>
          <a:p>
            <a:pPr>
              <a:lnSpc>
                <a:spcPct val="220000"/>
              </a:lnSpc>
            </a:pPr>
            <a:r>
              <a:rPr lang="en-GB" sz="1400" b="0" i="0" kern="1500" spc="40" baseline="0" dirty="0" err="1">
                <a:solidFill>
                  <a:schemeClr val="tx1"/>
                </a:solidFill>
                <a:effectLst/>
                <a:latin typeface="GT America Rg" pitchFamily="2" charset="77"/>
                <a:ea typeface="+mj-ea"/>
                <a:cs typeface="+mj-cs"/>
              </a:rPr>
              <a:t>Veltufé</a:t>
            </a:r>
            <a:r>
              <a:rPr lang="en-GB" sz="1400" b="0" i="0" kern="1500" spc="40" baseline="0" dirty="0">
                <a:solidFill>
                  <a:schemeClr val="tx1"/>
                </a:solidFill>
                <a:effectLst/>
                <a:latin typeface="GT America Rg" pitchFamily="2" charset="77"/>
                <a:ea typeface="+mj-ea"/>
                <a:cs typeface="+mj-cs"/>
              </a:rPr>
              <a:t> </a:t>
            </a:r>
            <a:r>
              <a:rPr lang="en-GB" sz="1400" b="0" i="0" kern="1500" spc="40" baseline="0" dirty="0" err="1">
                <a:solidFill>
                  <a:schemeClr val="tx1"/>
                </a:solidFill>
                <a:effectLst/>
                <a:latin typeface="GT America Rg" pitchFamily="2" charset="77"/>
                <a:ea typeface="+mj-ea"/>
                <a:cs typeface="+mj-cs"/>
              </a:rPr>
              <a:t>frá</a:t>
            </a:r>
            <a:r>
              <a:rPr lang="en-GB" sz="1400" b="0" i="0" kern="1500" spc="40" baseline="0" dirty="0">
                <a:solidFill>
                  <a:schemeClr val="tx1"/>
                </a:solidFill>
                <a:effectLst/>
                <a:latin typeface="GT America Rg" pitchFamily="2" charset="77"/>
                <a:ea typeface="+mj-ea"/>
                <a:cs typeface="+mj-cs"/>
              </a:rPr>
              <a:t> </a:t>
            </a:r>
            <a:r>
              <a:rPr lang="en-GB" sz="1400" b="0" i="0" kern="1500" spc="40" baseline="0" dirty="0" err="1">
                <a:solidFill>
                  <a:schemeClr val="tx1"/>
                </a:solidFill>
                <a:effectLst/>
                <a:latin typeface="GT America Rg" pitchFamily="2" charset="77"/>
                <a:ea typeface="+mj-ea"/>
                <a:cs typeface="+mj-cs"/>
              </a:rPr>
              <a:t>rekstri</a:t>
            </a:r>
            <a:r>
              <a:rPr lang="en-GB" sz="1400" b="0" i="0" kern="1500" spc="40" baseline="0" dirty="0">
                <a:solidFill>
                  <a:schemeClr val="tx1"/>
                </a:solidFill>
                <a:effectLst/>
                <a:latin typeface="GT America Rg" pitchFamily="2" charset="77"/>
                <a:ea typeface="+mj-ea"/>
                <a:cs typeface="+mj-cs"/>
              </a:rPr>
              <a:t> </a:t>
            </a:r>
            <a:r>
              <a:rPr lang="en-GB" sz="1400" b="0" i="0" kern="1500" spc="40" baseline="0" dirty="0" err="1">
                <a:solidFill>
                  <a:schemeClr val="tx1"/>
                </a:solidFill>
                <a:effectLst/>
                <a:latin typeface="GT America Rg" pitchFamily="2" charset="77"/>
                <a:ea typeface="+mj-ea"/>
                <a:cs typeface="+mj-cs"/>
              </a:rPr>
              <a:t>jákvætt</a:t>
            </a:r>
            <a:r>
              <a:rPr lang="en-GB" sz="1400" b="0" i="0" kern="1500" spc="40" baseline="0" dirty="0">
                <a:solidFill>
                  <a:schemeClr val="tx1"/>
                </a:solidFill>
                <a:effectLst/>
                <a:latin typeface="GT America Rg" pitchFamily="2" charset="77"/>
                <a:ea typeface="+mj-ea"/>
                <a:cs typeface="+mj-cs"/>
              </a:rPr>
              <a:t> um 261 m.kr.</a:t>
            </a:r>
          </a:p>
        </p:txBody>
      </p:sp>
      <p:sp>
        <p:nvSpPr>
          <p:cNvPr id="6" name="Title Placeholder 2">
            <a:extLst>
              <a:ext uri="{FF2B5EF4-FFF2-40B4-BE49-F238E27FC236}">
                <a16:creationId xmlns:a16="http://schemas.microsoft.com/office/drawing/2014/main" id="{692369BA-5182-E6CF-2879-A9E65540A75E}"/>
              </a:ext>
            </a:extLst>
          </p:cNvPr>
          <p:cNvSpPr txBox="1">
            <a:spLocks/>
          </p:cNvSpPr>
          <p:nvPr/>
        </p:nvSpPr>
        <p:spPr>
          <a:xfrm>
            <a:off x="5119527" y="4330460"/>
            <a:ext cx="4642074" cy="19140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1" kern="1200" baseline="0">
                <a:solidFill>
                  <a:schemeClr val="tx1"/>
                </a:solidFill>
                <a:latin typeface="GT America Compressed Bold" pitchFamily="2" charset="77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GB" sz="1400" i="0" kern="1500" spc="40" baseline="0" dirty="0" err="1">
                <a:solidFill>
                  <a:schemeClr val="tx1"/>
                </a:solidFill>
                <a:effectLst/>
                <a:latin typeface="GT America Rg" pitchFamily="2" charset="77"/>
                <a:ea typeface="+mj-ea"/>
                <a:cs typeface="+mj-cs"/>
              </a:rPr>
              <a:t>Eigendur</a:t>
            </a:r>
            <a:r>
              <a:rPr lang="en-GB" sz="1400" i="0" kern="1500" spc="40" baseline="0" dirty="0">
                <a:solidFill>
                  <a:schemeClr val="tx1"/>
                </a:solidFill>
                <a:effectLst/>
                <a:latin typeface="GT America Rg" pitchFamily="2" charset="77"/>
                <a:ea typeface="+mj-ea"/>
                <a:cs typeface="+mj-cs"/>
              </a:rPr>
              <a:t> og </a:t>
            </a:r>
            <a:r>
              <a:rPr lang="en-GB" sz="1400" i="0" kern="1500" spc="40" baseline="0" dirty="0" err="1">
                <a:solidFill>
                  <a:schemeClr val="tx1"/>
                </a:solidFill>
                <a:effectLst/>
                <a:latin typeface="GT America Rg" pitchFamily="2" charset="77"/>
                <a:ea typeface="+mj-ea"/>
                <a:cs typeface="+mj-cs"/>
              </a:rPr>
              <a:t>ríki</a:t>
            </a:r>
            <a:r>
              <a:rPr lang="en-GB" sz="1400" i="0" kern="1500" spc="40" baseline="0" dirty="0">
                <a:solidFill>
                  <a:schemeClr val="tx1"/>
                </a:solidFill>
                <a:effectLst/>
                <a:latin typeface="GT America Rg" pitchFamily="2" charset="77"/>
                <a:ea typeface="+mj-ea"/>
                <a:cs typeface="+mj-cs"/>
              </a:rPr>
              <a:t> </a:t>
            </a:r>
            <a:r>
              <a:rPr lang="en-GB" sz="1400" i="0" kern="1500" spc="40" baseline="0" dirty="0" err="1">
                <a:solidFill>
                  <a:schemeClr val="tx1"/>
                </a:solidFill>
                <a:effectLst/>
                <a:latin typeface="GT America Rg" pitchFamily="2" charset="77"/>
                <a:ea typeface="+mj-ea"/>
                <a:cs typeface="+mj-cs"/>
              </a:rPr>
              <a:t>verða</a:t>
            </a:r>
            <a:r>
              <a:rPr lang="en-GB" sz="1400" i="0" kern="1500" spc="40" baseline="0" dirty="0">
                <a:solidFill>
                  <a:schemeClr val="tx1"/>
                </a:solidFill>
                <a:effectLst/>
                <a:latin typeface="GT America Rg" pitchFamily="2" charset="77"/>
                <a:ea typeface="+mj-ea"/>
                <a:cs typeface="+mj-cs"/>
              </a:rPr>
              <a:t> </a:t>
            </a:r>
            <a:r>
              <a:rPr lang="en-GB" sz="1400" i="0" kern="1500" spc="40" baseline="0" dirty="0" err="1">
                <a:solidFill>
                  <a:schemeClr val="tx1"/>
                </a:solidFill>
                <a:effectLst/>
                <a:latin typeface="GT America Rg" pitchFamily="2" charset="77"/>
                <a:ea typeface="+mj-ea"/>
                <a:cs typeface="+mj-cs"/>
              </a:rPr>
              <a:t>að</a:t>
            </a:r>
            <a:r>
              <a:rPr lang="en-GB" sz="1400" i="0" kern="1500" spc="40" baseline="0" dirty="0">
                <a:solidFill>
                  <a:schemeClr val="tx1"/>
                </a:solidFill>
                <a:effectLst/>
                <a:latin typeface="GT America Rg" pitchFamily="2" charset="77"/>
                <a:ea typeface="+mj-ea"/>
                <a:cs typeface="+mj-cs"/>
              </a:rPr>
              <a:t> </a:t>
            </a:r>
            <a:r>
              <a:rPr lang="en-GB" sz="1400" i="0" kern="1500" spc="40" baseline="0" dirty="0" err="1">
                <a:solidFill>
                  <a:schemeClr val="tx1"/>
                </a:solidFill>
                <a:effectLst/>
                <a:latin typeface="GT America Rg" pitchFamily="2" charset="77"/>
                <a:ea typeface="+mj-ea"/>
                <a:cs typeface="+mj-cs"/>
              </a:rPr>
              <a:t>finna</a:t>
            </a:r>
            <a:r>
              <a:rPr lang="en-GB" sz="1400" i="0" kern="1500" spc="40" baseline="0" dirty="0">
                <a:solidFill>
                  <a:schemeClr val="tx1"/>
                </a:solidFill>
                <a:effectLst/>
                <a:latin typeface="GT America Rg" pitchFamily="2" charset="77"/>
                <a:ea typeface="+mj-ea"/>
                <a:cs typeface="+mj-cs"/>
              </a:rPr>
              <a:t> </a:t>
            </a:r>
            <a:r>
              <a:rPr lang="en-GB" sz="1400" i="0" kern="1500" spc="40" baseline="0" dirty="0" err="1">
                <a:solidFill>
                  <a:schemeClr val="tx1"/>
                </a:solidFill>
                <a:effectLst/>
                <a:latin typeface="GT America Rg" pitchFamily="2" charset="77"/>
                <a:ea typeface="+mj-ea"/>
                <a:cs typeface="+mj-cs"/>
              </a:rPr>
              <a:t>leiðir</a:t>
            </a:r>
            <a:r>
              <a:rPr lang="en-GB" sz="1400" i="0" kern="1500" spc="40" baseline="0" dirty="0">
                <a:solidFill>
                  <a:schemeClr val="tx1"/>
                </a:solidFill>
                <a:effectLst/>
                <a:latin typeface="GT America Rg" pitchFamily="2" charset="77"/>
                <a:ea typeface="+mj-ea"/>
                <a:cs typeface="+mj-cs"/>
              </a:rPr>
              <a:t> </a:t>
            </a:r>
            <a:r>
              <a:rPr lang="en-GB" sz="1400" i="0" kern="1500" spc="40" baseline="0" dirty="0" err="1">
                <a:solidFill>
                  <a:schemeClr val="tx1"/>
                </a:solidFill>
                <a:effectLst/>
                <a:latin typeface="GT America Rg" pitchFamily="2" charset="77"/>
                <a:ea typeface="+mj-ea"/>
                <a:cs typeface="+mj-cs"/>
              </a:rPr>
              <a:t>til</a:t>
            </a:r>
            <a:r>
              <a:rPr lang="en-GB" sz="1400" i="0" kern="1500" spc="40" baseline="0" dirty="0">
                <a:solidFill>
                  <a:schemeClr val="tx1"/>
                </a:solidFill>
                <a:effectLst/>
                <a:latin typeface="GT America Rg" pitchFamily="2" charset="77"/>
                <a:ea typeface="+mj-ea"/>
                <a:cs typeface="+mj-cs"/>
              </a:rPr>
              <a:t> </a:t>
            </a:r>
            <a:r>
              <a:rPr lang="en-GB" sz="1400" i="0" kern="1500" spc="40" baseline="0" dirty="0" err="1">
                <a:solidFill>
                  <a:schemeClr val="tx1"/>
                </a:solidFill>
                <a:effectLst/>
                <a:latin typeface="GT America Rg" pitchFamily="2" charset="77"/>
                <a:ea typeface="+mj-ea"/>
                <a:cs typeface="+mj-cs"/>
              </a:rPr>
              <a:t>að</a:t>
            </a:r>
            <a:r>
              <a:rPr lang="en-GB" sz="1400" i="0" kern="1500" spc="40" baseline="0" dirty="0">
                <a:solidFill>
                  <a:schemeClr val="tx1"/>
                </a:solidFill>
                <a:effectLst/>
                <a:latin typeface="GT America Rg" pitchFamily="2" charset="77"/>
                <a:ea typeface="+mj-ea"/>
                <a:cs typeface="+mj-cs"/>
              </a:rPr>
              <a:t> </a:t>
            </a:r>
            <a:r>
              <a:rPr lang="en-GB" sz="1400" i="0" kern="1500" spc="40" baseline="0" dirty="0" err="1">
                <a:solidFill>
                  <a:schemeClr val="tx1"/>
                </a:solidFill>
                <a:effectLst/>
                <a:latin typeface="GT America Rg" pitchFamily="2" charset="77"/>
                <a:ea typeface="+mj-ea"/>
                <a:cs typeface="+mj-cs"/>
              </a:rPr>
              <a:t>styrkja</a:t>
            </a:r>
            <a:r>
              <a:rPr lang="en-GB" sz="1400" i="0" kern="1500" spc="40" baseline="0" dirty="0">
                <a:solidFill>
                  <a:schemeClr val="tx1"/>
                </a:solidFill>
                <a:effectLst/>
                <a:latin typeface="GT America Rg" pitchFamily="2" charset="77"/>
                <a:ea typeface="+mj-ea"/>
                <a:cs typeface="+mj-cs"/>
              </a:rPr>
              <a:t> </a:t>
            </a:r>
            <a:r>
              <a:rPr lang="en-GB" sz="1400" i="0" kern="1500" spc="40" dirty="0" err="1">
                <a:latin typeface="GT America Rg" pitchFamily="2" charset="77"/>
              </a:rPr>
              <a:t>enn</a:t>
            </a:r>
            <a:r>
              <a:rPr lang="en-GB" sz="1400" i="0" kern="1500" spc="40" dirty="0">
                <a:latin typeface="GT America Rg" pitchFamily="2" charset="77"/>
              </a:rPr>
              <a:t> </a:t>
            </a:r>
            <a:r>
              <a:rPr lang="en-GB" sz="1400" i="0" kern="1500" spc="40" dirty="0" err="1">
                <a:latin typeface="GT America Rg" pitchFamily="2" charset="77"/>
              </a:rPr>
              <a:t>frekar</a:t>
            </a:r>
            <a:r>
              <a:rPr lang="en-GB" sz="1400" i="0" kern="1500" spc="40" dirty="0">
                <a:latin typeface="GT America Rg" pitchFamily="2" charset="77"/>
              </a:rPr>
              <a:t> Strætó. </a:t>
            </a:r>
            <a:r>
              <a:rPr lang="en-GB" sz="1400" i="0" kern="1500" spc="40" dirty="0" err="1">
                <a:latin typeface="GT America Rg" pitchFamily="2" charset="77"/>
              </a:rPr>
              <a:t>Mikilvægt</a:t>
            </a:r>
            <a:r>
              <a:rPr lang="en-GB" sz="1400" i="0" kern="1500" spc="40" dirty="0">
                <a:latin typeface="GT America Rg" pitchFamily="2" charset="77"/>
              </a:rPr>
              <a:t> er </a:t>
            </a:r>
            <a:r>
              <a:rPr lang="en-GB" sz="1400" i="0" kern="1500" spc="40" dirty="0" err="1">
                <a:latin typeface="GT America Rg" pitchFamily="2" charset="77"/>
              </a:rPr>
              <a:t>að</a:t>
            </a:r>
            <a:r>
              <a:rPr lang="en-GB" sz="1400" i="0" kern="1500" spc="40" dirty="0">
                <a:latin typeface="GT America Rg" pitchFamily="2" charset="77"/>
              </a:rPr>
              <a:t> </a:t>
            </a:r>
            <a:r>
              <a:rPr lang="en-GB" sz="1400" i="0" kern="1500" spc="40" dirty="0" err="1">
                <a:latin typeface="GT America Rg" pitchFamily="2" charset="77"/>
              </a:rPr>
              <a:t>brugðist</a:t>
            </a:r>
            <a:r>
              <a:rPr lang="en-GB" sz="1400" i="0" kern="1500" spc="40" dirty="0">
                <a:latin typeface="GT America Rg" pitchFamily="2" charset="77"/>
              </a:rPr>
              <a:t> </a:t>
            </a:r>
            <a:r>
              <a:rPr lang="en-GB" sz="1400" i="0" kern="1500" spc="40" dirty="0" err="1">
                <a:latin typeface="GT America Rg" pitchFamily="2" charset="77"/>
              </a:rPr>
              <a:t>verði</a:t>
            </a:r>
            <a:r>
              <a:rPr lang="en-GB" sz="1400" i="0" kern="1500" spc="40" dirty="0">
                <a:latin typeface="GT America Rg" pitchFamily="2" charset="77"/>
              </a:rPr>
              <a:t> </a:t>
            </a:r>
            <a:r>
              <a:rPr lang="en-GB" sz="1400" i="0" kern="1500" spc="40" dirty="0" err="1">
                <a:latin typeface="GT America Rg" pitchFamily="2" charset="77"/>
              </a:rPr>
              <a:t>við</a:t>
            </a:r>
            <a:r>
              <a:rPr lang="en-GB" sz="1400" i="0" kern="1500" spc="40" dirty="0">
                <a:latin typeface="GT America Rg" pitchFamily="2" charset="77"/>
              </a:rPr>
              <a:t> </a:t>
            </a:r>
            <a:r>
              <a:rPr lang="en-GB" sz="1400" i="0" kern="1500" spc="40" dirty="0" err="1">
                <a:latin typeface="GT America Rg" pitchFamily="2" charset="77"/>
              </a:rPr>
              <a:t>sem</a:t>
            </a:r>
            <a:r>
              <a:rPr lang="en-GB" sz="1400" i="0" kern="1500" spc="40" dirty="0">
                <a:latin typeface="GT America Rg" pitchFamily="2" charset="77"/>
              </a:rPr>
              <a:t> </a:t>
            </a:r>
            <a:r>
              <a:rPr lang="en-GB" sz="1400" i="0" kern="1500" spc="40" dirty="0" err="1">
                <a:latin typeface="GT America Rg" pitchFamily="2" charset="77"/>
              </a:rPr>
              <a:t>allra</a:t>
            </a:r>
            <a:r>
              <a:rPr lang="en-GB" sz="1400" i="0" kern="1500" spc="40" dirty="0">
                <a:latin typeface="GT America Rg" pitchFamily="2" charset="77"/>
              </a:rPr>
              <a:t> </a:t>
            </a:r>
            <a:r>
              <a:rPr lang="en-GB" sz="1400" i="0" kern="1500" spc="40" dirty="0" err="1">
                <a:latin typeface="GT America Rg" pitchFamily="2" charset="77"/>
              </a:rPr>
              <a:t>fyrst</a:t>
            </a:r>
            <a:r>
              <a:rPr lang="en-GB" sz="1400" i="0" kern="1500" spc="40" dirty="0">
                <a:latin typeface="GT America Rg" pitchFamily="2" charset="77"/>
              </a:rPr>
              <a:t>, </a:t>
            </a:r>
            <a:r>
              <a:rPr lang="en-GB" sz="1400" i="0" kern="1500" spc="40" dirty="0" err="1">
                <a:latin typeface="GT America Rg" pitchFamily="2" charset="77"/>
              </a:rPr>
              <a:t>sem</a:t>
            </a:r>
            <a:r>
              <a:rPr lang="en-GB" sz="1400" i="0" kern="1500" spc="40" dirty="0">
                <a:latin typeface="GT America Rg" pitchFamily="2" charset="77"/>
              </a:rPr>
              <a:t> </a:t>
            </a:r>
            <a:r>
              <a:rPr lang="en-GB" sz="1400" i="0" kern="1500" spc="40" dirty="0" err="1">
                <a:latin typeface="GT America Rg" pitchFamily="2" charset="77"/>
              </a:rPr>
              <a:t>dæmi</a:t>
            </a:r>
            <a:r>
              <a:rPr lang="en-GB" sz="1400" i="0" kern="1500" spc="40" dirty="0">
                <a:latin typeface="GT America Rg" pitchFamily="2" charset="77"/>
              </a:rPr>
              <a:t> </a:t>
            </a:r>
            <a:r>
              <a:rPr lang="en-GB" sz="1400" i="0" kern="1500" spc="40" dirty="0" err="1">
                <a:latin typeface="GT America Rg" pitchFamily="2" charset="77"/>
              </a:rPr>
              <a:t>tekur</a:t>
            </a:r>
            <a:r>
              <a:rPr lang="en-GB" sz="1400" i="0" kern="1500" spc="40" dirty="0">
                <a:latin typeface="GT America Rg" pitchFamily="2" charset="77"/>
              </a:rPr>
              <a:t> um </a:t>
            </a:r>
            <a:r>
              <a:rPr lang="en-GB" sz="1400" i="0" kern="1500" spc="40" dirty="0" err="1">
                <a:latin typeface="GT America Rg" pitchFamily="2" charset="77"/>
              </a:rPr>
              <a:t>eitt</a:t>
            </a:r>
            <a:r>
              <a:rPr lang="en-GB" sz="1400" i="0" kern="1500" spc="40" dirty="0">
                <a:latin typeface="GT America Rg" pitchFamily="2" charset="77"/>
              </a:rPr>
              <a:t> </a:t>
            </a:r>
            <a:r>
              <a:rPr lang="en-GB" sz="1400" i="0" kern="1500" spc="40" dirty="0" err="1">
                <a:latin typeface="GT America Rg" pitchFamily="2" charset="77"/>
              </a:rPr>
              <a:t>ár</a:t>
            </a:r>
            <a:r>
              <a:rPr lang="en-GB" sz="1400" i="0" kern="1500" spc="40" dirty="0">
                <a:latin typeface="GT America Rg" pitchFamily="2" charset="77"/>
              </a:rPr>
              <a:t> </a:t>
            </a:r>
            <a:r>
              <a:rPr lang="en-GB" sz="1400" i="0" kern="1500" spc="40" dirty="0" err="1">
                <a:latin typeface="GT America Rg" pitchFamily="2" charset="77"/>
              </a:rPr>
              <a:t>að</a:t>
            </a:r>
            <a:r>
              <a:rPr lang="en-GB" sz="1400" i="0" kern="1500" spc="40" dirty="0">
                <a:latin typeface="GT America Rg" pitchFamily="2" charset="77"/>
              </a:rPr>
              <a:t> </a:t>
            </a:r>
            <a:r>
              <a:rPr lang="en-GB" sz="1400" i="0" kern="1500" spc="40" dirty="0" err="1">
                <a:latin typeface="GT America Rg" pitchFamily="2" charset="77"/>
              </a:rPr>
              <a:t>fá</a:t>
            </a:r>
            <a:r>
              <a:rPr lang="en-GB" sz="1400" i="0" kern="1500" spc="40" dirty="0">
                <a:latin typeface="GT America Rg" pitchFamily="2" charset="77"/>
              </a:rPr>
              <a:t> </a:t>
            </a:r>
            <a:r>
              <a:rPr lang="en-GB" sz="1400" i="0" kern="1500" spc="40" dirty="0" err="1">
                <a:latin typeface="GT America Rg" pitchFamily="2" charset="77"/>
              </a:rPr>
              <a:t>nýja</a:t>
            </a:r>
            <a:r>
              <a:rPr lang="en-GB" sz="1400" i="0" kern="1500" spc="40" dirty="0">
                <a:latin typeface="GT America Rg" pitchFamily="2" charset="77"/>
              </a:rPr>
              <a:t> </a:t>
            </a:r>
            <a:r>
              <a:rPr lang="en-GB" sz="1400" i="0" kern="1500" spc="40" dirty="0" err="1">
                <a:latin typeface="GT America Rg" pitchFamily="2" charset="77"/>
              </a:rPr>
              <a:t>strætisvagna</a:t>
            </a:r>
            <a:r>
              <a:rPr lang="en-GB" sz="1400" i="0" kern="1500" spc="40" dirty="0">
                <a:latin typeface="GT America Rg" pitchFamily="2" charset="77"/>
              </a:rPr>
              <a:t>. </a:t>
            </a:r>
            <a:endParaRPr lang="en-GB" sz="1400" i="0" kern="1500" spc="40" baseline="0" dirty="0">
              <a:solidFill>
                <a:schemeClr val="tx1"/>
              </a:solidFill>
              <a:effectLst/>
              <a:latin typeface="GT America Rg" pitchFamily="2" charset="77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56325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C977A57-3C55-C34B-80AA-80CB65E50455}"/>
              </a:ext>
            </a:extLst>
          </p:cNvPr>
          <p:cNvSpPr/>
          <p:nvPr/>
        </p:nvSpPr>
        <p:spPr>
          <a:xfrm>
            <a:off x="10545417" y="0"/>
            <a:ext cx="1646583" cy="6858000"/>
          </a:xfrm>
          <a:prstGeom prst="rect">
            <a:avLst/>
          </a:prstGeom>
          <a:solidFill>
            <a:srgbClr val="FFD2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C3C08E-5BA8-5E4E-AD01-68BB525C2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1269" y="282713"/>
            <a:ext cx="654878" cy="654878"/>
          </a:xfrm>
          <a:prstGeom prst="rect">
            <a:avLst/>
          </a:prstGeom>
        </p:spPr>
      </p:pic>
      <p:pic>
        <p:nvPicPr>
          <p:cNvPr id="8" name="Picture 7" descr="A picture containing person, crowd&#10;&#10;Description automatically generated">
            <a:extLst>
              <a:ext uri="{FF2B5EF4-FFF2-40B4-BE49-F238E27FC236}">
                <a16:creationId xmlns:a16="http://schemas.microsoft.com/office/drawing/2014/main" id="{AD7B5D7A-7DB7-1448-AA5E-7E9723F301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725" r="16289"/>
          <a:stretch/>
        </p:blipFill>
        <p:spPr>
          <a:xfrm>
            <a:off x="0" y="0"/>
            <a:ext cx="105454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49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543BDF6-EBE6-EE47-BC2D-914B8A5DD8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78546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706A4873F11542A23C4EFB41869D87" ma:contentTypeVersion="4" ma:contentTypeDescription="Create a new document." ma:contentTypeScope="" ma:versionID="334214d1993dd883d5c1c7bce4cb7f15">
  <xsd:schema xmlns:xsd="http://www.w3.org/2001/XMLSchema" xmlns:xs="http://www.w3.org/2001/XMLSchema" xmlns:p="http://schemas.microsoft.com/office/2006/metadata/properties" xmlns:ns2="e16db4a3-8f7c-4a4d-b53e-ab63be5f6f21" targetNamespace="http://schemas.microsoft.com/office/2006/metadata/properties" ma:root="true" ma:fieldsID="f693346cf22f0d63e5242128dbef56c8" ns2:_="">
    <xsd:import namespace="e16db4a3-8f7c-4a4d-b53e-ab63be5f6f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6db4a3-8f7c-4a4d-b53e-ab63be5f6f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87EB293-89A5-41D9-B925-FCFD1569354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871667B-ABFC-4B6A-B940-5B8A2630B2D1}">
  <ds:schemaRefs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purl.org/dc/elements/1.1/"/>
    <ds:schemaRef ds:uri="e16db4a3-8f7c-4a4d-b53e-ab63be5f6f21"/>
    <ds:schemaRef ds:uri="http://www.w3.org/XML/1998/namespace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3977178-A0AB-4C94-AD89-421B8F0CE5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6db4a3-8f7c-4a4d-b53e-ab63be5f6f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</TotalTime>
  <Words>323</Words>
  <Application>Microsoft Office PowerPoint</Application>
  <PresentationFormat>Widescreen</PresentationFormat>
  <Paragraphs>49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GT America Rg</vt:lpstr>
      <vt:lpstr>Custom Design</vt:lpstr>
      <vt:lpstr>1_Custom Design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Bobby Breiðholt</dc:creator>
  <cp:lastModifiedBy>Herdís Steinarsdóttir</cp:lastModifiedBy>
  <cp:revision>10</cp:revision>
  <dcterms:created xsi:type="dcterms:W3CDTF">2022-03-22T11:38:45Z</dcterms:created>
  <dcterms:modified xsi:type="dcterms:W3CDTF">2024-05-27T13:00:34Z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0x0101006D706A4873F11542A23C4EFB41869D87</vt:lpwstr>
  </property>
</Properties>
</file>