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75" r:id="rId5"/>
    <p:sldId id="278" r:id="rId6"/>
    <p:sldId id="279" r:id="rId7"/>
    <p:sldId id="280" r:id="rId8"/>
    <p:sldId id="276" r:id="rId9"/>
    <p:sldId id="277" r:id="rId10"/>
    <p:sldId id="259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C00"/>
    <a:srgbClr val="26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/>
    <p:restoredTop sz="91422" autoAdjust="0"/>
  </p:normalViewPr>
  <p:slideViewPr>
    <p:cSldViewPr snapToGrid="0" snapToObjects="1">
      <p:cViewPr varScale="1">
        <p:scale>
          <a:sx n="76" d="100"/>
          <a:sy n="76" d="100"/>
        </p:scale>
        <p:origin x="100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dís Steinarsdóttir" userId="6dc94a93-00b8-4478-a59e-d3841cc39b1d" providerId="ADAL" clId="{B1E37E44-439E-4DBE-B896-F14C2570F4DF}"/>
    <pc:docChg chg="modSld">
      <pc:chgData name="Herdís Steinarsdóttir" userId="6dc94a93-00b8-4478-a59e-d3841cc39b1d" providerId="ADAL" clId="{B1E37E44-439E-4DBE-B896-F14C2570F4DF}" dt="2024-05-03T09:56:01.890" v="1" actId="20577"/>
      <pc:docMkLst>
        <pc:docMk/>
      </pc:docMkLst>
      <pc:sldChg chg="modSp mod">
        <pc:chgData name="Herdís Steinarsdóttir" userId="6dc94a93-00b8-4478-a59e-d3841cc39b1d" providerId="ADAL" clId="{B1E37E44-439E-4DBE-B896-F14C2570F4DF}" dt="2024-05-03T09:56:01.890" v="1" actId="20577"/>
        <pc:sldMkLst>
          <pc:docMk/>
          <pc:sldMk cId="2715714033" sldId="278"/>
        </pc:sldMkLst>
        <pc:spChg chg="mod">
          <ac:chgData name="Herdís Steinarsdóttir" userId="6dc94a93-00b8-4478-a59e-d3841cc39b1d" providerId="ADAL" clId="{B1E37E44-439E-4DBE-B896-F14C2570F4DF}" dt="2024-05-03T09:56:01.890" v="1" actId="20577"/>
          <ac:spMkLst>
            <pc:docMk/>
            <pc:sldMk cId="2715714033" sldId="278"/>
            <ac:spMk id="15" creationId="{9BF13D36-7BEC-DDD5-B05A-9D12EC67FF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F51FE-155F-4E96-B1DF-259E37DC69C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C4031-BF3E-49D4-BD3A-54F8E668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0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3D2A4-0FF6-AF40-A725-C98190ACF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fnis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AD2F3-DA35-2A47-83BB-48A8A6FF1C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Efnissíða_tví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9219"/>
            <a:ext cx="4196195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B1233-DAA8-4B4D-86B4-9650E1755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fnissíða_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CB7AF-86ED-AA4E-BCE7-2B66AB68E1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3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fnissíða_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2BABE-5308-B84A-AC4C-38F03EB85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0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DC463B-B3AE-5F48-96A4-36F93B617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8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íða1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6E9CBD-76AA-D742-A39D-F983042FB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564" y="3158836"/>
            <a:ext cx="7264525" cy="982072"/>
          </a:xfrm>
        </p:spPr>
        <p:txBody>
          <a:bodyPr anchor="b">
            <a:normAutofit/>
          </a:bodyPr>
          <a:lstStyle>
            <a:lvl1pPr algn="r">
              <a:defRPr sz="3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70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2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9A8FE-2753-D745-9CCA-6975A527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4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8A8D4-D185-2A43-8CE0-FD5A765EA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9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AD382-1F38-8F45-ACE0-E72FD53F7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282DAA-1087-BA4D-80F9-70270B018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illi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E7BEE-6A88-5447-A0AD-19DF0F868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1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2223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655" y="273844"/>
            <a:ext cx="8196695" cy="75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55" y="1369219"/>
            <a:ext cx="8196695" cy="298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0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79" r:id="rId3"/>
    <p:sldLayoutId id="2147483674" r:id="rId4"/>
    <p:sldLayoutId id="2147483676" r:id="rId5"/>
    <p:sldLayoutId id="2147483672" r:id="rId6"/>
    <p:sldLayoutId id="2147483686" r:id="rId7"/>
    <p:sldLayoutId id="2147483688" r:id="rId8"/>
    <p:sldLayoutId id="2147483663" r:id="rId9"/>
    <p:sldLayoutId id="2147483662" r:id="rId10"/>
    <p:sldLayoutId id="2147483664" r:id="rId11"/>
    <p:sldLayoutId id="2147483666" r:id="rId12"/>
    <p:sldLayoutId id="214748366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2F194E-6EEC-4F05-92CE-008631DAA9D3}"/>
              </a:ext>
            </a:extLst>
          </p:cNvPr>
          <p:cNvSpPr txBox="1"/>
          <p:nvPr/>
        </p:nvSpPr>
        <p:spPr>
          <a:xfrm>
            <a:off x="170328" y="851647"/>
            <a:ext cx="8743271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Strætó bs. </a:t>
            </a:r>
          </a:p>
          <a:p>
            <a:pPr algn="ctr"/>
            <a:r>
              <a:rPr lang="en-US" sz="3600" dirty="0" err="1">
                <a:solidFill>
                  <a:schemeClr val="bg2">
                    <a:lumMod val="10000"/>
                  </a:schemeClr>
                </a:solidFill>
              </a:rPr>
              <a:t>Ársreikningur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 2023</a:t>
            </a:r>
          </a:p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  <a:ea typeface="Calibri"/>
              <a:cs typeface="Calibri"/>
            </a:endParaRPr>
          </a:p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Elísa Kristmannsdóttir</a:t>
            </a:r>
          </a:p>
          <a:p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Deildarstjóri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fjármála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                                                                                                        5.04.2024</a:t>
            </a:r>
            <a:endParaRPr lang="en-US" sz="1800" dirty="0">
              <a:solidFill>
                <a:schemeClr val="bg2">
                  <a:lumMod val="1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76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41301"/>
            <a:ext cx="8178799" cy="525546"/>
          </a:xfrm>
        </p:spPr>
        <p:txBody>
          <a:bodyPr>
            <a:normAutofit/>
          </a:bodyPr>
          <a:lstStyle/>
          <a:p>
            <a:r>
              <a:rPr lang="en-US" sz="2700" b="1" dirty="0" err="1"/>
              <a:t>Rekstrarreikningur</a:t>
            </a:r>
            <a:r>
              <a:rPr lang="en-US" sz="2700" b="1" dirty="0"/>
              <a:t> 2023</a:t>
            </a:r>
            <a:endParaRPr lang="en-US" sz="2700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sp>
        <p:nvSpPr>
          <p:cNvPr id="7" name="Rétthyrningur 6">
            <a:extLst>
              <a:ext uri="{FF2B5EF4-FFF2-40B4-BE49-F238E27FC236}">
                <a16:creationId xmlns:a16="http://schemas.microsoft.com/office/drawing/2014/main" id="{AE8E67A5-1D19-07D6-4A3B-DB81EF2BA164}"/>
              </a:ext>
            </a:extLst>
          </p:cNvPr>
          <p:cNvSpPr/>
          <p:nvPr/>
        </p:nvSpPr>
        <p:spPr>
          <a:xfrm>
            <a:off x="4160938" y="23853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1" name="Rétthyrningur 10">
            <a:extLst>
              <a:ext uri="{FF2B5EF4-FFF2-40B4-BE49-F238E27FC236}">
                <a16:creationId xmlns:a16="http://schemas.microsoft.com/office/drawing/2014/main" id="{E75D05D3-8767-71B8-648C-AFAC44701173}"/>
              </a:ext>
            </a:extLst>
          </p:cNvPr>
          <p:cNvSpPr/>
          <p:nvPr/>
        </p:nvSpPr>
        <p:spPr>
          <a:xfrm>
            <a:off x="4313338" y="25377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4" name="Staðgengill efnis 13">
            <a:extLst>
              <a:ext uri="{FF2B5EF4-FFF2-40B4-BE49-F238E27FC236}">
                <a16:creationId xmlns:a16="http://schemas.microsoft.com/office/drawing/2014/main" id="{102BBE26-861B-6101-38E6-4E9E40D31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6" y="919247"/>
            <a:ext cx="2202185" cy="3712459"/>
          </a:xfrm>
        </p:spPr>
        <p:txBody>
          <a:bodyPr>
            <a:normAutofit/>
          </a:bodyPr>
          <a:lstStyle/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9" name="Staðgengill efnis 13">
            <a:extLst>
              <a:ext uri="{FF2B5EF4-FFF2-40B4-BE49-F238E27FC236}">
                <a16:creationId xmlns:a16="http://schemas.microsoft.com/office/drawing/2014/main" id="{ACB0FBF5-908B-2512-C9B2-B234D24AEEFB}"/>
              </a:ext>
            </a:extLst>
          </p:cNvPr>
          <p:cNvSpPr txBox="1">
            <a:spLocks/>
          </p:cNvSpPr>
          <p:nvPr/>
        </p:nvSpPr>
        <p:spPr>
          <a:xfrm>
            <a:off x="431329" y="1018225"/>
            <a:ext cx="2149006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10" name="Staðgengill efnis 13">
            <a:extLst>
              <a:ext uri="{FF2B5EF4-FFF2-40B4-BE49-F238E27FC236}">
                <a16:creationId xmlns:a16="http://schemas.microsoft.com/office/drawing/2014/main" id="{32727B8D-F4C4-7C5D-39EB-00A5EB94C277}"/>
              </a:ext>
            </a:extLst>
          </p:cNvPr>
          <p:cNvSpPr txBox="1">
            <a:spLocks/>
          </p:cNvSpPr>
          <p:nvPr/>
        </p:nvSpPr>
        <p:spPr>
          <a:xfrm>
            <a:off x="431329" y="1098340"/>
            <a:ext cx="3329293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15" name="Staðgengill efnis 2">
            <a:extLst>
              <a:ext uri="{FF2B5EF4-FFF2-40B4-BE49-F238E27FC236}">
                <a16:creationId xmlns:a16="http://schemas.microsoft.com/office/drawing/2014/main" id="{9BF13D36-7BEC-DDD5-B05A-9D12EC67FFF0}"/>
              </a:ext>
            </a:extLst>
          </p:cNvPr>
          <p:cNvSpPr txBox="1">
            <a:spLocks/>
          </p:cNvSpPr>
          <p:nvPr/>
        </p:nvSpPr>
        <p:spPr>
          <a:xfrm>
            <a:off x="491455" y="841631"/>
            <a:ext cx="3405587" cy="38890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100" dirty="0"/>
              <a:t>Tap 374 m.kr. fyrra tap 834 m.kr.</a:t>
            </a:r>
          </a:p>
          <a:p>
            <a:r>
              <a:rPr lang="is-IS" sz="1100" dirty="0"/>
              <a:t>EBITDA jákvæð um 50 m.kr. fyrra ár neikvætt 366 m.kr.</a:t>
            </a:r>
          </a:p>
          <a:p>
            <a:r>
              <a:rPr lang="is-IS" sz="1100" dirty="0"/>
              <a:t>Launakostnaður </a:t>
            </a:r>
            <a:r>
              <a:rPr lang="is-IS" sz="1100" dirty="0">
                <a:solidFill>
                  <a:srgbClr val="FF0000"/>
                </a:solidFill>
              </a:rPr>
              <a:t>hækkar</a:t>
            </a:r>
            <a:r>
              <a:rPr lang="is-IS" sz="1100" dirty="0"/>
              <a:t> um 20% milli ára.  </a:t>
            </a:r>
          </a:p>
          <a:p>
            <a:pPr lvl="1"/>
            <a:r>
              <a:rPr lang="is-IS" sz="800" dirty="0"/>
              <a:t>Þar af er lífeyrissjóðsskuldbinding 258 m.kr.</a:t>
            </a:r>
          </a:p>
          <a:p>
            <a:pPr lvl="1"/>
            <a:r>
              <a:rPr lang="is-IS" sz="800" dirty="0"/>
              <a:t>Launakostnaður </a:t>
            </a:r>
            <a:r>
              <a:rPr lang="is-IS" sz="800" dirty="0">
                <a:solidFill>
                  <a:srgbClr val="FF0000"/>
                </a:solidFill>
              </a:rPr>
              <a:t>hækkar</a:t>
            </a:r>
            <a:r>
              <a:rPr lang="is-IS" sz="800" dirty="0"/>
              <a:t> um 11% að frádregnu gjaldf. lífeyrisskuldbindingu</a:t>
            </a:r>
          </a:p>
          <a:p>
            <a:pPr lvl="1"/>
            <a:r>
              <a:rPr lang="is-IS" sz="800" dirty="0"/>
              <a:t>Kjarasamningsbundnar hækkanir. </a:t>
            </a:r>
          </a:p>
          <a:p>
            <a:pPr lvl="1"/>
            <a:r>
              <a:rPr lang="is-IS" sz="800" dirty="0"/>
              <a:t>Fjöldi stöðugilda að meðaltali 239 (2022: 247).</a:t>
            </a:r>
          </a:p>
          <a:p>
            <a:r>
              <a:rPr lang="is-IS" sz="1100" dirty="0"/>
              <a:t>Rekstur vagna og aðkeyptur akstur </a:t>
            </a:r>
            <a:r>
              <a:rPr lang="is-IS" sz="1100" dirty="0">
                <a:solidFill>
                  <a:srgbClr val="FF0000"/>
                </a:solidFill>
              </a:rPr>
              <a:t>hækkar</a:t>
            </a:r>
            <a:r>
              <a:rPr lang="is-IS" sz="1100" dirty="0"/>
              <a:t> um 8% milli ára</a:t>
            </a:r>
          </a:p>
          <a:p>
            <a:pPr lvl="1"/>
            <a:r>
              <a:rPr lang="is-IS" sz="900" dirty="0"/>
              <a:t>Viðhald og viðgerðakostnaður </a:t>
            </a:r>
            <a:r>
              <a:rPr lang="is-IS" sz="900" dirty="0">
                <a:solidFill>
                  <a:srgbClr val="FF0000"/>
                </a:solidFill>
              </a:rPr>
              <a:t>hækkar </a:t>
            </a:r>
            <a:r>
              <a:rPr lang="is-IS" sz="900" dirty="0"/>
              <a:t>um 18% milli ára. </a:t>
            </a:r>
          </a:p>
          <a:p>
            <a:pPr marL="342900" lvl="1" indent="0">
              <a:buNone/>
            </a:pPr>
            <a:r>
              <a:rPr lang="is-IS" sz="900" dirty="0"/>
              <a:t>     Skýring: aldur flota</a:t>
            </a:r>
          </a:p>
          <a:p>
            <a:pPr lvl="1"/>
            <a:r>
              <a:rPr lang="is-IS" sz="900" dirty="0"/>
              <a:t>Orkugjafar </a:t>
            </a:r>
            <a:r>
              <a:rPr lang="is-IS" sz="900" dirty="0">
                <a:solidFill>
                  <a:srgbClr val="FF0000"/>
                </a:solidFill>
              </a:rPr>
              <a:t>hækkuðu</a:t>
            </a:r>
            <a:r>
              <a:rPr lang="is-IS" sz="900" dirty="0"/>
              <a:t> um 10% milli ára. Skýring: hækkun á olíuverði</a:t>
            </a:r>
          </a:p>
          <a:p>
            <a:pPr lvl="1"/>
            <a:r>
              <a:rPr lang="is-IS" sz="900" dirty="0"/>
              <a:t>Aðkeyptur akstur </a:t>
            </a:r>
            <a:r>
              <a:rPr lang="is-IS" sz="900" dirty="0">
                <a:solidFill>
                  <a:srgbClr val="FF0000"/>
                </a:solidFill>
              </a:rPr>
              <a:t>hækkaði</a:t>
            </a:r>
            <a:r>
              <a:rPr lang="is-IS" sz="900" dirty="0"/>
              <a:t> um 8% milli ára. Skýring: hækkun strætóvísitala. Engar stórvægilegar breytingar á akstri</a:t>
            </a:r>
          </a:p>
          <a:p>
            <a:r>
              <a:rPr lang="is-IS" sz="1200" dirty="0"/>
              <a:t>Annar rekstrarkostnaður </a:t>
            </a:r>
          </a:p>
          <a:p>
            <a:pPr lvl="1"/>
            <a:r>
              <a:rPr lang="is-IS" sz="900" dirty="0"/>
              <a:t>gjaldfært 115 m.kr vegna skaðabóta dómsmál</a:t>
            </a:r>
          </a:p>
          <a:p>
            <a:pPr lvl="1"/>
            <a:r>
              <a:rPr lang="is-IS" sz="900" dirty="0"/>
              <a:t>annar rekstrarkostnaður </a:t>
            </a:r>
            <a:r>
              <a:rPr lang="is-IS" sz="900" dirty="0">
                <a:solidFill>
                  <a:schemeClr val="accent6"/>
                </a:solidFill>
              </a:rPr>
              <a:t>lækkar</a:t>
            </a:r>
            <a:r>
              <a:rPr lang="is-IS" sz="900" dirty="0"/>
              <a:t> um 18% að frádregnu ofangreindur.</a:t>
            </a:r>
            <a:endParaRPr lang="is-IS" sz="1100" dirty="0"/>
          </a:p>
          <a:p>
            <a:endParaRPr lang="is-IS" sz="1100" dirty="0"/>
          </a:p>
          <a:p>
            <a:endParaRPr lang="is-IS" sz="1100" dirty="0"/>
          </a:p>
          <a:p>
            <a:endParaRPr lang="is-IS" sz="1100" dirty="0"/>
          </a:p>
        </p:txBody>
      </p:sp>
      <p:pic>
        <p:nvPicPr>
          <p:cNvPr id="3" name="Mynd 2">
            <a:extLst>
              <a:ext uri="{FF2B5EF4-FFF2-40B4-BE49-F238E27FC236}">
                <a16:creationId xmlns:a16="http://schemas.microsoft.com/office/drawing/2014/main" id="{58248976-4814-8015-D3F3-B09FE9BD7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002" y="940399"/>
            <a:ext cx="5095462" cy="379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1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D33B8BD4-771B-633F-885A-6CC90CAC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/>
              <a:t>Rekstrarreikningur</a:t>
            </a:r>
            <a:r>
              <a:rPr lang="en-US" sz="2400" b="1" dirty="0"/>
              <a:t> 2023</a:t>
            </a:r>
            <a:endParaRPr lang="is-IS" dirty="0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52E034FA-FC2A-4ABE-CB57-FB846826E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81" y="1259443"/>
            <a:ext cx="3922145" cy="27697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s-IS" sz="1100" dirty="0"/>
              <a:t>Fargjöld </a:t>
            </a:r>
          </a:p>
          <a:p>
            <a:pPr lvl="1"/>
            <a:r>
              <a:rPr lang="is-IS" sz="1100" dirty="0"/>
              <a:t>jukust um 18% milli ára og voru yfir áætlun um 1%</a:t>
            </a:r>
          </a:p>
          <a:p>
            <a:pPr lvl="1"/>
            <a:r>
              <a:rPr lang="is-IS" sz="1100" dirty="0"/>
              <a:t>farþegum fjölgaði um 14% milli ára og þar af voru 6 mánuðir metmánuðir.</a:t>
            </a:r>
          </a:p>
          <a:p>
            <a:pPr lvl="1"/>
            <a:r>
              <a:rPr lang="is-IS" sz="1100" dirty="0">
                <a:latin typeface="Verdana"/>
                <a:ea typeface="Verdana"/>
              </a:rPr>
              <a:t>gjaldskráhækkun í júlí</a:t>
            </a:r>
            <a:endParaRPr lang="is-IS" sz="1100" dirty="0">
              <a:solidFill>
                <a:srgbClr val="FF0000"/>
              </a:solidFill>
              <a:latin typeface="Verdana"/>
              <a:ea typeface="Verdana"/>
            </a:endParaRPr>
          </a:p>
          <a:p>
            <a:r>
              <a:rPr lang="is-IS" sz="1100">
                <a:latin typeface="Verdana"/>
                <a:ea typeface="Verdana"/>
              </a:rPr>
              <a:t>Eigendur</a:t>
            </a:r>
            <a:endParaRPr lang="is-IS" sz="1100"/>
          </a:p>
          <a:p>
            <a:pPr lvl="1"/>
            <a:r>
              <a:rPr lang="is-IS" sz="1100">
                <a:latin typeface="Verdana"/>
                <a:ea typeface="Verdana"/>
              </a:rPr>
              <a:t>aukaframlag 520 m.kr. á árinu til rekstrar</a:t>
            </a:r>
          </a:p>
          <a:p>
            <a:pPr lvl="1"/>
            <a:r>
              <a:rPr lang="is-IS" sz="1100">
                <a:latin typeface="Verdana"/>
                <a:ea typeface="Verdana"/>
              </a:rPr>
              <a:t>aukaframlag 352 m.kr. – til greiðslu skaðabóta</a:t>
            </a:r>
          </a:p>
          <a:p>
            <a:pPr lvl="1"/>
            <a:r>
              <a:rPr lang="is-IS" sz="1100">
                <a:latin typeface="Verdana"/>
                <a:ea typeface="Verdana"/>
              </a:rPr>
              <a:t>aukin sala farmiðla til aldraðra og öryrkja</a:t>
            </a:r>
          </a:p>
          <a:p>
            <a:pPr lvl="1"/>
            <a:r>
              <a:rPr lang="is-IS" sz="1100">
                <a:latin typeface="Verdana"/>
                <a:ea typeface="Verdana"/>
              </a:rPr>
              <a:t>hækkun á strætóvísitölu</a:t>
            </a:r>
          </a:p>
          <a:p>
            <a:pPr lvl="1"/>
            <a:endParaRPr lang="is-IS" sz="1200" dirty="0"/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51B24EC0-0BD9-41C0-C2D4-D15BDE93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066" y="831107"/>
            <a:ext cx="3901778" cy="2030144"/>
          </a:xfrm>
          <a:prstGeom prst="rect">
            <a:avLst/>
          </a:prstGeom>
        </p:spPr>
      </p:pic>
      <p:pic>
        <p:nvPicPr>
          <p:cNvPr id="6" name="Mynd 5">
            <a:extLst>
              <a:ext uri="{FF2B5EF4-FFF2-40B4-BE49-F238E27FC236}">
                <a16:creationId xmlns:a16="http://schemas.microsoft.com/office/drawing/2014/main" id="{E5A2B24E-22B4-0BBE-93E5-2AF508251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066" y="2861251"/>
            <a:ext cx="3901777" cy="203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E13A5B44-F731-1A28-FD9D-FC7E4841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273844"/>
            <a:ext cx="8196695" cy="618956"/>
          </a:xfrm>
        </p:spPr>
        <p:txBody>
          <a:bodyPr/>
          <a:lstStyle/>
          <a:p>
            <a:r>
              <a:rPr lang="is-IS" dirty="0">
                <a:latin typeface="Verdana"/>
                <a:ea typeface="Verdana"/>
              </a:rPr>
              <a:t>Lífeyrisskuldbinding - Óvissa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6D782FBF-256A-D1D7-6564-9B421116F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892800"/>
            <a:ext cx="8196695" cy="3290400"/>
          </a:xfrm>
        </p:spPr>
        <p:txBody>
          <a:bodyPr vert="horz" lIns="91440" tIns="45720" rIns="91440" bIns="45720" numCol="2" rtlCol="0" anchor="t">
            <a:normAutofit fontScale="25000" lnSpcReduction="20000"/>
          </a:bodyPr>
          <a:lstStyle/>
          <a:p>
            <a:endParaRPr lang="is-IS" sz="1300" dirty="0">
              <a:latin typeface="Verdana"/>
              <a:ea typeface="Verdana"/>
            </a:endParaRPr>
          </a:p>
          <a:p>
            <a:pPr>
              <a:lnSpc>
                <a:spcPct val="120000"/>
              </a:lnSpc>
            </a:pPr>
            <a:r>
              <a:rPr lang="is-IS" sz="4800" dirty="0">
                <a:latin typeface="Verdana"/>
                <a:ea typeface="Verdana"/>
              </a:rPr>
              <a:t>Breyting á lögum er varðar lífeyrismál opinberra starfsmanna frá árinu 2016:</a:t>
            </a:r>
          </a:p>
          <a:p>
            <a:pPr>
              <a:lnSpc>
                <a:spcPct val="120000"/>
              </a:lnSpc>
            </a:pPr>
            <a:endParaRPr lang="is-IS" sz="4800" dirty="0">
              <a:latin typeface="Verdana"/>
              <a:ea typeface="Verdana"/>
            </a:endParaRPr>
          </a:p>
          <a:p>
            <a:pPr lvl="1">
              <a:lnSpc>
                <a:spcPct val="120000"/>
              </a:lnSpc>
            </a:pPr>
            <a:r>
              <a:rPr lang="is-IS" sz="4800" dirty="0">
                <a:latin typeface="Verdana"/>
                <a:ea typeface="Verdana"/>
              </a:rPr>
              <a:t>Tryggingafræðileg staða A deildar naut ekki lengur óbeinnar bakábyrgðar launagreiðanda.</a:t>
            </a:r>
          </a:p>
          <a:p>
            <a:pPr marL="342900" lvl="1" indent="0">
              <a:lnSpc>
                <a:spcPct val="120000"/>
              </a:lnSpc>
              <a:buNone/>
            </a:pPr>
            <a:endParaRPr lang="is-IS" sz="4800" dirty="0">
              <a:latin typeface="Verdana"/>
              <a:ea typeface="Verdana"/>
            </a:endParaRPr>
          </a:p>
          <a:p>
            <a:pPr lvl="1">
              <a:lnSpc>
                <a:spcPct val="120000"/>
              </a:lnSpc>
            </a:pPr>
            <a:r>
              <a:rPr lang="is-IS" sz="4800" dirty="0">
                <a:latin typeface="Verdana"/>
                <a:ea typeface="Verdana"/>
              </a:rPr>
              <a:t>Uppgjör á áföllnum lífeyrisskuldbindingu við Brú lífeyrissjóð með eingreiðslu á árinu 2017.</a:t>
            </a:r>
          </a:p>
          <a:p>
            <a:pPr lvl="1">
              <a:lnSpc>
                <a:spcPct val="120000"/>
              </a:lnSpc>
            </a:pPr>
            <a:endParaRPr lang="is-IS" sz="4800" dirty="0">
              <a:latin typeface="Verdana"/>
              <a:ea typeface="Verdana"/>
            </a:endParaRPr>
          </a:p>
          <a:p>
            <a:pPr lvl="1">
              <a:lnSpc>
                <a:spcPct val="120000"/>
              </a:lnSpc>
            </a:pPr>
            <a:r>
              <a:rPr lang="is-IS" sz="4800" dirty="0">
                <a:latin typeface="Verdana"/>
                <a:ea typeface="Verdana"/>
              </a:rPr>
              <a:t>Fyrir utan þennan hóp voru þeir sem náð höfðu 60 ára aldri eða höfðu hafið töku lífeyris við gildistöku laganna, júní 2017.</a:t>
            </a:r>
          </a:p>
          <a:p>
            <a:pPr lvl="1">
              <a:lnSpc>
                <a:spcPct val="120000"/>
              </a:lnSpc>
            </a:pPr>
            <a:endParaRPr lang="is-IS" sz="4800" dirty="0">
              <a:latin typeface="Verdana"/>
              <a:ea typeface="Verdana"/>
            </a:endParaRPr>
          </a:p>
          <a:p>
            <a:pPr lvl="1">
              <a:lnSpc>
                <a:spcPct val="120000"/>
              </a:lnSpc>
            </a:pPr>
            <a:r>
              <a:rPr lang="is-IS" sz="4800" dirty="0">
                <a:latin typeface="Verdana"/>
                <a:ea typeface="Verdana"/>
              </a:rPr>
              <a:t>Áætluð skuldbinding vegna þessa er 258 m.kr í lok árs 2023. </a:t>
            </a:r>
          </a:p>
          <a:p>
            <a:pPr lvl="1">
              <a:lnSpc>
                <a:spcPct val="120000"/>
              </a:lnSpc>
            </a:pPr>
            <a:endParaRPr lang="is-IS" sz="4800" dirty="0">
              <a:latin typeface="Verdana"/>
              <a:ea typeface="Verdana"/>
            </a:endParaRPr>
          </a:p>
          <a:p>
            <a:pPr lvl="1">
              <a:lnSpc>
                <a:spcPct val="120000"/>
              </a:lnSpc>
            </a:pPr>
            <a:r>
              <a:rPr lang="is-IS" sz="4800" dirty="0">
                <a:latin typeface="Verdana"/>
                <a:ea typeface="Verdana"/>
              </a:rPr>
              <a:t>Áætluð fjárhæð gæti verið ofmetin þar sem ekki er fullséð hvort skuldbindingar allra þessara starfsmanna eigi með réttu að falla á Strætó. </a:t>
            </a:r>
          </a:p>
          <a:p>
            <a:pPr>
              <a:lnSpc>
                <a:spcPct val="120000"/>
              </a:lnSpc>
            </a:pPr>
            <a:endParaRPr lang="is-IS" sz="4800" dirty="0">
              <a:latin typeface="Verdana"/>
              <a:ea typeface="Verdana"/>
            </a:endParaRPr>
          </a:p>
          <a:p>
            <a:pPr>
              <a:lnSpc>
                <a:spcPct val="120000"/>
              </a:lnSpc>
            </a:pPr>
            <a:endParaRPr lang="is-IS" dirty="0"/>
          </a:p>
          <a:p>
            <a:endParaRPr lang="is-IS" dirty="0"/>
          </a:p>
        </p:txBody>
      </p:sp>
      <p:sp>
        <p:nvSpPr>
          <p:cNvPr id="4" name="Textarammi 3">
            <a:extLst>
              <a:ext uri="{FF2B5EF4-FFF2-40B4-BE49-F238E27FC236}">
                <a16:creationId xmlns:a16="http://schemas.microsoft.com/office/drawing/2014/main" id="{EE44C314-A9DD-DF86-1A9D-5ABFB20E7C3B}"/>
              </a:ext>
            </a:extLst>
          </p:cNvPr>
          <p:cNvSpPr txBox="1"/>
          <p:nvPr/>
        </p:nvSpPr>
        <p:spPr>
          <a:xfrm>
            <a:off x="554467" y="4356868"/>
            <a:ext cx="697024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dirty="0">
                <a:latin typeface="Verdana"/>
                <a:ea typeface="Verdana"/>
              </a:rPr>
              <a:t>Í nánari skoðun með Reykjavíkurborg og Brú. Gæti komið til leiðréttingar á árinu 2024.</a:t>
            </a:r>
          </a:p>
          <a:p>
            <a:endParaRPr lang="is-IS" sz="1100" dirty="0"/>
          </a:p>
        </p:txBody>
      </p:sp>
    </p:spTree>
    <p:extLst>
      <p:ext uri="{BB962C8B-B14F-4D97-AF65-F5344CB8AC3E}">
        <p14:creationId xmlns:p14="http://schemas.microsoft.com/office/powerpoint/2010/main" val="3138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241300"/>
            <a:ext cx="7977399" cy="512994"/>
          </a:xfrm>
        </p:spPr>
        <p:txBody>
          <a:bodyPr>
            <a:normAutofit/>
          </a:bodyPr>
          <a:lstStyle/>
          <a:p>
            <a:r>
              <a:rPr lang="en-US" sz="2700" b="1" dirty="0" err="1"/>
              <a:t>Efnahagsreikningur</a:t>
            </a:r>
            <a:endParaRPr lang="en-US" sz="2700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sp>
        <p:nvSpPr>
          <p:cNvPr id="7" name="Rétthyrningur 6">
            <a:extLst>
              <a:ext uri="{FF2B5EF4-FFF2-40B4-BE49-F238E27FC236}">
                <a16:creationId xmlns:a16="http://schemas.microsoft.com/office/drawing/2014/main" id="{AE8E67A5-1D19-07D6-4A3B-DB81EF2BA164}"/>
              </a:ext>
            </a:extLst>
          </p:cNvPr>
          <p:cNvSpPr/>
          <p:nvPr/>
        </p:nvSpPr>
        <p:spPr>
          <a:xfrm>
            <a:off x="4160938" y="23853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1" name="Rétthyrningur 10">
            <a:extLst>
              <a:ext uri="{FF2B5EF4-FFF2-40B4-BE49-F238E27FC236}">
                <a16:creationId xmlns:a16="http://schemas.microsoft.com/office/drawing/2014/main" id="{E75D05D3-8767-71B8-648C-AFAC44701173}"/>
              </a:ext>
            </a:extLst>
          </p:cNvPr>
          <p:cNvSpPr/>
          <p:nvPr/>
        </p:nvSpPr>
        <p:spPr>
          <a:xfrm>
            <a:off x="4313338" y="25377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4" name="Staðgengill efnis 13">
            <a:extLst>
              <a:ext uri="{FF2B5EF4-FFF2-40B4-BE49-F238E27FC236}">
                <a16:creationId xmlns:a16="http://schemas.microsoft.com/office/drawing/2014/main" id="{102BBE26-861B-6101-38E6-4E9E40D31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6" y="945940"/>
            <a:ext cx="2202185" cy="3712459"/>
          </a:xfrm>
        </p:spPr>
        <p:txBody>
          <a:bodyPr>
            <a:normAutofit/>
          </a:bodyPr>
          <a:lstStyle/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9" name="Staðgengill efnis 13">
            <a:extLst>
              <a:ext uri="{FF2B5EF4-FFF2-40B4-BE49-F238E27FC236}">
                <a16:creationId xmlns:a16="http://schemas.microsoft.com/office/drawing/2014/main" id="{ACB0FBF5-908B-2512-C9B2-B234D24AEEFB}"/>
              </a:ext>
            </a:extLst>
          </p:cNvPr>
          <p:cNvSpPr txBox="1">
            <a:spLocks/>
          </p:cNvSpPr>
          <p:nvPr/>
        </p:nvSpPr>
        <p:spPr>
          <a:xfrm>
            <a:off x="431329" y="1018225"/>
            <a:ext cx="2149006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10" name="Staðgengill efnis 13">
            <a:extLst>
              <a:ext uri="{FF2B5EF4-FFF2-40B4-BE49-F238E27FC236}">
                <a16:creationId xmlns:a16="http://schemas.microsoft.com/office/drawing/2014/main" id="{32727B8D-F4C4-7C5D-39EB-00A5EB94C277}"/>
              </a:ext>
            </a:extLst>
          </p:cNvPr>
          <p:cNvSpPr txBox="1">
            <a:spLocks/>
          </p:cNvSpPr>
          <p:nvPr/>
        </p:nvSpPr>
        <p:spPr>
          <a:xfrm>
            <a:off x="471056" y="1098340"/>
            <a:ext cx="2748079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5" name="Staðgengill efnis 2">
            <a:extLst>
              <a:ext uri="{FF2B5EF4-FFF2-40B4-BE49-F238E27FC236}">
                <a16:creationId xmlns:a16="http://schemas.microsoft.com/office/drawing/2014/main" id="{2886E96A-AB4E-DAFA-5F2A-039134F0DFA6}"/>
              </a:ext>
            </a:extLst>
          </p:cNvPr>
          <p:cNvSpPr txBox="1">
            <a:spLocks/>
          </p:cNvSpPr>
          <p:nvPr/>
        </p:nvSpPr>
        <p:spPr>
          <a:xfrm>
            <a:off x="365557" y="938110"/>
            <a:ext cx="3414443" cy="3633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100" dirty="0"/>
              <a:t>Eigið fé neikvætt um 364 m.kr. </a:t>
            </a:r>
          </a:p>
          <a:p>
            <a:pPr lvl="1"/>
            <a:endParaRPr lang="is-IS" sz="1200" dirty="0"/>
          </a:p>
          <a:p>
            <a:r>
              <a:rPr lang="is-IS" sz="1100" dirty="0"/>
              <a:t>Ýmsar skammtímaskuldir</a:t>
            </a:r>
          </a:p>
          <a:p>
            <a:pPr lvl="1"/>
            <a:r>
              <a:rPr lang="is-IS" sz="1100" dirty="0"/>
              <a:t>Greitt í janúar 437 m.kr skaðabætur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481339-6942-BBB0-005C-C20025EE4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421" y="874486"/>
            <a:ext cx="4185979" cy="39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1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41300"/>
            <a:ext cx="8178799" cy="851803"/>
          </a:xfrm>
        </p:spPr>
        <p:txBody>
          <a:bodyPr>
            <a:normAutofit/>
          </a:bodyPr>
          <a:lstStyle/>
          <a:p>
            <a:r>
              <a:rPr lang="en-US" sz="2700" b="1" dirty="0" err="1"/>
              <a:t>Sjóðstreymi</a:t>
            </a:r>
            <a:br>
              <a:rPr lang="en-US" sz="2700" b="1" dirty="0"/>
            </a:br>
            <a:endParaRPr lang="en-US" sz="2700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sp>
        <p:nvSpPr>
          <p:cNvPr id="7" name="Rétthyrningur 6">
            <a:extLst>
              <a:ext uri="{FF2B5EF4-FFF2-40B4-BE49-F238E27FC236}">
                <a16:creationId xmlns:a16="http://schemas.microsoft.com/office/drawing/2014/main" id="{AE8E67A5-1D19-07D6-4A3B-DB81EF2BA164}"/>
              </a:ext>
            </a:extLst>
          </p:cNvPr>
          <p:cNvSpPr/>
          <p:nvPr/>
        </p:nvSpPr>
        <p:spPr>
          <a:xfrm>
            <a:off x="4160938" y="23853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1" name="Rétthyrningur 10">
            <a:extLst>
              <a:ext uri="{FF2B5EF4-FFF2-40B4-BE49-F238E27FC236}">
                <a16:creationId xmlns:a16="http://schemas.microsoft.com/office/drawing/2014/main" id="{E75D05D3-8767-71B8-648C-AFAC44701173}"/>
              </a:ext>
            </a:extLst>
          </p:cNvPr>
          <p:cNvSpPr/>
          <p:nvPr/>
        </p:nvSpPr>
        <p:spPr>
          <a:xfrm>
            <a:off x="4313338" y="2537707"/>
            <a:ext cx="822124" cy="3728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s-IS"/>
          </a:p>
        </p:txBody>
      </p:sp>
      <p:sp>
        <p:nvSpPr>
          <p:cNvPr id="14" name="Staðgengill efnis 13">
            <a:extLst>
              <a:ext uri="{FF2B5EF4-FFF2-40B4-BE49-F238E27FC236}">
                <a16:creationId xmlns:a16="http://schemas.microsoft.com/office/drawing/2014/main" id="{102BBE26-861B-6101-38E6-4E9E40D31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6" y="919247"/>
            <a:ext cx="2202185" cy="3712459"/>
          </a:xfrm>
        </p:spPr>
        <p:txBody>
          <a:bodyPr>
            <a:normAutofit/>
          </a:bodyPr>
          <a:lstStyle/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9" name="Staðgengill efnis 13">
            <a:extLst>
              <a:ext uri="{FF2B5EF4-FFF2-40B4-BE49-F238E27FC236}">
                <a16:creationId xmlns:a16="http://schemas.microsoft.com/office/drawing/2014/main" id="{ACB0FBF5-908B-2512-C9B2-B234D24AEEFB}"/>
              </a:ext>
            </a:extLst>
          </p:cNvPr>
          <p:cNvSpPr txBox="1">
            <a:spLocks/>
          </p:cNvSpPr>
          <p:nvPr/>
        </p:nvSpPr>
        <p:spPr>
          <a:xfrm>
            <a:off x="431328" y="1018226"/>
            <a:ext cx="3577209" cy="1519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10" name="Staðgengill efnis 13">
            <a:extLst>
              <a:ext uri="{FF2B5EF4-FFF2-40B4-BE49-F238E27FC236}">
                <a16:creationId xmlns:a16="http://schemas.microsoft.com/office/drawing/2014/main" id="{32727B8D-F4C4-7C5D-39EB-00A5EB94C277}"/>
              </a:ext>
            </a:extLst>
          </p:cNvPr>
          <p:cNvSpPr txBox="1">
            <a:spLocks/>
          </p:cNvSpPr>
          <p:nvPr/>
        </p:nvSpPr>
        <p:spPr>
          <a:xfrm>
            <a:off x="471056" y="1098340"/>
            <a:ext cx="2748079" cy="371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endParaRPr lang="en-US" sz="1700" dirty="0"/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sp>
        <p:nvSpPr>
          <p:cNvPr id="12" name="Staðgengill efnis 13">
            <a:extLst>
              <a:ext uri="{FF2B5EF4-FFF2-40B4-BE49-F238E27FC236}">
                <a16:creationId xmlns:a16="http://schemas.microsoft.com/office/drawing/2014/main" id="{B65A5831-F151-EF3F-612F-64585E2AF345}"/>
              </a:ext>
            </a:extLst>
          </p:cNvPr>
          <p:cNvSpPr txBox="1">
            <a:spLocks/>
          </p:cNvSpPr>
          <p:nvPr/>
        </p:nvSpPr>
        <p:spPr>
          <a:xfrm>
            <a:off x="394325" y="3218356"/>
            <a:ext cx="3493676" cy="1424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s-IS" sz="1200" dirty="0"/>
              <a:t>Veltufé frá rekstri,% af tekjum var 2% en var -4% 2022 og var 3% 2019. </a:t>
            </a:r>
          </a:p>
          <a:p>
            <a:endParaRPr lang="is-IS" sz="27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is-IS" dirty="0"/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5398AE17-678C-0499-726A-31D5D7554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24" y="765639"/>
            <a:ext cx="3631109" cy="2200130"/>
          </a:xfrm>
          <a:prstGeom prst="rect">
            <a:avLst/>
          </a:prstGeom>
        </p:spPr>
      </p:pic>
      <p:pic>
        <p:nvPicPr>
          <p:cNvPr id="5" name="Mynd 4">
            <a:extLst>
              <a:ext uri="{FF2B5EF4-FFF2-40B4-BE49-F238E27FC236}">
                <a16:creationId xmlns:a16="http://schemas.microsoft.com/office/drawing/2014/main" id="{9D16039B-B9AF-4B02-68A6-972584EEB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739" y="683166"/>
            <a:ext cx="4089062" cy="414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7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075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320C4472EF743BD8CD65A1D7AC3A6" ma:contentTypeVersion="6" ma:contentTypeDescription="Create a new document." ma:contentTypeScope="" ma:versionID="8d9047bb2fb107c2c8e38ab3e272557c">
  <xsd:schema xmlns:xsd="http://www.w3.org/2001/XMLSchema" xmlns:xs="http://www.w3.org/2001/XMLSchema" xmlns:p="http://schemas.microsoft.com/office/2006/metadata/properties" xmlns:ns2="f695ffc6-8401-4794-b6c0-480eb50371ac" xmlns:ns3="f701619d-f2df-4348-b5ba-1a2e52a1191d" targetNamespace="http://schemas.microsoft.com/office/2006/metadata/properties" ma:root="true" ma:fieldsID="00db428fded3f47ad09b2d02c3f306f3" ns2:_="" ns3:_="">
    <xsd:import namespace="f695ffc6-8401-4794-b6c0-480eb50371ac"/>
    <xsd:import namespace="f701619d-f2df-4348-b5ba-1a2e52a119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5ffc6-8401-4794-b6c0-480eb50371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1619d-f2df-4348-b5ba-1a2e52a1191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701619d-f2df-4348-b5ba-1a2e52a1191d">
      <UserInfo>
        <DisplayName>Jóhannes Svavar Rúnarsson</DisplayName>
        <AccountId>18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C52C6B-9C02-4B45-9006-647FCDC8EA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95ffc6-8401-4794-b6c0-480eb50371ac"/>
    <ds:schemaRef ds:uri="f701619d-f2df-4348-b5ba-1a2e52a119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1F909C-1B36-4BD7-821D-390C822651DB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www.w3.org/XML/1998/namespace"/>
    <ds:schemaRef ds:uri="f695ffc6-8401-4794-b6c0-480eb50371ac"/>
    <ds:schemaRef ds:uri="f701619d-f2df-4348-b5ba-1a2e52a1191d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855A983-4959-4846-AE8D-E0DA08C2B6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7770</TotalTime>
  <Words>383</Words>
  <Application>Microsoft Office PowerPoint</Application>
  <PresentationFormat>On-screen Show (16:9)</PresentationFormat>
  <Paragraphs>113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DINPro-Bold</vt:lpstr>
      <vt:lpstr>Verdana</vt:lpstr>
      <vt:lpstr>Office Theme</vt:lpstr>
      <vt:lpstr>PowerPoint Presentation</vt:lpstr>
      <vt:lpstr>Rekstrarreikningur 2023</vt:lpstr>
      <vt:lpstr>Rekstrarreikningur 2023</vt:lpstr>
      <vt:lpstr>Lífeyrisskuldbinding - Óvissa</vt:lpstr>
      <vt:lpstr>Efnahagsreikningur</vt:lpstr>
      <vt:lpstr>Sjóðstreymi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Hjörvar Hardarson</dc:creator>
  <cp:lastModifiedBy>Herdís Steinarsdóttir</cp:lastModifiedBy>
  <cp:revision>210</cp:revision>
  <dcterms:created xsi:type="dcterms:W3CDTF">2016-12-15T10:29:52Z</dcterms:created>
  <dcterms:modified xsi:type="dcterms:W3CDTF">2024-05-03T09:56:11Z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0x010100108320C4472EF743BD8CD65A1D7AC3A6</vt:lpwstr>
  </property>
</Properties>
</file>