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9" r:id="rId2"/>
  </p:sldMasterIdLst>
  <p:notesMasterIdLst>
    <p:notesMasterId r:id="rId17"/>
  </p:notesMasterIdLst>
  <p:sldIdLst>
    <p:sldId id="269" r:id="rId3"/>
    <p:sldId id="275" r:id="rId4"/>
    <p:sldId id="276" r:id="rId5"/>
    <p:sldId id="307" r:id="rId6"/>
    <p:sldId id="295" r:id="rId7"/>
    <p:sldId id="302" r:id="rId8"/>
    <p:sldId id="308" r:id="rId9"/>
    <p:sldId id="309" r:id="rId10"/>
    <p:sldId id="310" r:id="rId11"/>
    <p:sldId id="317" r:id="rId12"/>
    <p:sldId id="311" r:id="rId13"/>
    <p:sldId id="270" r:id="rId14"/>
    <p:sldId id="273" r:id="rId15"/>
    <p:sldId id="274" r:id="rId1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1D00"/>
    <a:srgbClr val="3A2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78868" autoAdjust="0"/>
  </p:normalViewPr>
  <p:slideViewPr>
    <p:cSldViewPr snapToGrid="0" snapToObjects="1">
      <p:cViewPr varScale="1">
        <p:scale>
          <a:sx n="115" d="100"/>
          <a:sy n="115" d="100"/>
        </p:scale>
        <p:origin x="153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5D602-768F-49EB-8C16-FDAD9FCA9616}" type="datetimeFigureOut">
              <a:rPr lang="is-IS" smtClean="0"/>
              <a:t>26.3.2024</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289C5-1CFA-460D-8973-4824C635EEBB}" type="slidenum">
              <a:rPr lang="is-IS" smtClean="0"/>
              <a:t>‹#›</a:t>
            </a:fld>
            <a:endParaRPr lang="is-IS"/>
          </a:p>
        </p:txBody>
      </p:sp>
    </p:spTree>
    <p:extLst>
      <p:ext uri="{BB962C8B-B14F-4D97-AF65-F5344CB8AC3E}">
        <p14:creationId xmlns:p14="http://schemas.microsoft.com/office/powerpoint/2010/main" val="97777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a:p>
            <a:r>
              <a:rPr lang="is-IS" dirty="0"/>
              <a:t>Við erum einnig með upplýsingaöryggisstefnu og leggjum mikla áherslu á mikilvægi upplýsingaöryggis í allri starfsemi</a:t>
            </a:r>
          </a:p>
        </p:txBody>
      </p:sp>
      <p:sp>
        <p:nvSpPr>
          <p:cNvPr id="4" name="Slide Number Placeholder 3"/>
          <p:cNvSpPr>
            <a:spLocks noGrp="1"/>
          </p:cNvSpPr>
          <p:nvPr>
            <p:ph type="sldNum" sz="quarter" idx="5"/>
          </p:nvPr>
        </p:nvSpPr>
        <p:spPr/>
        <p:txBody>
          <a:bodyPr/>
          <a:lstStyle/>
          <a:p>
            <a:fld id="{302289C5-1CFA-460D-8973-4824C635EEBB}" type="slidenum">
              <a:rPr lang="is-IS" smtClean="0"/>
              <a:t>2</a:t>
            </a:fld>
            <a:endParaRPr lang="is-IS"/>
          </a:p>
        </p:txBody>
      </p:sp>
    </p:spTree>
    <p:extLst>
      <p:ext uri="{BB962C8B-B14F-4D97-AF65-F5344CB8AC3E}">
        <p14:creationId xmlns:p14="http://schemas.microsoft.com/office/powerpoint/2010/main" val="684811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Fjölgun frá árinu 2022, en þá </a:t>
            </a:r>
            <a:r>
              <a:rPr lang="is-IS"/>
              <a:t>var heildarfjöldi ábendinga </a:t>
            </a:r>
            <a:r>
              <a:rPr lang="is-IS" dirty="0"/>
              <a:t>3405 alls en þess má geta að árið 2023 var metár í fjölda innstiga, rúmlega 12 milljónir,, aldrei mælst eins mörg innstig. </a:t>
            </a:r>
          </a:p>
          <a:p>
            <a:endParaRPr lang="is-IS" dirty="0"/>
          </a:p>
          <a:p>
            <a:r>
              <a:rPr lang="is-IS" dirty="0"/>
              <a:t>Er að skoða verklagið- hverju við getum breytt til að draga úr ábendingum- stefnum á þjónustunámskeið- þjónustuátak- hulduheimsóknir</a:t>
            </a:r>
          </a:p>
        </p:txBody>
      </p:sp>
      <p:sp>
        <p:nvSpPr>
          <p:cNvPr id="4" name="Slide Number Placeholder 3"/>
          <p:cNvSpPr>
            <a:spLocks noGrp="1"/>
          </p:cNvSpPr>
          <p:nvPr>
            <p:ph type="sldNum" sz="quarter" idx="5"/>
          </p:nvPr>
        </p:nvSpPr>
        <p:spPr/>
        <p:txBody>
          <a:bodyPr/>
          <a:lstStyle/>
          <a:p>
            <a:fld id="{302289C5-1CFA-460D-8973-4824C635EEBB}" type="slidenum">
              <a:rPr lang="is-IS" smtClean="0"/>
              <a:t>12</a:t>
            </a:fld>
            <a:endParaRPr lang="is-IS"/>
          </a:p>
        </p:txBody>
      </p:sp>
    </p:spTree>
    <p:extLst>
      <p:ext uri="{BB962C8B-B14F-4D97-AF65-F5344CB8AC3E}">
        <p14:creationId xmlns:p14="http://schemas.microsoft.com/office/powerpoint/2010/main" val="11663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13</a:t>
            </a:fld>
            <a:endParaRPr lang="is-IS"/>
          </a:p>
        </p:txBody>
      </p:sp>
    </p:spTree>
    <p:extLst>
      <p:ext uri="{BB962C8B-B14F-4D97-AF65-F5344CB8AC3E}">
        <p14:creationId xmlns:p14="http://schemas.microsoft.com/office/powerpoint/2010/main" val="1417600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14</a:t>
            </a:fld>
            <a:endParaRPr lang="is-IS"/>
          </a:p>
        </p:txBody>
      </p:sp>
    </p:spTree>
    <p:extLst>
      <p:ext uri="{BB962C8B-B14F-4D97-AF65-F5344CB8AC3E}">
        <p14:creationId xmlns:p14="http://schemas.microsoft.com/office/powerpoint/2010/main" val="121009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dirty="0"/>
              <a:t>Helstu verkefni: </a:t>
            </a:r>
            <a:r>
              <a:rPr lang="is-IS" dirty="0"/>
              <a:t>Taka þátt í gerð áætlunar um öryggi og heilbrigði á vinnustað sem felur í sér áhættumat og áætlun um heilsuvernd og forvarnir. Að fylgjast með hvernig áætluninni sé framfylgt og fara í eftirlitsferð um vinnustaðinn sem oft þurfa þykir. Vélar og tæknibúnaður, hættuleg efni og starfsaðferðir stofni ekki lífi og heilsu starfsmanna í hættu. Öryggisbúnaður og persónuhlífar séu til staðar, ekki viðgangist ámælisverð eða síendurtekin ótilhlýðileg háttsemi á vinnustaðnum og starfsmönnum sé kynnt sú áhætta sem er á vinnustaðnum og því er varðar öryggi þeirra og heilsu.  Starfsmenn fái nauðsynlega fræðslu og þjálfun með tilliti til aðbúnaðar, hollustuhátta og öryggis á vinnustað, til sé neyðaráætlun, skráning vinnuslysa, óhappa og atvinnusjúkdóma. </a:t>
            </a:r>
          </a:p>
          <a:p>
            <a:endParaRPr lang="is-IS" dirty="0"/>
          </a:p>
          <a:p>
            <a:r>
              <a:rPr lang="is-IS" dirty="0"/>
              <a:t>Formaður og ritari kosinn til eins árs í senn og heldur ekki fundi sjaldnar en einu sinni á ári. </a:t>
            </a:r>
          </a:p>
          <a:p>
            <a:r>
              <a:rPr lang="is-IS" dirty="0"/>
              <a:t>Farið yfir á síðasta ári: samantekt ábendinga, samantekt á  tjónum fyrir 2022,  áhættumat vagnstjóra ( yfirferð á </a:t>
            </a:r>
            <a:r>
              <a:rPr lang="is-IS" dirty="0" err="1"/>
              <a:t>vinnumhverfi</a:t>
            </a:r>
            <a:r>
              <a:rPr lang="is-IS" dirty="0"/>
              <a:t> vagnstjóra), ástand á dekkjum vildu láta skoða það betur, passa að vetradekk séu nægilega góð</a:t>
            </a:r>
          </a:p>
          <a:p>
            <a:endParaRPr lang="is-IS" dirty="0"/>
          </a:p>
          <a:p>
            <a:r>
              <a:rPr lang="is-IS" dirty="0"/>
              <a:t>Dæmi: Bentu á að þrif sé ábótavant. </a:t>
            </a:r>
          </a:p>
          <a:p>
            <a:r>
              <a:rPr lang="is-IS" dirty="0"/>
              <a:t>Betri vetrarskó. </a:t>
            </a:r>
          </a:p>
        </p:txBody>
      </p:sp>
      <p:sp>
        <p:nvSpPr>
          <p:cNvPr id="4" name="Slide Number Placeholder 3"/>
          <p:cNvSpPr>
            <a:spLocks noGrp="1"/>
          </p:cNvSpPr>
          <p:nvPr>
            <p:ph type="sldNum" sz="quarter" idx="5"/>
          </p:nvPr>
        </p:nvSpPr>
        <p:spPr/>
        <p:txBody>
          <a:bodyPr/>
          <a:lstStyle/>
          <a:p>
            <a:fld id="{302289C5-1CFA-460D-8973-4824C635EEBB}" type="slidenum">
              <a:rPr lang="is-IS" smtClean="0"/>
              <a:t>3</a:t>
            </a:fld>
            <a:endParaRPr lang="is-IS"/>
          </a:p>
        </p:txBody>
      </p:sp>
    </p:spTree>
    <p:extLst>
      <p:ext uri="{BB962C8B-B14F-4D97-AF65-F5344CB8AC3E}">
        <p14:creationId xmlns:p14="http://schemas.microsoft.com/office/powerpoint/2010/main" val="260108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Hættuleg efni-  í síðustu viku og aftur í næstu</a:t>
            </a:r>
          </a:p>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Ógnandi hegðun hjá Securitas, búið að opna fyrir skráningu og er á næstunni</a:t>
            </a:r>
          </a:p>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Skyndihjálp - boðið upp á það á síðasta ári (feb 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dirty="0"/>
          </a:p>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4</a:t>
            </a:fld>
            <a:endParaRPr lang="is-IS"/>
          </a:p>
        </p:txBody>
      </p:sp>
    </p:spTree>
    <p:extLst>
      <p:ext uri="{BB962C8B-B14F-4D97-AF65-F5344CB8AC3E}">
        <p14:creationId xmlns:p14="http://schemas.microsoft.com/office/powerpoint/2010/main" val="336005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Skrifað undir samning til tveggja ára í desember sl. </a:t>
            </a:r>
          </a:p>
        </p:txBody>
      </p:sp>
      <p:sp>
        <p:nvSpPr>
          <p:cNvPr id="4" name="Slide Number Placeholder 3"/>
          <p:cNvSpPr>
            <a:spLocks noGrp="1"/>
          </p:cNvSpPr>
          <p:nvPr>
            <p:ph type="sldNum" sz="quarter" idx="5"/>
          </p:nvPr>
        </p:nvSpPr>
        <p:spPr/>
        <p:txBody>
          <a:bodyPr/>
          <a:lstStyle/>
          <a:p>
            <a:fld id="{302289C5-1CFA-460D-8973-4824C635EEBB}" type="slidenum">
              <a:rPr lang="is-IS" smtClean="0"/>
              <a:t>5</a:t>
            </a:fld>
            <a:endParaRPr lang="is-IS"/>
          </a:p>
        </p:txBody>
      </p:sp>
    </p:spTree>
    <p:extLst>
      <p:ext uri="{BB962C8B-B14F-4D97-AF65-F5344CB8AC3E}">
        <p14:creationId xmlns:p14="http://schemas.microsoft.com/office/powerpoint/2010/main" val="2513859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Erum með heilsufarsmælingar, ávextir, aðgengi að sódavatni,  heilsupistlar, </a:t>
            </a:r>
            <a:r>
              <a:rPr lang="is-IS" dirty="0" err="1"/>
              <a:t>jóga</a:t>
            </a:r>
            <a:r>
              <a:rPr lang="is-IS" dirty="0"/>
              <a:t> á staðnum, nudd, fyrirlestrar, stofna gönguhóp , tökum þátt í Lífshlaupinu</a:t>
            </a:r>
          </a:p>
          <a:p>
            <a:r>
              <a:rPr lang="is-IS" dirty="0"/>
              <a:t>Þurfum að huga extra vel að fólkinu okkar sem vinnur í vaktakerfi, gott aðgengi að sálfræðingum þegar mikið liggur undir. </a:t>
            </a:r>
          </a:p>
          <a:p>
            <a:endParaRPr lang="is-IS" dirty="0"/>
          </a:p>
          <a:p>
            <a:r>
              <a:rPr lang="is-IS" dirty="0"/>
              <a:t>Mótuð verða sérstök viðmið út frá eftirfarandi flokkum:</a:t>
            </a:r>
          </a:p>
          <a:p>
            <a:endParaRPr lang="is-IS" dirty="0"/>
          </a:p>
          <a:p>
            <a:pPr marL="285750" indent="-285750">
              <a:buFont typeface="Arial" panose="020B0604020202020204" pitchFamily="34" charset="0"/>
              <a:buChar char="•"/>
            </a:pPr>
            <a:r>
              <a:rPr lang="is-IS" dirty="0"/>
              <a:t>Stjórnunarhættir</a:t>
            </a:r>
          </a:p>
          <a:p>
            <a:pPr marL="285750" indent="-285750">
              <a:buFont typeface="Arial" panose="020B0604020202020204" pitchFamily="34" charset="0"/>
              <a:buChar char="•"/>
            </a:pPr>
            <a:r>
              <a:rPr lang="is-IS" dirty="0"/>
              <a:t>Starfshættir</a:t>
            </a:r>
          </a:p>
          <a:p>
            <a:pPr marL="285750" indent="-285750">
              <a:buFont typeface="Arial" panose="020B0604020202020204" pitchFamily="34" charset="0"/>
              <a:buChar char="•"/>
            </a:pPr>
            <a:r>
              <a:rPr lang="is-IS" dirty="0"/>
              <a:t>Vinnuumhverfi</a:t>
            </a:r>
          </a:p>
          <a:p>
            <a:pPr marL="285750" indent="-285750">
              <a:buFont typeface="Arial" panose="020B0604020202020204" pitchFamily="34" charset="0"/>
              <a:buChar char="•"/>
            </a:pPr>
            <a:r>
              <a:rPr lang="is-IS" dirty="0">
                <a:solidFill>
                  <a:srgbClr val="261D00"/>
                </a:solidFill>
              </a:rPr>
              <a:t>Vellíðan</a:t>
            </a:r>
          </a:p>
          <a:p>
            <a:pPr marL="285750" indent="-285750">
              <a:buFont typeface="Arial" panose="020B0604020202020204" pitchFamily="34" charset="0"/>
              <a:buChar char="•"/>
            </a:pPr>
            <a:r>
              <a:rPr lang="is-IS" dirty="0">
                <a:solidFill>
                  <a:srgbClr val="261D00"/>
                </a:solidFill>
              </a:rPr>
              <a:t>Hreyfing og útivera</a:t>
            </a:r>
          </a:p>
          <a:p>
            <a:pPr marL="285750" indent="-285750">
              <a:buFont typeface="Arial" panose="020B0604020202020204" pitchFamily="34" charset="0"/>
              <a:buChar char="•"/>
            </a:pPr>
            <a:r>
              <a:rPr lang="is-IS" dirty="0"/>
              <a:t>Hollt mataræði</a:t>
            </a:r>
          </a:p>
          <a:p>
            <a:pPr marL="285750" indent="-285750">
              <a:buFont typeface="Arial" panose="020B0604020202020204" pitchFamily="34" charset="0"/>
              <a:buChar char="•"/>
            </a:pPr>
            <a:r>
              <a:rPr lang="is-IS" dirty="0"/>
              <a:t>Umhverfi</a:t>
            </a:r>
          </a:p>
          <a:p>
            <a:pPr marL="285750" indent="-285750">
              <a:buFont typeface="Arial" panose="020B0604020202020204" pitchFamily="34" charset="0"/>
              <a:buChar char="•"/>
            </a:pPr>
            <a:r>
              <a:rPr lang="is-IS" dirty="0"/>
              <a:t>Áfengi, tóbak og önnur vímuefni</a:t>
            </a:r>
          </a:p>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6</a:t>
            </a:fld>
            <a:endParaRPr lang="is-IS"/>
          </a:p>
        </p:txBody>
      </p:sp>
    </p:spTree>
    <p:extLst>
      <p:ext uri="{BB962C8B-B14F-4D97-AF65-F5344CB8AC3E}">
        <p14:creationId xmlns:p14="http://schemas.microsoft.com/office/powerpoint/2010/main" val="418548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Tjón eru flokkuð í tvo flokka. Tjón sem við fáum bætt og tjón sem við fáum ekki bætt. </a:t>
            </a:r>
          </a:p>
          <a:p>
            <a:r>
              <a:rPr lang="is-IS" dirty="0"/>
              <a:t>Tryggingartjón eru þau sem við tilkynnum og líklega fáum við þau bætt. </a:t>
            </a:r>
          </a:p>
          <a:p>
            <a:endParaRPr lang="en-US" dirty="0"/>
          </a:p>
        </p:txBody>
      </p:sp>
      <p:sp>
        <p:nvSpPr>
          <p:cNvPr id="4" name="Slide Number Placeholder 3"/>
          <p:cNvSpPr>
            <a:spLocks noGrp="1"/>
          </p:cNvSpPr>
          <p:nvPr>
            <p:ph type="sldNum" sz="quarter" idx="5"/>
          </p:nvPr>
        </p:nvSpPr>
        <p:spPr/>
        <p:txBody>
          <a:bodyPr/>
          <a:lstStyle/>
          <a:p>
            <a:fld id="{302289C5-1CFA-460D-8973-4824C635EEBB}" type="slidenum">
              <a:rPr lang="is-IS" smtClean="0"/>
              <a:t>7</a:t>
            </a:fld>
            <a:endParaRPr lang="is-IS"/>
          </a:p>
        </p:txBody>
      </p:sp>
    </p:spTree>
    <p:extLst>
      <p:ext uri="{BB962C8B-B14F-4D97-AF65-F5344CB8AC3E}">
        <p14:creationId xmlns:p14="http://schemas.microsoft.com/office/powerpoint/2010/main" val="10830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Hér er átt við slys á farþegum. </a:t>
            </a:r>
          </a:p>
          <a:p>
            <a:endParaRPr lang="en-US" dirty="0"/>
          </a:p>
        </p:txBody>
      </p:sp>
      <p:sp>
        <p:nvSpPr>
          <p:cNvPr id="4" name="Slide Number Placeholder 3"/>
          <p:cNvSpPr>
            <a:spLocks noGrp="1"/>
          </p:cNvSpPr>
          <p:nvPr>
            <p:ph type="sldNum" sz="quarter" idx="5"/>
          </p:nvPr>
        </p:nvSpPr>
        <p:spPr/>
        <p:txBody>
          <a:bodyPr/>
          <a:lstStyle/>
          <a:p>
            <a:fld id="{302289C5-1CFA-460D-8973-4824C635EEBB}" type="slidenum">
              <a:rPr lang="is-IS" smtClean="0"/>
              <a:t>8</a:t>
            </a:fld>
            <a:endParaRPr lang="is-IS"/>
          </a:p>
        </p:txBody>
      </p:sp>
    </p:spTree>
    <p:extLst>
      <p:ext uri="{BB962C8B-B14F-4D97-AF65-F5344CB8AC3E}">
        <p14:creationId xmlns:p14="http://schemas.microsoft.com/office/powerpoint/2010/main" val="2263581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Þetta eru vinnuslys á starfsfólki. </a:t>
            </a:r>
          </a:p>
          <a:p>
            <a:r>
              <a:rPr lang="is-IS" dirty="0"/>
              <a:t>Allt frá því að fólk fer í vinnu þar til fólk fer úr vinnu heim. </a:t>
            </a:r>
          </a:p>
          <a:p>
            <a:endParaRPr lang="is-IS" dirty="0"/>
          </a:p>
          <a:p>
            <a:r>
              <a:rPr lang="is-IS" sz="1800" dirty="0">
                <a:effectLst/>
                <a:latin typeface="Aptos" panose="020B0004020202020204" pitchFamily="34" charset="0"/>
                <a:ea typeface="Calibri" panose="020F0502020204030204" pitchFamily="34" charset="0"/>
                <a:cs typeface="Calibri" panose="020F0502020204030204" pitchFamily="34" charset="0"/>
              </a:rPr>
              <a:t> </a:t>
            </a:r>
          </a:p>
          <a:p>
            <a:r>
              <a:rPr lang="is-IS" sz="1800" dirty="0">
                <a:effectLst/>
                <a:latin typeface="Aptos" panose="020B0004020202020204" pitchFamily="34" charset="0"/>
                <a:ea typeface="Calibri" panose="020F0502020204030204" pitchFamily="34" charset="0"/>
                <a:cs typeface="Calibri" panose="020F0502020204030204" pitchFamily="34" charset="0"/>
              </a:rPr>
              <a:t>2023</a:t>
            </a:r>
          </a:p>
          <a:p>
            <a:r>
              <a:rPr lang="is-IS" sz="1800" dirty="0">
                <a:effectLst/>
                <a:latin typeface="Aptos" panose="020B0004020202020204" pitchFamily="34" charset="0"/>
                <a:ea typeface="Calibri" panose="020F0502020204030204" pitchFamily="34" charset="0"/>
                <a:cs typeface="Calibri" panose="020F0502020204030204" pitchFamily="34" charset="0"/>
              </a:rPr>
              <a:t>Farþegaslys: Heildarfjöldi         17</a:t>
            </a:r>
          </a:p>
          <a:p>
            <a:pPr marL="342900" lvl="0" indent="-342900">
              <a:buFont typeface="Symbol" panose="05050102010706020507" pitchFamily="18" charset="2"/>
              <a:buChar char=""/>
            </a:pPr>
            <a:r>
              <a:rPr lang="is-IS" sz="1800" dirty="0">
                <a:effectLst/>
                <a:latin typeface="Aptos" panose="020B0004020202020204" pitchFamily="34" charset="0"/>
                <a:ea typeface="Times New Roman" panose="02020603050405020304" pitchFamily="18" charset="0"/>
                <a:cs typeface="Calibri" panose="020F0502020204030204" pitchFamily="34" charset="0"/>
              </a:rPr>
              <a:t>Fallslys               10</a:t>
            </a:r>
            <a:endParaRPr lang="is-IS" sz="18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is-IS" sz="1800" dirty="0">
                <a:effectLst/>
                <a:latin typeface="Aptos" panose="020B0004020202020204" pitchFamily="34" charset="0"/>
                <a:ea typeface="Times New Roman" panose="02020603050405020304" pitchFamily="18" charset="0"/>
                <a:cs typeface="Calibri" panose="020F0502020204030204" pitchFamily="34" charset="0"/>
              </a:rPr>
              <a:t>Hurðaslys          5</a:t>
            </a:r>
            <a:endParaRPr lang="is-IS" sz="18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is-IS" sz="1800" dirty="0">
                <a:effectLst/>
                <a:latin typeface="Aptos" panose="020B0004020202020204" pitchFamily="34" charset="0"/>
                <a:ea typeface="Times New Roman" panose="02020603050405020304" pitchFamily="18" charset="0"/>
                <a:cs typeface="Calibri" panose="020F0502020204030204" pitchFamily="34" charset="0"/>
              </a:rPr>
              <a:t>Árekstur             1</a:t>
            </a:r>
            <a:endParaRPr lang="is-IS" sz="18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is-IS" sz="1800" dirty="0">
                <a:effectLst/>
                <a:latin typeface="Aptos" panose="020B0004020202020204" pitchFamily="34" charset="0"/>
                <a:ea typeface="Times New Roman" panose="02020603050405020304" pitchFamily="18" charset="0"/>
                <a:cs typeface="Calibri" panose="020F0502020204030204" pitchFamily="34" charset="0"/>
              </a:rPr>
              <a:t>Annað                  1</a:t>
            </a:r>
            <a:endParaRPr lang="is-IS" sz="1800" dirty="0">
              <a:effectLst/>
              <a:latin typeface="Aptos" panose="020B0004020202020204" pitchFamily="34" charset="0"/>
              <a:ea typeface="Calibri" panose="020F0502020204030204" pitchFamily="34" charset="0"/>
              <a:cs typeface="Calibri" panose="020F0502020204030204" pitchFamily="34" charset="0"/>
            </a:endParaRPr>
          </a:p>
          <a:p>
            <a:r>
              <a:rPr lang="is-IS" sz="1800" dirty="0">
                <a:effectLst/>
                <a:latin typeface="Aptos" panose="020B0004020202020204" pitchFamily="34" charset="0"/>
                <a:ea typeface="Calibri" panose="020F0502020204030204" pitchFamily="34" charset="0"/>
                <a:cs typeface="Calibri" panose="020F0502020204030204" pitchFamily="34" charset="0"/>
              </a:rPr>
              <a:t> </a:t>
            </a:r>
          </a:p>
          <a:p>
            <a:r>
              <a:rPr lang="is-IS" sz="1800" dirty="0">
                <a:effectLst/>
                <a:latin typeface="Aptos" panose="020B0004020202020204" pitchFamily="34" charset="0"/>
                <a:ea typeface="Calibri" panose="020F0502020204030204" pitchFamily="34" charset="0"/>
                <a:cs typeface="Calibri" panose="020F0502020204030204" pitchFamily="34" charset="0"/>
              </a:rPr>
              <a:t>Vinnuslys: Heildarfjöldi              14</a:t>
            </a:r>
          </a:p>
          <a:p>
            <a:pPr marL="342900" lvl="0" indent="-342900">
              <a:buFont typeface="Symbol" panose="05050102010706020507" pitchFamily="18" charset="2"/>
              <a:buChar char=""/>
            </a:pPr>
            <a:r>
              <a:rPr lang="is-IS" sz="1800" dirty="0">
                <a:effectLst/>
                <a:latin typeface="Aptos" panose="020B0004020202020204" pitchFamily="34" charset="0"/>
                <a:ea typeface="Times New Roman" panose="02020603050405020304" pitchFamily="18" charset="0"/>
                <a:cs typeface="Calibri" panose="020F0502020204030204" pitchFamily="34" charset="0"/>
              </a:rPr>
              <a:t>Fallslys               7</a:t>
            </a:r>
            <a:endParaRPr lang="is-IS" sz="18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is-IS" sz="1800" dirty="0">
                <a:effectLst/>
                <a:latin typeface="Aptos" panose="020B0004020202020204" pitchFamily="34" charset="0"/>
                <a:ea typeface="Times New Roman" panose="02020603050405020304" pitchFamily="18" charset="0"/>
                <a:cs typeface="Calibri" panose="020F0502020204030204" pitchFamily="34" charset="0"/>
              </a:rPr>
              <a:t>Árekstur             3</a:t>
            </a:r>
            <a:endParaRPr lang="is-IS" sz="18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is-IS" sz="1800" dirty="0">
                <a:effectLst/>
                <a:latin typeface="Aptos" panose="020B0004020202020204" pitchFamily="34" charset="0"/>
                <a:ea typeface="Times New Roman" panose="02020603050405020304" pitchFamily="18" charset="0"/>
                <a:cs typeface="Calibri" panose="020F0502020204030204" pitchFamily="34" charset="0"/>
              </a:rPr>
              <a:t>Annað                  4             </a:t>
            </a:r>
            <a:endParaRPr lang="is-IS" sz="1800" dirty="0">
              <a:effectLst/>
              <a:latin typeface="Aptos" panose="020B0004020202020204" pitchFamily="34" charset="0"/>
              <a:ea typeface="Calibri" panose="020F0502020204030204" pitchFamily="34" charset="0"/>
              <a:cs typeface="Calibri" panose="020F0502020204030204" pitchFamily="34" charset="0"/>
            </a:endParaRPr>
          </a:p>
          <a:p>
            <a:endParaRPr lang="is-IS" dirty="0"/>
          </a:p>
          <a:p>
            <a:endParaRPr lang="en-US" dirty="0"/>
          </a:p>
        </p:txBody>
      </p:sp>
      <p:sp>
        <p:nvSpPr>
          <p:cNvPr id="4" name="Slide Number Placeholder 3"/>
          <p:cNvSpPr>
            <a:spLocks noGrp="1"/>
          </p:cNvSpPr>
          <p:nvPr>
            <p:ph type="sldNum" sz="quarter" idx="5"/>
          </p:nvPr>
        </p:nvSpPr>
        <p:spPr/>
        <p:txBody>
          <a:bodyPr/>
          <a:lstStyle/>
          <a:p>
            <a:fld id="{302289C5-1CFA-460D-8973-4824C635EEBB}" type="slidenum">
              <a:rPr lang="is-IS" smtClean="0"/>
              <a:t>9</a:t>
            </a:fld>
            <a:endParaRPr lang="is-IS"/>
          </a:p>
        </p:txBody>
      </p:sp>
    </p:spTree>
    <p:extLst>
      <p:ext uri="{BB962C8B-B14F-4D97-AF65-F5344CB8AC3E}">
        <p14:creationId xmlns:p14="http://schemas.microsoft.com/office/powerpoint/2010/main" val="371955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dirty="0"/>
              <a:t>Skilgreining á aðbúnaði skv. </a:t>
            </a:r>
            <a:r>
              <a:rPr lang="is-IS" b="1" dirty="0" err="1"/>
              <a:t>moodup</a:t>
            </a:r>
            <a:r>
              <a:rPr lang="is-IS" b="1" dirty="0"/>
              <a:t>: </a:t>
            </a:r>
            <a:r>
              <a:rPr lang="is-IS" dirty="0">
                <a:effectLst/>
              </a:rPr>
              <a:t>Ég get sótt mér þá þjálfun og fræðslu sem ég þarf til að standa mig vel í starfi</a:t>
            </a:r>
          </a:p>
          <a:p>
            <a:r>
              <a:rPr lang="is-IS" dirty="0">
                <a:effectLst/>
              </a:rPr>
              <a:t>Kerfi og ferlar vinnuveitanda míns hjálpa mér að sinna starfi mínu vel</a:t>
            </a:r>
          </a:p>
          <a:p>
            <a:r>
              <a:rPr lang="is-IS" dirty="0">
                <a:effectLst/>
              </a:rPr>
              <a:t>Ég fæ nægan tíma til að sinna starfi mínu vel.</a:t>
            </a:r>
          </a:p>
          <a:p>
            <a:r>
              <a:rPr lang="is-IS" dirty="0">
                <a:effectLst/>
              </a:rPr>
              <a:t>Vinnuveitandi minn útvegar mér öll þau tól og tæki sem ég þarf til að sinna starfi mínu</a:t>
            </a:r>
          </a:p>
          <a:p>
            <a:r>
              <a:rPr lang="is-IS" dirty="0">
                <a:effectLst/>
              </a:rPr>
              <a:t>Á heildina litið er vinnuaðstaða mín góð</a:t>
            </a:r>
          </a:p>
          <a:p>
            <a:endParaRPr lang="is-IS" dirty="0">
              <a:effectLst/>
            </a:endParaRPr>
          </a:p>
          <a:p>
            <a:r>
              <a:rPr lang="is-IS" b="1" dirty="0">
                <a:effectLst/>
              </a:rPr>
              <a:t>Skilgreining á heilsu skv. </a:t>
            </a:r>
            <a:r>
              <a:rPr lang="is-IS" b="1" dirty="0" err="1">
                <a:effectLst/>
              </a:rPr>
              <a:t>Moodup</a:t>
            </a:r>
            <a:r>
              <a:rPr lang="is-IS" b="1" dirty="0">
                <a:effectLst/>
              </a:rPr>
              <a:t>. </a:t>
            </a:r>
          </a:p>
          <a:p>
            <a:r>
              <a:rPr lang="nn-NO" b="0" i="0" dirty="0">
                <a:solidFill>
                  <a:srgbClr val="111827"/>
                </a:solidFill>
                <a:effectLst/>
                <a:latin typeface="Inter var"/>
              </a:rPr>
              <a:t>Vinnuveitanda mínum er annt um líkamlega og andlega heilsu mína</a:t>
            </a:r>
            <a:endParaRPr lang="is-IS" b="1" i="0" dirty="0">
              <a:solidFill>
                <a:srgbClr val="111827"/>
              </a:solidFill>
              <a:effectLst/>
              <a:latin typeface="Inter var"/>
            </a:endParaRPr>
          </a:p>
          <a:p>
            <a:r>
              <a:rPr lang="nn-NO" b="0" i="0" dirty="0">
                <a:solidFill>
                  <a:srgbClr val="111827"/>
                </a:solidFill>
                <a:effectLst/>
                <a:latin typeface="Inter var"/>
              </a:rPr>
              <a:t>Ég ræð vel við álagið sem fylgir starfi mínu</a:t>
            </a:r>
            <a:endParaRPr lang="is-IS" b="1" i="0" dirty="0">
              <a:solidFill>
                <a:srgbClr val="111827"/>
              </a:solidFill>
              <a:effectLst/>
              <a:latin typeface="Inter var"/>
            </a:endParaRPr>
          </a:p>
          <a:p>
            <a:r>
              <a:rPr lang="is-IS" b="0" i="0" dirty="0">
                <a:solidFill>
                  <a:srgbClr val="111827"/>
                </a:solidFill>
                <a:effectLst/>
                <a:latin typeface="Inter var"/>
              </a:rPr>
              <a:t>Það er gott jafnvægi á milli vinnu og einkalífs hjá mér</a:t>
            </a:r>
            <a:endParaRPr lang="is-IS" b="1" i="0" dirty="0">
              <a:solidFill>
                <a:srgbClr val="111827"/>
              </a:solidFill>
              <a:effectLst/>
              <a:latin typeface="Inter var"/>
            </a:endParaRPr>
          </a:p>
          <a:p>
            <a:r>
              <a:rPr lang="is-IS" b="0" i="0" dirty="0">
                <a:solidFill>
                  <a:srgbClr val="111827"/>
                </a:solidFill>
                <a:effectLst/>
                <a:latin typeface="Inter var"/>
              </a:rPr>
              <a:t>Mér finnst starfsöryggi gott hjá vinnuveitanda mínum</a:t>
            </a:r>
            <a:endParaRPr lang="is-IS" b="1" i="0" dirty="0">
              <a:solidFill>
                <a:srgbClr val="111827"/>
              </a:solidFill>
              <a:effectLst/>
              <a:latin typeface="Inter var"/>
            </a:endParaRPr>
          </a:p>
          <a:p>
            <a:r>
              <a:rPr lang="is-IS" b="0" i="0" dirty="0">
                <a:solidFill>
                  <a:srgbClr val="111827"/>
                </a:solidFill>
                <a:effectLst/>
                <a:latin typeface="Inter var"/>
              </a:rPr>
              <a:t>Ég fæ stuðning við að takast á við streitu í vinnunni</a:t>
            </a:r>
            <a:endParaRPr lang="is-IS" b="1" dirty="0">
              <a:effectLst/>
            </a:endParaRPr>
          </a:p>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11</a:t>
            </a:fld>
            <a:endParaRPr lang="is-IS"/>
          </a:p>
        </p:txBody>
      </p:sp>
    </p:spTree>
    <p:extLst>
      <p:ext uri="{BB962C8B-B14F-4D97-AF65-F5344CB8AC3E}">
        <p14:creationId xmlns:p14="http://schemas.microsoft.com/office/powerpoint/2010/main" val="551230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10.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slide" Target="../slides/slide12.xml"/><Relationship Id="rId1" Type="http://schemas.openxmlformats.org/officeDocument/2006/relationships/slideMaster" Target="../slideMasters/slideMaster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íða1_ántext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13D2A4-0FF6-AF40-A725-C98190ACFC26}"/>
              </a:ext>
            </a:extLst>
          </p:cNvPr>
          <p:cNvPicPr>
            <a:picLocks noChangeAspect="1"/>
          </p:cNvPicPr>
          <p:nvPr userDrawn="1"/>
        </p:nvPicPr>
        <p:blipFill>
          <a:blip r:embed="rId2"/>
          <a:stretch>
            <a:fillRect/>
          </a:stretch>
        </p:blipFill>
        <p:spPr>
          <a:xfrm>
            <a:off x="1959" y="0"/>
            <a:ext cx="9140082" cy="5143500"/>
          </a:xfrm>
          <a:prstGeom prst="rect">
            <a:avLst/>
          </a:prstGeom>
        </p:spPr>
      </p:pic>
    </p:spTree>
    <p:extLst>
      <p:ext uri="{BB962C8B-B14F-4D97-AF65-F5344CB8AC3E}">
        <p14:creationId xmlns:p14="http://schemas.microsoft.com/office/powerpoint/2010/main" val="1547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Efnissíð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F5AD2F3-DA35-2A47-83BB-48A8A6FF1CA7}"/>
              </a:ext>
            </a:extLst>
          </p:cNvPr>
          <p:cNvPicPr>
            <a:picLocks noChangeAspect="1"/>
          </p:cNvPicPr>
          <p:nvPr userDrawn="1"/>
        </p:nvPicPr>
        <p:blipFill>
          <a:blip r:embed="rId2"/>
          <a:stretch>
            <a:fillRect/>
          </a:stretch>
        </p:blipFill>
        <p:spPr>
          <a:xfrm>
            <a:off x="1959" y="16042"/>
            <a:ext cx="9140082" cy="5143500"/>
          </a:xfrm>
          <a:prstGeom prst="rect">
            <a:avLst/>
          </a:prstGeom>
        </p:spPr>
      </p:pic>
    </p:spTree>
    <p:extLst>
      <p:ext uri="{BB962C8B-B14F-4D97-AF65-F5344CB8AC3E}">
        <p14:creationId xmlns:p14="http://schemas.microsoft.com/office/powerpoint/2010/main" val="62618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Efnissíða_tvídál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8655" y="1369219"/>
            <a:ext cx="4196195"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999B1233-DAA8-4B4D-86B4-9650E1755673}"/>
              </a:ext>
            </a:extLst>
          </p:cNvPr>
          <p:cNvPicPr>
            <a:picLocks noChangeAspect="1"/>
          </p:cNvPicPr>
          <p:nvPr userDrawn="1"/>
        </p:nvPicPr>
        <p:blipFill>
          <a:blip r:embed="rId2"/>
          <a:stretch>
            <a:fillRect/>
          </a:stretch>
        </p:blipFill>
        <p:spPr>
          <a:xfrm>
            <a:off x="1959" y="16042"/>
            <a:ext cx="9140082" cy="5143500"/>
          </a:xfrm>
          <a:prstGeom prst="rect">
            <a:avLst/>
          </a:prstGeom>
        </p:spPr>
      </p:pic>
    </p:spTree>
    <p:extLst>
      <p:ext uri="{BB962C8B-B14F-4D97-AF65-F5344CB8AC3E}">
        <p14:creationId xmlns:p14="http://schemas.microsoft.com/office/powerpoint/2010/main" val="1359641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Efnissíða_fyrirsög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0CB7AF-86ED-AA4E-BCE7-2B66AB68E105}"/>
              </a:ext>
            </a:extLst>
          </p:cNvPr>
          <p:cNvPicPr>
            <a:picLocks noChangeAspect="1"/>
          </p:cNvPicPr>
          <p:nvPr userDrawn="1"/>
        </p:nvPicPr>
        <p:blipFill>
          <a:blip r:embed="rId2"/>
          <a:stretch>
            <a:fillRect/>
          </a:stretch>
        </p:blipFill>
        <p:spPr>
          <a:xfrm>
            <a:off x="1959" y="16042"/>
            <a:ext cx="9140082"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46831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Efnissíða_tó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22BABE-5308-B84A-AC4C-38F03EB85799}"/>
              </a:ext>
            </a:extLst>
          </p:cNvPr>
          <p:cNvPicPr>
            <a:picLocks noChangeAspect="1"/>
          </p:cNvPicPr>
          <p:nvPr userDrawn="1"/>
        </p:nvPicPr>
        <p:blipFill>
          <a:blip r:embed="rId2"/>
          <a:stretch>
            <a:fillRect/>
          </a:stretch>
        </p:blipFill>
        <p:spPr>
          <a:xfrm>
            <a:off x="1959" y="16042"/>
            <a:ext cx="9140082" cy="5143500"/>
          </a:xfrm>
          <a:prstGeom prst="rect">
            <a:avLst/>
          </a:prstGeom>
        </p:spPr>
      </p:pic>
    </p:spTree>
    <p:extLst>
      <p:ext uri="{BB962C8B-B14F-4D97-AF65-F5344CB8AC3E}">
        <p14:creationId xmlns:p14="http://schemas.microsoft.com/office/powerpoint/2010/main" val="2104402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Frontpage">
    <p:spTree>
      <p:nvGrpSpPr>
        <p:cNvPr id="1" name=""/>
        <p:cNvGrpSpPr/>
        <p:nvPr/>
      </p:nvGrpSpPr>
      <p:grpSpPr>
        <a:xfrm>
          <a:off x="0" y="0"/>
          <a:ext cx="0" cy="0"/>
          <a:chOff x="0" y="0"/>
          <a:chExt cx="0" cy="0"/>
        </a:xfrm>
      </p:grpSpPr>
      <p:pic>
        <p:nvPicPr>
          <p:cNvPr id="5" name="Backgrou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900" cy="5144006"/>
          </a:xfrm>
          <a:prstGeom prst="rect">
            <a:avLst/>
          </a:prstGeom>
        </p:spPr>
      </p:pic>
      <p:sp>
        <p:nvSpPr>
          <p:cNvPr id="2" name="ClientName"/>
          <p:cNvSpPr>
            <a:spLocks noGrp="1"/>
          </p:cNvSpPr>
          <p:nvPr>
            <p:ph type="ctrTitle" hasCustomPrompt="1"/>
          </p:nvPr>
        </p:nvSpPr>
        <p:spPr>
          <a:xfrm>
            <a:off x="1371600" y="1103527"/>
            <a:ext cx="6800800" cy="376801"/>
          </a:xfrm>
          <a:prstGeom prst="rect">
            <a:avLst/>
          </a:prstGeom>
        </p:spPr>
        <p:txBody>
          <a:bodyPr anchor="t" anchorCtr="0"/>
          <a:lstStyle>
            <a:lvl1pPr algn="l">
              <a:defRPr sz="2100" b="0" baseline="0">
                <a:solidFill>
                  <a:schemeClr val="bg1"/>
                </a:solidFill>
                <a:latin typeface="Calibri" panose="020F0502020204030204" pitchFamily="34" charset="0"/>
              </a:defRPr>
            </a:lvl1pPr>
          </a:lstStyle>
          <a:p>
            <a:r>
              <a:rPr lang="is-IS" dirty="0"/>
              <a:t>[</a:t>
            </a:r>
            <a:r>
              <a:rPr lang="is-IS" dirty="0" err="1"/>
              <a:t>Type</a:t>
            </a:r>
            <a:r>
              <a:rPr lang="is-IS" dirty="0"/>
              <a:t> </a:t>
            </a:r>
            <a:r>
              <a:rPr lang="is-IS" dirty="0" err="1"/>
              <a:t>client</a:t>
            </a:r>
            <a:r>
              <a:rPr lang="is-IS" dirty="0"/>
              <a:t> </a:t>
            </a:r>
            <a:r>
              <a:rPr lang="is-IS" dirty="0" err="1"/>
              <a:t>name</a:t>
            </a:r>
            <a:r>
              <a:rPr lang="is-IS" dirty="0"/>
              <a:t> </a:t>
            </a:r>
            <a:r>
              <a:rPr lang="is-IS" dirty="0" err="1"/>
              <a:t>here</a:t>
            </a:r>
            <a:r>
              <a:rPr lang="is-IS" dirty="0"/>
              <a:t>]</a:t>
            </a:r>
          </a:p>
        </p:txBody>
      </p:sp>
      <p:sp>
        <p:nvSpPr>
          <p:cNvPr id="13" name="ProjectName"/>
          <p:cNvSpPr>
            <a:spLocks noGrp="1"/>
          </p:cNvSpPr>
          <p:nvPr>
            <p:ph type="body" sz="quarter" idx="10" hasCustomPrompt="1"/>
          </p:nvPr>
        </p:nvSpPr>
        <p:spPr>
          <a:xfrm>
            <a:off x="1371601" y="1437624"/>
            <a:ext cx="6800799" cy="405000"/>
          </a:xfrm>
          <a:prstGeom prst="rect">
            <a:avLst/>
          </a:prstGeom>
        </p:spPr>
        <p:txBody>
          <a:bodyPr anchor="ctr" anchorCtr="0"/>
          <a:lstStyle>
            <a:lvl1pPr>
              <a:defRPr sz="2400" b="1" baseline="0">
                <a:solidFill>
                  <a:schemeClr val="bg1"/>
                </a:solidFill>
                <a:latin typeface="Calibri" panose="020F0502020204030204" pitchFamily="34" charset="0"/>
              </a:defRPr>
            </a:lvl1pPr>
          </a:lstStyle>
          <a:p>
            <a:pPr lvl="0"/>
            <a:r>
              <a:rPr lang="en-US" dirty="0"/>
              <a:t>[Type project name here]</a:t>
            </a:r>
          </a:p>
        </p:txBody>
      </p:sp>
      <p:sp>
        <p:nvSpPr>
          <p:cNvPr id="15" name="PeriodName"/>
          <p:cNvSpPr>
            <a:spLocks noGrp="1"/>
          </p:cNvSpPr>
          <p:nvPr>
            <p:ph type="body" sz="quarter" idx="11" hasCustomPrompt="1"/>
          </p:nvPr>
        </p:nvSpPr>
        <p:spPr>
          <a:xfrm>
            <a:off x="1371600" y="1734702"/>
            <a:ext cx="6800800" cy="405000"/>
          </a:xfrm>
          <a:prstGeom prst="rect">
            <a:avLst/>
          </a:prstGeom>
        </p:spPr>
        <p:txBody>
          <a:bodyPr anchor="ctr" anchorCtr="0"/>
          <a:lstStyle>
            <a:lvl1pPr>
              <a:defRPr sz="1875" baseline="0">
                <a:solidFill>
                  <a:schemeClr val="bg1">
                    <a:lumMod val="85000"/>
                  </a:schemeClr>
                </a:solidFill>
                <a:latin typeface="Calibri" panose="020F0502020204030204" pitchFamily="34" charset="0"/>
              </a:defRPr>
            </a:lvl1pPr>
          </a:lstStyle>
          <a:p>
            <a:pPr lvl="0"/>
            <a:r>
              <a:rPr lang="en-US" dirty="0"/>
              <a:t>[Type project period here]</a:t>
            </a:r>
          </a:p>
        </p:txBody>
      </p:sp>
      <p:sp>
        <p:nvSpPr>
          <p:cNvPr id="6" name="Disclaimer"/>
          <p:cNvSpPr txBox="1"/>
          <p:nvPr/>
        </p:nvSpPr>
        <p:spPr>
          <a:xfrm>
            <a:off x="1385646" y="4255516"/>
            <a:ext cx="3726414" cy="611706"/>
          </a:xfrm>
          <a:prstGeom prst="rect">
            <a:avLst/>
          </a:prstGeom>
          <a:noFill/>
        </p:spPr>
        <p:txBody>
          <a:bodyPr wrap="square" rtlCol="0">
            <a:spAutoFit/>
          </a:bodyPr>
          <a:lstStyle/>
          <a:p>
            <a:r>
              <a:rPr lang="is-IS" sz="675" kern="1200" dirty="0">
                <a:solidFill>
                  <a:schemeClr val="bg2">
                    <a:lumMod val="75000"/>
                  </a:schemeClr>
                </a:solidFill>
                <a:effectLst/>
                <a:latin typeface="Calibri" panose="020F0502020204030204" pitchFamily="34" charset="0"/>
                <a:ea typeface="+mn-ea"/>
                <a:cs typeface="+mn-cs"/>
              </a:rPr>
              <a:t>Efni </a:t>
            </a:r>
            <a:r>
              <a:rPr lang="is-IS" sz="675" kern="1200" dirty="0" err="1">
                <a:solidFill>
                  <a:schemeClr val="bg2">
                    <a:lumMod val="75000"/>
                  </a:schemeClr>
                </a:solidFill>
                <a:effectLst/>
                <a:latin typeface="Calibri" panose="020F0502020204030204" pitchFamily="34" charset="0"/>
                <a:ea typeface="+mn-ea"/>
                <a:cs typeface="+mn-cs"/>
              </a:rPr>
              <a:t>skýrslunnar</a:t>
            </a:r>
            <a:r>
              <a:rPr lang="is-IS" sz="675" kern="1200" dirty="0">
                <a:solidFill>
                  <a:schemeClr val="bg2">
                    <a:lumMod val="75000"/>
                  </a:schemeClr>
                </a:solidFill>
                <a:effectLst/>
                <a:latin typeface="Calibri" panose="020F0502020204030204" pitchFamily="34" charset="0"/>
                <a:ea typeface="+mn-ea"/>
                <a:cs typeface="+mn-cs"/>
              </a:rPr>
              <a:t> er háð höfundarrétti MMR. Öll opinber dreifing eða fjölritun er </a:t>
            </a:r>
            <a:r>
              <a:rPr lang="is-IS" sz="675" kern="1200" dirty="0" err="1">
                <a:solidFill>
                  <a:schemeClr val="bg2">
                    <a:lumMod val="75000"/>
                  </a:schemeClr>
                </a:solidFill>
                <a:effectLst/>
                <a:latin typeface="Calibri" panose="020F0502020204030204" pitchFamily="34" charset="0"/>
                <a:ea typeface="+mn-ea"/>
                <a:cs typeface="+mn-cs"/>
              </a:rPr>
              <a:t>óheimil</a:t>
            </a:r>
            <a:r>
              <a:rPr lang="is-IS" sz="675" kern="1200" dirty="0">
                <a:solidFill>
                  <a:schemeClr val="bg2">
                    <a:lumMod val="75000"/>
                  </a:schemeClr>
                </a:solidFill>
                <a:effectLst/>
                <a:latin typeface="Calibri" panose="020F0502020204030204" pitchFamily="34" charset="0"/>
                <a:ea typeface="+mn-ea"/>
                <a:cs typeface="+mn-cs"/>
              </a:rPr>
              <a:t> nema með skriflegu samþykki MMR. MMR er aðili að ESOMAR.</a:t>
            </a:r>
          </a:p>
          <a:p>
            <a:endParaRPr lang="is-IS" sz="675" kern="1200" dirty="0">
              <a:solidFill>
                <a:schemeClr val="bg2">
                  <a:lumMod val="75000"/>
                </a:schemeClr>
              </a:solidFill>
              <a:effectLst/>
              <a:latin typeface="Calibri" panose="020F0502020204030204" pitchFamily="34" charset="0"/>
              <a:ea typeface="+mn-ea"/>
              <a:cs typeface="+mn-cs"/>
            </a:endParaRPr>
          </a:p>
          <a:p>
            <a:r>
              <a:rPr lang="is-IS" sz="675" kern="1200" dirty="0">
                <a:solidFill>
                  <a:schemeClr val="bg2">
                    <a:lumMod val="75000"/>
                  </a:schemeClr>
                </a:solidFill>
                <a:effectLst/>
                <a:latin typeface="Calibri" panose="020F0502020204030204" pitchFamily="34" charset="0"/>
                <a:ea typeface="+mn-ea"/>
                <a:cs typeface="+mn-cs"/>
              </a:rPr>
              <a:t>Allur réttur áskilinn: © Markaðs- og miðlarannsóknir ehf. </a:t>
            </a:r>
          </a:p>
          <a:p>
            <a:r>
              <a:rPr lang="is-IS" sz="675" kern="1200" dirty="0">
                <a:solidFill>
                  <a:schemeClr val="bg2">
                    <a:lumMod val="75000"/>
                  </a:schemeClr>
                </a:solidFill>
                <a:effectLst/>
                <a:latin typeface="Calibri" panose="020F0502020204030204" pitchFamily="34" charset="0"/>
                <a:ea typeface="+mn-ea"/>
                <a:cs typeface="+mn-cs"/>
              </a:rPr>
              <a:t>MMR er skrásett vörumerki Markaðs- og miðlarannsókna ehf.</a:t>
            </a:r>
          </a:p>
        </p:txBody>
      </p:sp>
    </p:spTree>
    <p:extLst>
      <p:ext uri="{BB962C8B-B14F-4D97-AF65-F5344CB8AC3E}">
        <p14:creationId xmlns:p14="http://schemas.microsoft.com/office/powerpoint/2010/main" val="261621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7" name="Box"/>
          <p:cNvSpPr/>
          <p:nvPr/>
        </p:nvSpPr>
        <p:spPr bwMode="auto">
          <a:xfrm>
            <a:off x="-8874" y="2679761"/>
            <a:ext cx="9161748" cy="918102"/>
          </a:xfrm>
          <a:prstGeom prst="rect">
            <a:avLst/>
          </a:prstGeom>
          <a:solidFill>
            <a:srgbClr val="0B8DD7"/>
          </a:solidFill>
          <a:ln w="9525" cap="flat" cmpd="sng" algn="ctr">
            <a:noFill/>
            <a:prstDash val="solid"/>
            <a:round/>
            <a:headEnd type="none" w="med" len="med"/>
            <a:tailEnd type="none" w="med" len="med"/>
          </a:ln>
          <a:effectLst/>
        </p:spPr>
        <p:txBody>
          <a:bodyPr vert="horz" wrap="square" lIns="27000" tIns="27000" rIns="27000" bIns="27000" numCol="1" rtlCol="0" anchor="ctr" anchorCtr="0" compatLnSpc="1">
            <a:prstTxWarp prst="textNoShape">
              <a:avLst/>
            </a:prstTxWarp>
            <a:normAutofit/>
          </a:bodyPr>
          <a:lstStyle/>
          <a:p>
            <a:pPr marL="203597" marR="0" lvl="1" indent="0" algn="l" defTabSz="685800" rtl="0" eaLnBrk="1" fontAlgn="base" latinLnBrk="0" hangingPunct="1">
              <a:lnSpc>
                <a:spcPct val="100000"/>
              </a:lnSpc>
              <a:spcBef>
                <a:spcPct val="0"/>
              </a:spcBef>
              <a:spcAft>
                <a:spcPct val="0"/>
              </a:spcAft>
              <a:buClrTx/>
              <a:buSzTx/>
              <a:buFontTx/>
              <a:buNone/>
              <a:tabLst/>
            </a:pPr>
            <a:endParaRPr kumimoji="0" lang="is-IS" sz="2100" b="0" i="0" u="none" strike="noStrike" cap="none" normalizeH="0" baseline="0" dirty="0">
              <a:ln>
                <a:noFill/>
              </a:ln>
              <a:solidFill>
                <a:schemeClr val="bg1"/>
              </a:solidFill>
              <a:effectLst/>
              <a:latin typeface="Calibri" pitchFamily="34" charset="0"/>
              <a:cs typeface="Calibri" pitchFamily="34" charset="0"/>
            </a:endParaRPr>
          </a:p>
        </p:txBody>
      </p:sp>
      <p:sp>
        <p:nvSpPr>
          <p:cNvPr id="8" name="Title"/>
          <p:cNvSpPr>
            <a:spLocks noGrp="1"/>
          </p:cNvSpPr>
          <p:nvPr>
            <p:ph type="title" hasCustomPrompt="1"/>
          </p:nvPr>
        </p:nvSpPr>
        <p:spPr>
          <a:xfrm>
            <a:off x="323528" y="2787774"/>
            <a:ext cx="8640960" cy="702078"/>
          </a:xfrm>
          <a:prstGeom prst="rect">
            <a:avLst/>
          </a:prstGeom>
        </p:spPr>
        <p:txBody>
          <a:bodyPr lIns="36000" tIns="36000" rIns="36000" bIns="36000" anchor="ctr" anchorCtr="0">
            <a:normAutofit/>
          </a:bodyPr>
          <a:lstStyle>
            <a:lvl1pPr algn="l">
              <a:defRPr sz="2100" b="1">
                <a:solidFill>
                  <a:schemeClr val="bg1"/>
                </a:solidFill>
                <a:latin typeface="Calibri" panose="020F0502020204030204" pitchFamily="34" charset="0"/>
                <a:cs typeface="Calibri" panose="020F0502020204030204" pitchFamily="34" charset="0"/>
              </a:defRPr>
            </a:lvl1pPr>
          </a:lstStyle>
          <a:p>
            <a:r>
              <a:rPr lang="en-US" dirty="0"/>
              <a:t>[</a:t>
            </a:r>
            <a:r>
              <a:rPr lang="en-US" dirty="0" err="1"/>
              <a:t>Titill</a:t>
            </a:r>
            <a:r>
              <a:rPr lang="en-US" dirty="0"/>
              <a:t>]</a:t>
            </a:r>
            <a:endParaRPr lang="is-IS" dirty="0"/>
          </a:p>
        </p:txBody>
      </p:sp>
      <p:pic>
        <p:nvPicPr>
          <p:cNvPr id="5" name="Logo">
            <a:hlinkClick r:id="rId2" action="ppaction://hlinksldjump"/>
          </p:cNvPr>
          <p:cNvPicPr>
            <a:picLocks noChangeAspect="1"/>
          </p:cNvPicPr>
          <p:nvPr/>
        </p:nvPicPr>
        <p:blipFill rotWithShape="1">
          <a:blip r:embed="rId3"/>
          <a:srcRect l="1109" t="3331" r="173"/>
          <a:stretch/>
        </p:blipFill>
        <p:spPr>
          <a:xfrm>
            <a:off x="8380289" y="4623978"/>
            <a:ext cx="654917" cy="431994"/>
          </a:xfrm>
          <a:prstGeom prst="rect">
            <a:avLst/>
          </a:prstGeom>
        </p:spPr>
      </p:pic>
    </p:spTree>
    <p:extLst>
      <p:ext uri="{BB962C8B-B14F-4D97-AF65-F5344CB8AC3E}">
        <p14:creationId xmlns:p14="http://schemas.microsoft.com/office/powerpoint/2010/main" val="471423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fo_panel">
    <p:spTree>
      <p:nvGrpSpPr>
        <p:cNvPr id="1" name=""/>
        <p:cNvGrpSpPr/>
        <p:nvPr/>
      </p:nvGrpSpPr>
      <p:grpSpPr>
        <a:xfrm>
          <a:off x="0" y="0"/>
          <a:ext cx="0" cy="0"/>
          <a:chOff x="0" y="0"/>
          <a:chExt cx="0" cy="0"/>
        </a:xfrm>
      </p:grpSpPr>
      <p:cxnSp>
        <p:nvCxnSpPr>
          <p:cNvPr id="13" name="HorizontalLine">
            <a:extLst>
              <a:ext uri="{FF2B5EF4-FFF2-40B4-BE49-F238E27FC236}">
                <a16:creationId xmlns:a16="http://schemas.microsoft.com/office/drawing/2014/main" id="{7FCBA311-97D5-4EC6-96F8-057E5C85346B}"/>
              </a:ext>
            </a:extLst>
          </p:cNvPr>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sp>
        <p:nvSpPr>
          <p:cNvPr id="22" name="Title">
            <a:extLst>
              <a:ext uri="{FF2B5EF4-FFF2-40B4-BE49-F238E27FC236}">
                <a16:creationId xmlns:a16="http://schemas.microsoft.com/office/drawing/2014/main" id="{95085E29-89AC-42F7-A69B-D3D3A87472F6}"/>
              </a:ext>
            </a:extLst>
          </p:cNvPr>
          <p:cNvSpPr txBox="1"/>
          <p:nvPr/>
        </p:nvSpPr>
        <p:spPr>
          <a:xfrm>
            <a:off x="899099" y="56700"/>
            <a:ext cx="7992000" cy="486000"/>
          </a:xfrm>
          <a:prstGeom prst="rect">
            <a:avLst/>
          </a:prstGeom>
          <a:noFill/>
        </p:spPr>
        <p:txBody>
          <a:bodyPr wrap="none" rtlCol="0" anchor="ctr" anchorCtr="0">
            <a:noAutofit/>
          </a:bodyPr>
          <a:lstStyle/>
          <a:p>
            <a:pPr algn="r"/>
            <a:r>
              <a:rPr lang="is-IS" sz="1500" b="1" dirty="0">
                <a:solidFill>
                  <a:srgbClr val="606060"/>
                </a:solidFill>
                <a:latin typeface="Calibri" panose="020F0502020204030204" pitchFamily="34" charset="0"/>
              </a:rPr>
              <a:t>Framkvæmd og vogtölur</a:t>
            </a:r>
            <a:endParaRPr lang="en-US" sz="1500" b="1" dirty="0">
              <a:solidFill>
                <a:srgbClr val="606060"/>
              </a:solidFill>
              <a:latin typeface="Calibri" panose="020F0502020204030204" pitchFamily="34" charset="0"/>
            </a:endParaRPr>
          </a:p>
        </p:txBody>
      </p:sp>
      <p:pic>
        <p:nvPicPr>
          <p:cNvPr id="14" name="Logo">
            <a:hlinkClick r:id="" action="ppaction://noaction"/>
            <a:extLst>
              <a:ext uri="{FF2B5EF4-FFF2-40B4-BE49-F238E27FC236}">
                <a16:creationId xmlns:a16="http://schemas.microsoft.com/office/drawing/2014/main" id="{EF6DE244-4947-406B-938E-936E460B2D85}"/>
              </a:ext>
            </a:extLst>
          </p:cNvPr>
          <p:cNvPicPr>
            <a:picLocks noChangeAspect="1"/>
          </p:cNvPicPr>
          <p:nvPr/>
        </p:nvPicPr>
        <p:blipFill rotWithShape="1">
          <a:blip r:embed="rId2"/>
          <a:srcRect l="1109" t="3331" r="173"/>
          <a:stretch/>
        </p:blipFill>
        <p:spPr>
          <a:xfrm>
            <a:off x="89502" y="42619"/>
            <a:ext cx="648072" cy="427478"/>
          </a:xfrm>
          <a:prstGeom prst="rect">
            <a:avLst/>
          </a:prstGeom>
        </p:spPr>
      </p:pic>
      <p:pic>
        <p:nvPicPr>
          <p:cNvPr id="88" name="Box">
            <a:extLst>
              <a:ext uri="{FF2B5EF4-FFF2-40B4-BE49-F238E27FC236}">
                <a16:creationId xmlns:a16="http://schemas.microsoft.com/office/drawing/2014/main" id="{95C8F294-FEAE-497C-A8FA-07A9D5589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89" name="PageNumber">
            <a:extLst>
              <a:ext uri="{FF2B5EF4-FFF2-40B4-BE49-F238E27FC236}">
                <a16:creationId xmlns:a16="http://schemas.microsoft.com/office/drawing/2014/main" id="{AA5033C6-40B0-42D4-82A1-402C20C9C2C1}"/>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
        <p:nvSpPr>
          <p:cNvPr id="41" name="Sample">
            <a:extLst>
              <a:ext uri="{FF2B5EF4-FFF2-40B4-BE49-F238E27FC236}">
                <a16:creationId xmlns:a16="http://schemas.microsoft.com/office/drawing/2014/main" id="{408536EE-3325-4178-91AB-7D03D918B4E8}"/>
              </a:ext>
            </a:extLst>
          </p:cNvPr>
          <p:cNvSpPr txBox="1"/>
          <p:nvPr/>
        </p:nvSpPr>
        <p:spPr>
          <a:xfrm>
            <a:off x="1674000" y="2477402"/>
            <a:ext cx="2430000" cy="381189"/>
          </a:xfrm>
          <a:prstGeom prst="rect">
            <a:avLst/>
          </a:prstGeom>
          <a:noFill/>
        </p:spPr>
        <p:txBody>
          <a:bodyPr wrap="square" rtlCol="0" anchor="ctr">
            <a:noAutofit/>
          </a:bodyPr>
          <a:lstStyle/>
          <a:p>
            <a:pPr algn="l"/>
            <a:r>
              <a:rPr lang="is-IS" sz="900" b="0" i="0" dirty="0">
                <a:solidFill>
                  <a:srgbClr val="606060"/>
                </a:solidFill>
                <a:latin typeface="Calibri" panose="020F0502020204030204" pitchFamily="34" charset="0"/>
                <a:cs typeface="Calibri" panose="020F0502020204030204" pitchFamily="34" charset="0"/>
              </a:rPr>
              <a:t>Íslendingar 18 ára og eldri valdir handahófskennt úr hópi álitsgjafa MMR*</a:t>
            </a:r>
          </a:p>
          <a:p>
            <a:pPr algn="l"/>
            <a:endParaRPr lang="is-IS" sz="900" b="0" i="0" dirty="0">
              <a:solidFill>
                <a:srgbClr val="606060"/>
              </a:solidFill>
              <a:latin typeface="Calibri" panose="020F0502020204030204" pitchFamily="34" charset="0"/>
              <a:cs typeface="Calibri" panose="020F0502020204030204" pitchFamily="34" charset="0"/>
            </a:endParaRPr>
          </a:p>
        </p:txBody>
      </p:sp>
      <p:sp>
        <p:nvSpPr>
          <p:cNvPr id="31" name="SampleHeader">
            <a:extLst>
              <a:ext uri="{FF2B5EF4-FFF2-40B4-BE49-F238E27FC236}">
                <a16:creationId xmlns:a16="http://schemas.microsoft.com/office/drawing/2014/main" id="{8B76A22B-FE31-4D34-B8AC-C8B39506D249}"/>
              </a:ext>
            </a:extLst>
          </p:cNvPr>
          <p:cNvSpPr txBox="1"/>
          <p:nvPr/>
        </p:nvSpPr>
        <p:spPr>
          <a:xfrm>
            <a:off x="189000" y="2436798"/>
            <a:ext cx="1485000" cy="189000"/>
          </a:xfrm>
          <a:prstGeom prst="rect">
            <a:avLst/>
          </a:prstGeom>
          <a:noFill/>
        </p:spPr>
        <p:txBody>
          <a:bodyPr wrap="square" rtlCol="0" anchor="ctr">
            <a:noAutofit/>
          </a:bodyPr>
          <a:lstStyle/>
          <a:p>
            <a:pPr algn="r"/>
            <a:r>
              <a:rPr lang="is-IS" sz="900" b="1" i="0" dirty="0">
                <a:solidFill>
                  <a:srgbClr val="606060"/>
                </a:solidFill>
                <a:latin typeface="Calibri" panose="020F0502020204030204" pitchFamily="34" charset="0"/>
                <a:cs typeface="Calibri" panose="020F0502020204030204" pitchFamily="34" charset="0"/>
              </a:rPr>
              <a:t>ÚRTAK:</a:t>
            </a:r>
          </a:p>
        </p:txBody>
      </p:sp>
      <p:sp>
        <p:nvSpPr>
          <p:cNvPr id="42" name="Respondents">
            <a:extLst>
              <a:ext uri="{FF2B5EF4-FFF2-40B4-BE49-F238E27FC236}">
                <a16:creationId xmlns:a16="http://schemas.microsoft.com/office/drawing/2014/main" id="{F8204AD5-A332-4F97-B3B7-A4D97542545F}"/>
              </a:ext>
            </a:extLst>
          </p:cNvPr>
          <p:cNvSpPr>
            <a:spLocks noGrp="1"/>
          </p:cNvSpPr>
          <p:nvPr>
            <p:ph type="body" sz="quarter" idx="14" hasCustomPrompt="1"/>
          </p:nvPr>
        </p:nvSpPr>
        <p:spPr>
          <a:xfrm>
            <a:off x="1674000" y="2733768"/>
            <a:ext cx="2430000" cy="189000"/>
          </a:xfrm>
          <a:prstGeom prst="rect">
            <a:avLst/>
          </a:prstGeom>
        </p:spPr>
        <p:txBody>
          <a:bodyPr anchor="ctr"/>
          <a:lstStyle>
            <a:lvl1pPr>
              <a:defRPr sz="900" b="0">
                <a:solidFill>
                  <a:srgbClr val="606060"/>
                </a:solidFill>
              </a:defRPr>
            </a:lvl1pPr>
          </a:lstStyle>
          <a:p>
            <a:pPr lvl="0"/>
            <a:r>
              <a:rPr lang="is-IS" dirty="0"/>
              <a:t>[Fjöldi þátttakenda]</a:t>
            </a:r>
          </a:p>
        </p:txBody>
      </p:sp>
      <p:sp>
        <p:nvSpPr>
          <p:cNvPr id="33" name="RespondentHeader">
            <a:extLst>
              <a:ext uri="{FF2B5EF4-FFF2-40B4-BE49-F238E27FC236}">
                <a16:creationId xmlns:a16="http://schemas.microsoft.com/office/drawing/2014/main" id="{AFD2799A-BBB9-4F78-B636-1225A0DC50D6}"/>
              </a:ext>
            </a:extLst>
          </p:cNvPr>
          <p:cNvSpPr txBox="1"/>
          <p:nvPr/>
        </p:nvSpPr>
        <p:spPr>
          <a:xfrm>
            <a:off x="189000" y="2733768"/>
            <a:ext cx="1485000" cy="189000"/>
          </a:xfrm>
          <a:prstGeom prst="rect">
            <a:avLst/>
          </a:prstGeom>
          <a:noFill/>
        </p:spPr>
        <p:txBody>
          <a:bodyPr wrap="square" rtlCol="0" anchor="ctr">
            <a:noAutofit/>
          </a:bodyPr>
          <a:lstStyle/>
          <a:p>
            <a:pPr algn="r"/>
            <a:r>
              <a:rPr lang="is-IS" sz="900" b="1" i="0" dirty="0">
                <a:solidFill>
                  <a:srgbClr val="606060"/>
                </a:solidFill>
                <a:latin typeface="Calibri" panose="020F0502020204030204" pitchFamily="34" charset="0"/>
                <a:cs typeface="Calibri" panose="020F0502020204030204" pitchFamily="34" charset="0"/>
              </a:rPr>
              <a:t>FJÖLDI ÞÁTTTAKENDA:</a:t>
            </a:r>
          </a:p>
        </p:txBody>
      </p:sp>
      <p:sp>
        <p:nvSpPr>
          <p:cNvPr id="39" name="Method">
            <a:extLst>
              <a:ext uri="{FF2B5EF4-FFF2-40B4-BE49-F238E27FC236}">
                <a16:creationId xmlns:a16="http://schemas.microsoft.com/office/drawing/2014/main" id="{7928B681-FCE4-442D-A721-5F2E08434B2F}"/>
              </a:ext>
            </a:extLst>
          </p:cNvPr>
          <p:cNvSpPr txBox="1"/>
          <p:nvPr/>
        </p:nvSpPr>
        <p:spPr>
          <a:xfrm>
            <a:off x="1674000" y="1734678"/>
            <a:ext cx="2430000" cy="189000"/>
          </a:xfrm>
          <a:prstGeom prst="rect">
            <a:avLst/>
          </a:prstGeom>
          <a:noFill/>
        </p:spPr>
        <p:txBody>
          <a:bodyPr wrap="square" rtlCol="0" anchor="ctr">
            <a:noAutofit/>
          </a:bodyPr>
          <a:lstStyle/>
          <a:p>
            <a:pPr algn="l"/>
            <a:r>
              <a:rPr lang="is-IS" sz="900" b="0" i="0" dirty="0">
                <a:solidFill>
                  <a:srgbClr val="606060"/>
                </a:solidFill>
                <a:latin typeface="Calibri" panose="020F0502020204030204" pitchFamily="34" charset="0"/>
                <a:cs typeface="Calibri" panose="020F0502020204030204" pitchFamily="34" charset="0"/>
              </a:rPr>
              <a:t>Netkönnun (spurningavagn)</a:t>
            </a:r>
          </a:p>
        </p:txBody>
      </p:sp>
      <p:sp>
        <p:nvSpPr>
          <p:cNvPr id="29" name="MethodHeader">
            <a:extLst>
              <a:ext uri="{FF2B5EF4-FFF2-40B4-BE49-F238E27FC236}">
                <a16:creationId xmlns:a16="http://schemas.microsoft.com/office/drawing/2014/main" id="{2214137E-708C-4F08-AEC4-036BC37E714F}"/>
              </a:ext>
            </a:extLst>
          </p:cNvPr>
          <p:cNvSpPr txBox="1"/>
          <p:nvPr/>
        </p:nvSpPr>
        <p:spPr>
          <a:xfrm>
            <a:off x="189000" y="1734678"/>
            <a:ext cx="1485000" cy="189000"/>
          </a:xfrm>
          <a:prstGeom prst="rect">
            <a:avLst/>
          </a:prstGeom>
          <a:noFill/>
        </p:spPr>
        <p:txBody>
          <a:bodyPr wrap="square" rtlCol="0" anchor="ctr">
            <a:noAutofit/>
          </a:bodyPr>
          <a:lstStyle/>
          <a:p>
            <a:pPr algn="r"/>
            <a:r>
              <a:rPr lang="is-IS" sz="900" b="1" i="0" dirty="0">
                <a:solidFill>
                  <a:srgbClr val="606060"/>
                </a:solidFill>
                <a:latin typeface="Calibri" panose="020F0502020204030204" pitchFamily="34" charset="0"/>
                <a:cs typeface="Calibri" panose="020F0502020204030204" pitchFamily="34" charset="0"/>
              </a:rPr>
              <a:t>AÐFERÐ:</a:t>
            </a:r>
          </a:p>
        </p:txBody>
      </p:sp>
      <p:sp>
        <p:nvSpPr>
          <p:cNvPr id="37" name="PeriodName">
            <a:extLst>
              <a:ext uri="{FF2B5EF4-FFF2-40B4-BE49-F238E27FC236}">
                <a16:creationId xmlns:a16="http://schemas.microsoft.com/office/drawing/2014/main" id="{3EAE9FF9-0FC2-4E8C-9CBB-98EB6064ED99}"/>
              </a:ext>
            </a:extLst>
          </p:cNvPr>
          <p:cNvSpPr>
            <a:spLocks noGrp="1"/>
          </p:cNvSpPr>
          <p:nvPr>
            <p:ph type="body" sz="quarter" idx="13" hasCustomPrompt="1"/>
          </p:nvPr>
        </p:nvSpPr>
        <p:spPr>
          <a:xfrm>
            <a:off x="1674000" y="1545678"/>
            <a:ext cx="2430000" cy="189000"/>
          </a:xfrm>
          <a:prstGeom prst="rect">
            <a:avLst/>
          </a:prstGeom>
        </p:spPr>
        <p:txBody>
          <a:bodyPr anchor="ctr"/>
          <a:lstStyle>
            <a:lvl1pPr>
              <a:defRPr sz="900" b="0">
                <a:solidFill>
                  <a:srgbClr val="606060"/>
                </a:solidFill>
              </a:defRPr>
            </a:lvl1pPr>
          </a:lstStyle>
          <a:p>
            <a:pPr lvl="0"/>
            <a:r>
              <a:rPr lang="is-IS" dirty="0"/>
              <a:t>[Tímabil]</a:t>
            </a:r>
          </a:p>
        </p:txBody>
      </p:sp>
      <p:sp>
        <p:nvSpPr>
          <p:cNvPr id="28" name="PeriodHeader">
            <a:extLst>
              <a:ext uri="{FF2B5EF4-FFF2-40B4-BE49-F238E27FC236}">
                <a16:creationId xmlns:a16="http://schemas.microsoft.com/office/drawing/2014/main" id="{64A11C3F-2F13-468E-9966-6324F483FD8E}"/>
              </a:ext>
            </a:extLst>
          </p:cNvPr>
          <p:cNvSpPr txBox="1"/>
          <p:nvPr/>
        </p:nvSpPr>
        <p:spPr>
          <a:xfrm>
            <a:off x="189000" y="1545678"/>
            <a:ext cx="1485000" cy="189000"/>
          </a:xfrm>
          <a:prstGeom prst="rect">
            <a:avLst/>
          </a:prstGeom>
          <a:noFill/>
        </p:spPr>
        <p:txBody>
          <a:bodyPr wrap="square" rtlCol="0" anchor="ctr">
            <a:noAutofit/>
          </a:bodyPr>
          <a:lstStyle/>
          <a:p>
            <a:pPr algn="r"/>
            <a:r>
              <a:rPr lang="is-IS" sz="900" b="1" i="0" dirty="0">
                <a:solidFill>
                  <a:srgbClr val="606060"/>
                </a:solidFill>
                <a:latin typeface="Calibri" panose="020F0502020204030204" pitchFamily="34" charset="0"/>
                <a:cs typeface="Calibri" panose="020F0502020204030204" pitchFamily="34" charset="0"/>
              </a:rPr>
              <a:t>TÍMABIL GAGNAÖFLUNAR:</a:t>
            </a:r>
          </a:p>
        </p:txBody>
      </p:sp>
      <p:sp>
        <p:nvSpPr>
          <p:cNvPr id="36" name="CompanyName">
            <a:extLst>
              <a:ext uri="{FF2B5EF4-FFF2-40B4-BE49-F238E27FC236}">
                <a16:creationId xmlns:a16="http://schemas.microsoft.com/office/drawing/2014/main" id="{8F70BD70-80A1-4801-B05E-97791F5958A9}"/>
              </a:ext>
            </a:extLst>
          </p:cNvPr>
          <p:cNvSpPr>
            <a:spLocks noGrp="1"/>
          </p:cNvSpPr>
          <p:nvPr>
            <p:ph type="body" sz="quarter" idx="12" hasCustomPrompt="1"/>
          </p:nvPr>
        </p:nvSpPr>
        <p:spPr>
          <a:xfrm>
            <a:off x="1674000" y="1356678"/>
            <a:ext cx="2430000" cy="189000"/>
          </a:xfrm>
          <a:prstGeom prst="rect">
            <a:avLst/>
          </a:prstGeom>
        </p:spPr>
        <p:txBody>
          <a:bodyPr anchor="ctr"/>
          <a:lstStyle>
            <a:lvl1pPr>
              <a:defRPr sz="900" b="0">
                <a:solidFill>
                  <a:srgbClr val="606060"/>
                </a:solidFill>
              </a:defRPr>
            </a:lvl1pPr>
          </a:lstStyle>
          <a:p>
            <a:pPr lvl="0"/>
            <a:r>
              <a:rPr lang="is-IS" dirty="0"/>
              <a:t>[Nafn fyrirtækis]</a:t>
            </a:r>
          </a:p>
        </p:txBody>
      </p:sp>
      <p:sp>
        <p:nvSpPr>
          <p:cNvPr id="27" name="CompanyHeader">
            <a:extLst>
              <a:ext uri="{FF2B5EF4-FFF2-40B4-BE49-F238E27FC236}">
                <a16:creationId xmlns:a16="http://schemas.microsoft.com/office/drawing/2014/main" id="{1B5B6B9A-6DD4-47AA-AF0F-D54E73B5F087}"/>
              </a:ext>
            </a:extLst>
          </p:cNvPr>
          <p:cNvSpPr txBox="1"/>
          <p:nvPr/>
        </p:nvSpPr>
        <p:spPr>
          <a:xfrm>
            <a:off x="189000" y="1356678"/>
            <a:ext cx="1485000" cy="189000"/>
          </a:xfrm>
          <a:prstGeom prst="rect">
            <a:avLst/>
          </a:prstGeom>
          <a:noFill/>
        </p:spPr>
        <p:txBody>
          <a:bodyPr wrap="square" rtlCol="0" anchor="ctr">
            <a:noAutofit/>
          </a:bodyPr>
          <a:lstStyle/>
          <a:p>
            <a:pPr algn="r"/>
            <a:r>
              <a:rPr lang="is-IS" sz="900" b="1" i="0" dirty="0">
                <a:solidFill>
                  <a:srgbClr val="606060"/>
                </a:solidFill>
                <a:latin typeface="Calibri" panose="020F0502020204030204" pitchFamily="34" charset="0"/>
                <a:cs typeface="Calibri" panose="020F0502020204030204" pitchFamily="34" charset="0"/>
              </a:rPr>
              <a:t>UNNIÐ FYRIR:</a:t>
            </a:r>
          </a:p>
        </p:txBody>
      </p:sp>
      <p:sp>
        <p:nvSpPr>
          <p:cNvPr id="26" name="FieldworkSubHeader1">
            <a:extLst>
              <a:ext uri="{FF2B5EF4-FFF2-40B4-BE49-F238E27FC236}">
                <a16:creationId xmlns:a16="http://schemas.microsoft.com/office/drawing/2014/main" id="{B29F4949-7681-4A81-B418-21BDF2993244}"/>
              </a:ext>
            </a:extLst>
          </p:cNvPr>
          <p:cNvSpPr txBox="1"/>
          <p:nvPr/>
        </p:nvSpPr>
        <p:spPr>
          <a:xfrm>
            <a:off x="189000" y="1127473"/>
            <a:ext cx="3240000" cy="216000"/>
          </a:xfrm>
          <a:prstGeom prst="rect">
            <a:avLst/>
          </a:prstGeom>
          <a:noFill/>
        </p:spPr>
        <p:txBody>
          <a:bodyPr wrap="none" rtlCol="0" anchor="ctr">
            <a:noAutofit/>
          </a:bodyPr>
          <a:lstStyle/>
          <a:p>
            <a:r>
              <a:rPr lang="is-IS" sz="1050" b="1" dirty="0">
                <a:solidFill>
                  <a:srgbClr val="0B8DD7"/>
                </a:solidFill>
                <a:latin typeface="Calibri" panose="020F0502020204030204" pitchFamily="34" charset="0"/>
                <a:cs typeface="Calibri" panose="020F0502020204030204" pitchFamily="34" charset="0"/>
              </a:rPr>
              <a:t>FRAMKVÆMD</a:t>
            </a:r>
          </a:p>
        </p:txBody>
      </p:sp>
      <p:sp>
        <p:nvSpPr>
          <p:cNvPr id="30" name="FieldworkSubHeader2">
            <a:extLst>
              <a:ext uri="{FF2B5EF4-FFF2-40B4-BE49-F238E27FC236}">
                <a16:creationId xmlns:a16="http://schemas.microsoft.com/office/drawing/2014/main" id="{0D91A62C-C9C4-4944-B0C0-9E47E0026DF5}"/>
              </a:ext>
            </a:extLst>
          </p:cNvPr>
          <p:cNvSpPr txBox="1"/>
          <p:nvPr/>
        </p:nvSpPr>
        <p:spPr>
          <a:xfrm>
            <a:off x="189000" y="2207593"/>
            <a:ext cx="3240000" cy="216000"/>
          </a:xfrm>
          <a:prstGeom prst="rect">
            <a:avLst/>
          </a:prstGeom>
          <a:noFill/>
        </p:spPr>
        <p:txBody>
          <a:bodyPr wrap="none" rtlCol="0" anchor="ctr">
            <a:noAutofit/>
          </a:bodyPr>
          <a:lstStyle/>
          <a:p>
            <a:r>
              <a:rPr lang="is-IS" sz="1050" b="1" dirty="0">
                <a:solidFill>
                  <a:srgbClr val="0B8DD7"/>
                </a:solidFill>
                <a:latin typeface="Calibri" panose="020F0502020204030204" pitchFamily="34" charset="0"/>
                <a:cs typeface="Calibri" panose="020F0502020204030204" pitchFamily="34" charset="0"/>
              </a:rPr>
              <a:t>ÞÁTTTAKENDUR</a:t>
            </a:r>
          </a:p>
        </p:txBody>
      </p:sp>
      <p:sp>
        <p:nvSpPr>
          <p:cNvPr id="45" name="InfoText1">
            <a:extLst>
              <a:ext uri="{FF2B5EF4-FFF2-40B4-BE49-F238E27FC236}">
                <a16:creationId xmlns:a16="http://schemas.microsoft.com/office/drawing/2014/main" id="{7A75A611-EC67-4FEC-8460-AAB54AA93D1D}"/>
              </a:ext>
            </a:extLst>
          </p:cNvPr>
          <p:cNvSpPr txBox="1"/>
          <p:nvPr/>
        </p:nvSpPr>
        <p:spPr>
          <a:xfrm>
            <a:off x="269201" y="3911197"/>
            <a:ext cx="4176628" cy="1090823"/>
          </a:xfrm>
          <a:prstGeom prst="rect">
            <a:avLst/>
          </a:prstGeom>
          <a:noFill/>
        </p:spPr>
        <p:txBody>
          <a:bodyPr wrap="square" rtlCol="0" anchor="t">
            <a:noAutofit/>
          </a:bodyPr>
          <a:lstStyle/>
          <a:p>
            <a:pPr algn="l">
              <a:spcBef>
                <a:spcPts val="0"/>
              </a:spcBef>
              <a:spcAft>
                <a:spcPts val="0"/>
              </a:spcAft>
            </a:pPr>
            <a:r>
              <a:rPr lang="is-IS" sz="900" b="0" i="0" dirty="0">
                <a:solidFill>
                  <a:srgbClr val="606060"/>
                </a:solidFill>
                <a:latin typeface="Calibri" panose="020F0502020204030204" pitchFamily="34" charset="0"/>
                <a:cs typeface="Calibri" panose="020F0502020204030204" pitchFamily="34" charset="0"/>
              </a:rPr>
              <a:t>Óheimilt er að birta niðurstöður kannana opinberlega nema með skriflegu leyfi MMR. Ef niðurstöður eru birtar skal nafn þess sem greiðir fyrir viðkomandi könnun tekið fram ásamt því sem niðurstöður viðkomandi spurningar skulu gerðar opinberar í heild sinni, þar með talið þær forsendur sem svarendum eru gefnar áður en spurningunni er svarað. MMR áskilur sér jafnframt rétt til að gera ofangreindar upplýsingar opinberar við birtingu af hálfu kaupanda.</a:t>
            </a:r>
          </a:p>
        </p:txBody>
      </p:sp>
      <p:sp>
        <p:nvSpPr>
          <p:cNvPr id="46" name="InfoText2">
            <a:extLst>
              <a:ext uri="{FF2B5EF4-FFF2-40B4-BE49-F238E27FC236}">
                <a16:creationId xmlns:a16="http://schemas.microsoft.com/office/drawing/2014/main" id="{44C12126-34D3-4FC8-8B8D-F2412782A727}"/>
              </a:ext>
            </a:extLst>
          </p:cNvPr>
          <p:cNvSpPr txBox="1"/>
          <p:nvPr/>
        </p:nvSpPr>
        <p:spPr>
          <a:xfrm>
            <a:off x="4859711" y="3924827"/>
            <a:ext cx="4176628" cy="671351"/>
          </a:xfrm>
          <a:prstGeom prst="rect">
            <a:avLst/>
          </a:prstGeom>
          <a:noFill/>
        </p:spPr>
        <p:txBody>
          <a:bodyPr wrap="square" rtlCol="0" anchor="t">
            <a:noAutofit/>
          </a:bodyPr>
          <a:lstStyle/>
          <a:p>
            <a:pPr algn="l"/>
            <a:r>
              <a:rPr lang="is-IS" sz="900" b="0" i="0" dirty="0">
                <a:solidFill>
                  <a:srgbClr val="606060"/>
                </a:solidFill>
                <a:latin typeface="Calibri" panose="020F0502020204030204" pitchFamily="34" charset="0"/>
                <a:cs typeface="Calibri" panose="020F0502020204030204" pitchFamily="34" charset="0"/>
              </a:rPr>
              <a:t>Hópur Álitsgjafa MMR telur liðlega 18.000 Íslendinga sem valdir hafa verið með tilviljunarúrtaki úr þjóðskrá og fengnir til þátttöku í netkönnun með símakönnun. Hópurinn er endurnýjaður vikulega allt árið í kring til að bæta brottfall og tryggja eðlilega endurnýjun.</a:t>
            </a:r>
          </a:p>
        </p:txBody>
      </p:sp>
      <p:sp>
        <p:nvSpPr>
          <p:cNvPr id="4" name="Header1">
            <a:extLst>
              <a:ext uri="{FF2B5EF4-FFF2-40B4-BE49-F238E27FC236}">
                <a16:creationId xmlns:a16="http://schemas.microsoft.com/office/drawing/2014/main" id="{ECFD285E-4B65-4C33-8635-102197C55E90}"/>
              </a:ext>
            </a:extLst>
          </p:cNvPr>
          <p:cNvSpPr txBox="1"/>
          <p:nvPr/>
        </p:nvSpPr>
        <p:spPr>
          <a:xfrm>
            <a:off x="189000" y="659200"/>
            <a:ext cx="4050000" cy="270000"/>
          </a:xfrm>
          <a:prstGeom prst="roundRect">
            <a:avLst/>
          </a:prstGeom>
          <a:solidFill>
            <a:schemeClr val="bg1">
              <a:lumMod val="95000"/>
            </a:schemeClr>
          </a:solidFill>
          <a:ln>
            <a:solidFill>
              <a:schemeClr val="tx1">
                <a:lumMod val="50000"/>
                <a:lumOff val="50000"/>
              </a:schemeClr>
            </a:solidFill>
          </a:ln>
        </p:spPr>
        <p:txBody>
          <a:bodyPr wrap="square" rtlCol="0" anchor="ctr">
            <a:noAutofit/>
          </a:bodyPr>
          <a:lstStyle/>
          <a:p>
            <a:r>
              <a:rPr lang="is-IS" sz="1200" b="1" i="0" dirty="0">
                <a:solidFill>
                  <a:srgbClr val="606060"/>
                </a:solidFill>
                <a:latin typeface="Calibri" panose="020F0502020204030204" pitchFamily="34" charset="0"/>
                <a:cs typeface="Calibri" panose="020F0502020204030204" pitchFamily="34" charset="0"/>
              </a:rPr>
              <a:t>FRAMKVÆMD</a:t>
            </a:r>
          </a:p>
        </p:txBody>
      </p:sp>
      <p:sp>
        <p:nvSpPr>
          <p:cNvPr id="47" name="Header2">
            <a:extLst>
              <a:ext uri="{FF2B5EF4-FFF2-40B4-BE49-F238E27FC236}">
                <a16:creationId xmlns:a16="http://schemas.microsoft.com/office/drawing/2014/main" id="{36A9B71D-BA69-47A8-82BD-4DD0AAACC93B}"/>
              </a:ext>
            </a:extLst>
          </p:cNvPr>
          <p:cNvSpPr txBox="1"/>
          <p:nvPr/>
        </p:nvSpPr>
        <p:spPr>
          <a:xfrm>
            <a:off x="4859711" y="659200"/>
            <a:ext cx="4050000" cy="270000"/>
          </a:xfrm>
          <a:prstGeom prst="roundRect">
            <a:avLst/>
          </a:prstGeom>
          <a:solidFill>
            <a:schemeClr val="bg1">
              <a:lumMod val="95000"/>
            </a:schemeClr>
          </a:solidFill>
          <a:ln>
            <a:solidFill>
              <a:schemeClr val="tx1">
                <a:lumMod val="50000"/>
                <a:lumOff val="50000"/>
              </a:schemeClr>
            </a:solidFill>
          </a:ln>
        </p:spPr>
        <p:txBody>
          <a:bodyPr wrap="square" rtlCol="0" anchor="ctr">
            <a:noAutofit/>
          </a:bodyPr>
          <a:lstStyle/>
          <a:p>
            <a:r>
              <a:rPr lang="is-IS" sz="1200" b="1" i="0" dirty="0">
                <a:solidFill>
                  <a:srgbClr val="606060"/>
                </a:solidFill>
                <a:latin typeface="Calibri" panose="020F0502020204030204" pitchFamily="34" charset="0"/>
                <a:cs typeface="Calibri" panose="020F0502020204030204" pitchFamily="34" charset="0"/>
              </a:rPr>
              <a:t>VOGTÖLUR</a:t>
            </a:r>
          </a:p>
        </p:txBody>
      </p:sp>
      <p:sp>
        <p:nvSpPr>
          <p:cNvPr id="34" name="Header3">
            <a:extLst>
              <a:ext uri="{FF2B5EF4-FFF2-40B4-BE49-F238E27FC236}">
                <a16:creationId xmlns:a16="http://schemas.microsoft.com/office/drawing/2014/main" id="{1D9C57E6-36A9-4DBE-9AC6-1D53A8765E3E}"/>
              </a:ext>
            </a:extLst>
          </p:cNvPr>
          <p:cNvSpPr txBox="1"/>
          <p:nvPr/>
        </p:nvSpPr>
        <p:spPr>
          <a:xfrm>
            <a:off x="189000" y="3550489"/>
            <a:ext cx="4050000" cy="270000"/>
          </a:xfrm>
          <a:prstGeom prst="roundRect">
            <a:avLst/>
          </a:prstGeom>
          <a:solidFill>
            <a:schemeClr val="bg1">
              <a:lumMod val="95000"/>
            </a:schemeClr>
          </a:solidFill>
          <a:ln>
            <a:solidFill>
              <a:schemeClr val="tx1">
                <a:lumMod val="50000"/>
                <a:lumOff val="50000"/>
              </a:schemeClr>
            </a:solidFill>
          </a:ln>
        </p:spPr>
        <p:txBody>
          <a:bodyPr wrap="square" rtlCol="0" anchor="ctr">
            <a:noAutofit/>
          </a:bodyPr>
          <a:lstStyle/>
          <a:p>
            <a:r>
              <a:rPr lang="is-IS" sz="1200" b="1" i="0" dirty="0">
                <a:solidFill>
                  <a:srgbClr val="606060"/>
                </a:solidFill>
                <a:latin typeface="Calibri" panose="020F0502020204030204" pitchFamily="34" charset="0"/>
                <a:cs typeface="Calibri" panose="020F0502020204030204" pitchFamily="34" charset="0"/>
              </a:rPr>
              <a:t>UM OPINBERA BIRTING NIÐURSTAÐA</a:t>
            </a:r>
          </a:p>
        </p:txBody>
      </p:sp>
      <p:sp>
        <p:nvSpPr>
          <p:cNvPr id="23" name="Header4">
            <a:extLst>
              <a:ext uri="{FF2B5EF4-FFF2-40B4-BE49-F238E27FC236}">
                <a16:creationId xmlns:a16="http://schemas.microsoft.com/office/drawing/2014/main" id="{FE2C85DB-04B0-4F1F-8B36-B7D8C9C3219A}"/>
              </a:ext>
            </a:extLst>
          </p:cNvPr>
          <p:cNvSpPr txBox="1"/>
          <p:nvPr/>
        </p:nvSpPr>
        <p:spPr>
          <a:xfrm>
            <a:off x="4788024" y="3550489"/>
            <a:ext cx="4050000" cy="270000"/>
          </a:xfrm>
          <a:prstGeom prst="roundRect">
            <a:avLst/>
          </a:prstGeom>
          <a:solidFill>
            <a:schemeClr val="bg1">
              <a:lumMod val="95000"/>
            </a:schemeClr>
          </a:solidFill>
          <a:ln>
            <a:solidFill>
              <a:schemeClr val="tx1">
                <a:lumMod val="50000"/>
                <a:lumOff val="50000"/>
              </a:schemeClr>
            </a:solidFill>
          </a:ln>
        </p:spPr>
        <p:txBody>
          <a:bodyPr wrap="square" rtlCol="0" anchor="ctr">
            <a:noAutofit/>
          </a:bodyPr>
          <a:lstStyle/>
          <a:p>
            <a:r>
              <a:rPr lang="is-IS" sz="1200" b="1" i="0" dirty="0">
                <a:solidFill>
                  <a:srgbClr val="606060"/>
                </a:solidFill>
                <a:latin typeface="Calibri" panose="020F0502020204030204" pitchFamily="34" charset="0"/>
                <a:cs typeface="Calibri" panose="020F0502020204030204" pitchFamily="34" charset="0"/>
              </a:rPr>
              <a:t>* UM ÁLITSGJAFA MMR</a:t>
            </a:r>
          </a:p>
        </p:txBody>
      </p:sp>
      <p:sp>
        <p:nvSpPr>
          <p:cNvPr id="50" name="WeightGroup1">
            <a:extLst>
              <a:ext uri="{FF2B5EF4-FFF2-40B4-BE49-F238E27FC236}">
                <a16:creationId xmlns:a16="http://schemas.microsoft.com/office/drawing/2014/main" id="{ADE74FC7-57AE-423C-B53A-6FE8C96B7490}"/>
              </a:ext>
            </a:extLst>
          </p:cNvPr>
          <p:cNvSpPr txBox="1"/>
          <p:nvPr/>
        </p:nvSpPr>
        <p:spPr>
          <a:xfrm>
            <a:off x="4859711" y="1275648"/>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Karlar:</a:t>
            </a:r>
          </a:p>
        </p:txBody>
      </p:sp>
      <p:sp>
        <p:nvSpPr>
          <p:cNvPr id="51" name="WeightGroup2">
            <a:extLst>
              <a:ext uri="{FF2B5EF4-FFF2-40B4-BE49-F238E27FC236}">
                <a16:creationId xmlns:a16="http://schemas.microsoft.com/office/drawing/2014/main" id="{3331A73B-FD74-4CCC-AD95-E473497C2F71}"/>
              </a:ext>
            </a:extLst>
          </p:cNvPr>
          <p:cNvSpPr txBox="1"/>
          <p:nvPr/>
        </p:nvSpPr>
        <p:spPr>
          <a:xfrm>
            <a:off x="4859711" y="1464648"/>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Konur:</a:t>
            </a:r>
          </a:p>
        </p:txBody>
      </p:sp>
      <p:sp>
        <p:nvSpPr>
          <p:cNvPr id="56" name="WeightGroup3">
            <a:extLst>
              <a:ext uri="{FF2B5EF4-FFF2-40B4-BE49-F238E27FC236}">
                <a16:creationId xmlns:a16="http://schemas.microsoft.com/office/drawing/2014/main" id="{A69B81E5-4A66-4A12-84B0-45B7C9E95061}"/>
              </a:ext>
            </a:extLst>
          </p:cNvPr>
          <p:cNvSpPr txBox="1"/>
          <p:nvPr/>
        </p:nvSpPr>
        <p:spPr>
          <a:xfrm>
            <a:off x="6462210" y="1275648"/>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Höfuðborgarsvæðið:</a:t>
            </a:r>
          </a:p>
        </p:txBody>
      </p:sp>
      <p:sp>
        <p:nvSpPr>
          <p:cNvPr id="57" name="WeightGroup4">
            <a:extLst>
              <a:ext uri="{FF2B5EF4-FFF2-40B4-BE49-F238E27FC236}">
                <a16:creationId xmlns:a16="http://schemas.microsoft.com/office/drawing/2014/main" id="{961E5828-9481-4BF1-AC9C-9BE7661FA8DA}"/>
              </a:ext>
            </a:extLst>
          </p:cNvPr>
          <p:cNvSpPr txBox="1"/>
          <p:nvPr/>
        </p:nvSpPr>
        <p:spPr>
          <a:xfrm>
            <a:off x="6462210" y="1464648"/>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Landsbyggðin:</a:t>
            </a:r>
          </a:p>
        </p:txBody>
      </p:sp>
      <p:sp>
        <p:nvSpPr>
          <p:cNvPr id="60" name="WeightGroup5">
            <a:extLst>
              <a:ext uri="{FF2B5EF4-FFF2-40B4-BE49-F238E27FC236}">
                <a16:creationId xmlns:a16="http://schemas.microsoft.com/office/drawing/2014/main" id="{31B7C252-0484-4E9D-A3E5-170899372191}"/>
              </a:ext>
            </a:extLst>
          </p:cNvPr>
          <p:cNvSpPr txBox="1"/>
          <p:nvPr/>
        </p:nvSpPr>
        <p:spPr>
          <a:xfrm>
            <a:off x="4859711" y="2031355"/>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18-29 ára:</a:t>
            </a:r>
          </a:p>
        </p:txBody>
      </p:sp>
      <p:sp>
        <p:nvSpPr>
          <p:cNvPr id="61" name="WeightGroup6">
            <a:extLst>
              <a:ext uri="{FF2B5EF4-FFF2-40B4-BE49-F238E27FC236}">
                <a16:creationId xmlns:a16="http://schemas.microsoft.com/office/drawing/2014/main" id="{3CA2EB0C-FF04-4D2F-8AB2-8A58831E50E6}"/>
              </a:ext>
            </a:extLst>
          </p:cNvPr>
          <p:cNvSpPr txBox="1"/>
          <p:nvPr/>
        </p:nvSpPr>
        <p:spPr>
          <a:xfrm>
            <a:off x="4859711" y="2220355"/>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30-39 ára:</a:t>
            </a:r>
          </a:p>
        </p:txBody>
      </p:sp>
      <p:sp>
        <p:nvSpPr>
          <p:cNvPr id="64" name="WeightGroup7">
            <a:extLst>
              <a:ext uri="{FF2B5EF4-FFF2-40B4-BE49-F238E27FC236}">
                <a16:creationId xmlns:a16="http://schemas.microsoft.com/office/drawing/2014/main" id="{28F50677-EA70-451B-8790-04156580FAE4}"/>
              </a:ext>
            </a:extLst>
          </p:cNvPr>
          <p:cNvSpPr txBox="1"/>
          <p:nvPr/>
        </p:nvSpPr>
        <p:spPr>
          <a:xfrm>
            <a:off x="4859711" y="2409816"/>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40-49 ára:</a:t>
            </a:r>
          </a:p>
        </p:txBody>
      </p:sp>
      <p:sp>
        <p:nvSpPr>
          <p:cNvPr id="65" name="WeightGroup8">
            <a:extLst>
              <a:ext uri="{FF2B5EF4-FFF2-40B4-BE49-F238E27FC236}">
                <a16:creationId xmlns:a16="http://schemas.microsoft.com/office/drawing/2014/main" id="{07FF877F-7F8A-4E13-A7B7-D8CA5A343AE4}"/>
              </a:ext>
            </a:extLst>
          </p:cNvPr>
          <p:cNvSpPr txBox="1"/>
          <p:nvPr/>
        </p:nvSpPr>
        <p:spPr>
          <a:xfrm>
            <a:off x="4859711" y="2598816"/>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50-59 ára:</a:t>
            </a:r>
          </a:p>
        </p:txBody>
      </p:sp>
      <p:sp>
        <p:nvSpPr>
          <p:cNvPr id="68" name="WeightGroup9">
            <a:extLst>
              <a:ext uri="{FF2B5EF4-FFF2-40B4-BE49-F238E27FC236}">
                <a16:creationId xmlns:a16="http://schemas.microsoft.com/office/drawing/2014/main" id="{21F11C35-2516-40A1-B554-D8107C053E02}"/>
              </a:ext>
            </a:extLst>
          </p:cNvPr>
          <p:cNvSpPr txBox="1"/>
          <p:nvPr/>
        </p:nvSpPr>
        <p:spPr>
          <a:xfrm>
            <a:off x="4859711" y="2787816"/>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60-67 ára:</a:t>
            </a:r>
          </a:p>
        </p:txBody>
      </p:sp>
      <p:sp>
        <p:nvSpPr>
          <p:cNvPr id="69" name="WeightGroup10">
            <a:extLst>
              <a:ext uri="{FF2B5EF4-FFF2-40B4-BE49-F238E27FC236}">
                <a16:creationId xmlns:a16="http://schemas.microsoft.com/office/drawing/2014/main" id="{5995ADCB-F89D-4630-B53F-DB1C2A2D9237}"/>
              </a:ext>
            </a:extLst>
          </p:cNvPr>
          <p:cNvSpPr txBox="1"/>
          <p:nvPr/>
        </p:nvSpPr>
        <p:spPr>
          <a:xfrm>
            <a:off x="4859711" y="2976816"/>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68 ára og eldri:</a:t>
            </a:r>
          </a:p>
        </p:txBody>
      </p:sp>
      <p:sp>
        <p:nvSpPr>
          <p:cNvPr id="72" name="WeightGroup11">
            <a:extLst>
              <a:ext uri="{FF2B5EF4-FFF2-40B4-BE49-F238E27FC236}">
                <a16:creationId xmlns:a16="http://schemas.microsoft.com/office/drawing/2014/main" id="{3AEE9D53-1134-4986-A407-24F36169AC0F}"/>
              </a:ext>
            </a:extLst>
          </p:cNvPr>
          <p:cNvSpPr txBox="1"/>
          <p:nvPr/>
        </p:nvSpPr>
        <p:spPr>
          <a:xfrm>
            <a:off x="6462210" y="2031355"/>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Grunnskóli:</a:t>
            </a:r>
          </a:p>
        </p:txBody>
      </p:sp>
      <p:sp>
        <p:nvSpPr>
          <p:cNvPr id="73" name="WeightGroup12">
            <a:extLst>
              <a:ext uri="{FF2B5EF4-FFF2-40B4-BE49-F238E27FC236}">
                <a16:creationId xmlns:a16="http://schemas.microsoft.com/office/drawing/2014/main" id="{B035594F-E0CB-40D2-84FE-44EBDAC60E83}"/>
              </a:ext>
            </a:extLst>
          </p:cNvPr>
          <p:cNvSpPr txBox="1"/>
          <p:nvPr/>
        </p:nvSpPr>
        <p:spPr>
          <a:xfrm>
            <a:off x="6462210" y="2220355"/>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Starfsnám:</a:t>
            </a:r>
          </a:p>
        </p:txBody>
      </p:sp>
      <p:sp>
        <p:nvSpPr>
          <p:cNvPr id="76" name="WeightGroup13">
            <a:extLst>
              <a:ext uri="{FF2B5EF4-FFF2-40B4-BE49-F238E27FC236}">
                <a16:creationId xmlns:a16="http://schemas.microsoft.com/office/drawing/2014/main" id="{A4176C13-1F45-4425-9C4F-74930CA284BD}"/>
              </a:ext>
            </a:extLst>
          </p:cNvPr>
          <p:cNvSpPr txBox="1"/>
          <p:nvPr/>
        </p:nvSpPr>
        <p:spPr>
          <a:xfrm>
            <a:off x="6462210" y="2409816"/>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Bóklegt framhaldsnám:</a:t>
            </a:r>
          </a:p>
        </p:txBody>
      </p:sp>
      <p:sp>
        <p:nvSpPr>
          <p:cNvPr id="77" name="WeightGroup14">
            <a:extLst>
              <a:ext uri="{FF2B5EF4-FFF2-40B4-BE49-F238E27FC236}">
                <a16:creationId xmlns:a16="http://schemas.microsoft.com/office/drawing/2014/main" id="{78DEE644-59B5-4D81-AAC9-BC54B65FDB8C}"/>
              </a:ext>
            </a:extLst>
          </p:cNvPr>
          <p:cNvSpPr txBox="1"/>
          <p:nvPr/>
        </p:nvSpPr>
        <p:spPr>
          <a:xfrm>
            <a:off x="6462210" y="2598816"/>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Verklegt framhaldsnám:</a:t>
            </a:r>
          </a:p>
        </p:txBody>
      </p:sp>
      <p:sp>
        <p:nvSpPr>
          <p:cNvPr id="80" name="WeightGroup15">
            <a:extLst>
              <a:ext uri="{FF2B5EF4-FFF2-40B4-BE49-F238E27FC236}">
                <a16:creationId xmlns:a16="http://schemas.microsoft.com/office/drawing/2014/main" id="{3869E6E1-58EF-4BDF-AFAB-CA35F2F7CCF4}"/>
              </a:ext>
            </a:extLst>
          </p:cNvPr>
          <p:cNvSpPr txBox="1"/>
          <p:nvPr/>
        </p:nvSpPr>
        <p:spPr>
          <a:xfrm>
            <a:off x="6462210" y="2787816"/>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Próf úr sérskólum við háskólastig:</a:t>
            </a:r>
          </a:p>
        </p:txBody>
      </p:sp>
      <p:sp>
        <p:nvSpPr>
          <p:cNvPr id="81" name="WeightGroup16">
            <a:extLst>
              <a:ext uri="{FF2B5EF4-FFF2-40B4-BE49-F238E27FC236}">
                <a16:creationId xmlns:a16="http://schemas.microsoft.com/office/drawing/2014/main" id="{6D025355-76D8-4EA5-9F83-AD2F506F0B98}"/>
              </a:ext>
            </a:extLst>
          </p:cNvPr>
          <p:cNvSpPr txBox="1"/>
          <p:nvPr/>
        </p:nvSpPr>
        <p:spPr>
          <a:xfrm>
            <a:off x="6462210" y="2976816"/>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Háskólanám:</a:t>
            </a:r>
          </a:p>
        </p:txBody>
      </p:sp>
      <p:sp>
        <p:nvSpPr>
          <p:cNvPr id="53" name="Weight1">
            <a:extLst>
              <a:ext uri="{FF2B5EF4-FFF2-40B4-BE49-F238E27FC236}">
                <a16:creationId xmlns:a16="http://schemas.microsoft.com/office/drawing/2014/main" id="{BBB31FBF-5009-4C3C-9942-9692E38B9D67}"/>
              </a:ext>
            </a:extLst>
          </p:cNvPr>
          <p:cNvSpPr>
            <a:spLocks noGrp="1"/>
          </p:cNvSpPr>
          <p:nvPr>
            <p:ph type="body" sz="quarter" idx="15" hasCustomPrompt="1"/>
          </p:nvPr>
        </p:nvSpPr>
        <p:spPr>
          <a:xfrm>
            <a:off x="5913000" y="1275648"/>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54" name="Weight2">
            <a:extLst>
              <a:ext uri="{FF2B5EF4-FFF2-40B4-BE49-F238E27FC236}">
                <a16:creationId xmlns:a16="http://schemas.microsoft.com/office/drawing/2014/main" id="{C0B19190-47F7-47A4-8747-5EA883FF6CFA}"/>
              </a:ext>
            </a:extLst>
          </p:cNvPr>
          <p:cNvSpPr>
            <a:spLocks noGrp="1"/>
          </p:cNvSpPr>
          <p:nvPr>
            <p:ph type="body" sz="quarter" idx="16" hasCustomPrompt="1"/>
          </p:nvPr>
        </p:nvSpPr>
        <p:spPr>
          <a:xfrm>
            <a:off x="5913000" y="1464648"/>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58" name="Weight3">
            <a:extLst>
              <a:ext uri="{FF2B5EF4-FFF2-40B4-BE49-F238E27FC236}">
                <a16:creationId xmlns:a16="http://schemas.microsoft.com/office/drawing/2014/main" id="{70D4BB27-A710-4646-A988-9793E64A1BE0}"/>
              </a:ext>
            </a:extLst>
          </p:cNvPr>
          <p:cNvSpPr>
            <a:spLocks noGrp="1"/>
          </p:cNvSpPr>
          <p:nvPr>
            <p:ph type="body" sz="quarter" idx="17" hasCustomPrompt="1"/>
          </p:nvPr>
        </p:nvSpPr>
        <p:spPr>
          <a:xfrm>
            <a:off x="8028210" y="1275648"/>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59" name="Weight4">
            <a:extLst>
              <a:ext uri="{FF2B5EF4-FFF2-40B4-BE49-F238E27FC236}">
                <a16:creationId xmlns:a16="http://schemas.microsoft.com/office/drawing/2014/main" id="{F97E2F98-72C0-41E5-A3FD-21ECA306ED47}"/>
              </a:ext>
            </a:extLst>
          </p:cNvPr>
          <p:cNvSpPr>
            <a:spLocks noGrp="1"/>
          </p:cNvSpPr>
          <p:nvPr>
            <p:ph type="body" sz="quarter" idx="18" hasCustomPrompt="1"/>
          </p:nvPr>
        </p:nvSpPr>
        <p:spPr>
          <a:xfrm>
            <a:off x="8028210" y="1464648"/>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62" name="Weight5">
            <a:extLst>
              <a:ext uri="{FF2B5EF4-FFF2-40B4-BE49-F238E27FC236}">
                <a16:creationId xmlns:a16="http://schemas.microsoft.com/office/drawing/2014/main" id="{64714A90-984F-4A4C-922A-64975C8BD441}"/>
              </a:ext>
            </a:extLst>
          </p:cNvPr>
          <p:cNvSpPr>
            <a:spLocks noGrp="1"/>
          </p:cNvSpPr>
          <p:nvPr>
            <p:ph type="body" sz="quarter" idx="19" hasCustomPrompt="1"/>
          </p:nvPr>
        </p:nvSpPr>
        <p:spPr>
          <a:xfrm>
            <a:off x="5913000" y="2031355"/>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63" name="Weight6">
            <a:extLst>
              <a:ext uri="{FF2B5EF4-FFF2-40B4-BE49-F238E27FC236}">
                <a16:creationId xmlns:a16="http://schemas.microsoft.com/office/drawing/2014/main" id="{9F9B6AE7-D67B-4B0D-8C37-65457303D120}"/>
              </a:ext>
            </a:extLst>
          </p:cNvPr>
          <p:cNvSpPr>
            <a:spLocks noGrp="1"/>
          </p:cNvSpPr>
          <p:nvPr>
            <p:ph type="body" sz="quarter" idx="20" hasCustomPrompt="1"/>
          </p:nvPr>
        </p:nvSpPr>
        <p:spPr>
          <a:xfrm>
            <a:off x="5913000" y="2220355"/>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66" name="Weight7">
            <a:extLst>
              <a:ext uri="{FF2B5EF4-FFF2-40B4-BE49-F238E27FC236}">
                <a16:creationId xmlns:a16="http://schemas.microsoft.com/office/drawing/2014/main" id="{7B3FF1C3-64ED-4D76-8CE1-1FB72702C03A}"/>
              </a:ext>
            </a:extLst>
          </p:cNvPr>
          <p:cNvSpPr>
            <a:spLocks noGrp="1"/>
          </p:cNvSpPr>
          <p:nvPr>
            <p:ph type="body" sz="quarter" idx="21" hasCustomPrompt="1"/>
          </p:nvPr>
        </p:nvSpPr>
        <p:spPr>
          <a:xfrm>
            <a:off x="5913000" y="2409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67" name="Weight8">
            <a:extLst>
              <a:ext uri="{FF2B5EF4-FFF2-40B4-BE49-F238E27FC236}">
                <a16:creationId xmlns:a16="http://schemas.microsoft.com/office/drawing/2014/main" id="{5A821009-8C07-4BAF-954B-2C81758D0A43}"/>
              </a:ext>
            </a:extLst>
          </p:cNvPr>
          <p:cNvSpPr>
            <a:spLocks noGrp="1"/>
          </p:cNvSpPr>
          <p:nvPr>
            <p:ph type="body" sz="quarter" idx="22" hasCustomPrompt="1"/>
          </p:nvPr>
        </p:nvSpPr>
        <p:spPr>
          <a:xfrm>
            <a:off x="5913000" y="2598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0" name="Weight9">
            <a:extLst>
              <a:ext uri="{FF2B5EF4-FFF2-40B4-BE49-F238E27FC236}">
                <a16:creationId xmlns:a16="http://schemas.microsoft.com/office/drawing/2014/main" id="{360EC125-E99E-41F1-963C-73CE4E1A38E4}"/>
              </a:ext>
            </a:extLst>
          </p:cNvPr>
          <p:cNvSpPr>
            <a:spLocks noGrp="1"/>
          </p:cNvSpPr>
          <p:nvPr>
            <p:ph type="body" sz="quarter" idx="23" hasCustomPrompt="1"/>
          </p:nvPr>
        </p:nvSpPr>
        <p:spPr>
          <a:xfrm>
            <a:off x="5913000" y="2787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1" name="Weight10">
            <a:extLst>
              <a:ext uri="{FF2B5EF4-FFF2-40B4-BE49-F238E27FC236}">
                <a16:creationId xmlns:a16="http://schemas.microsoft.com/office/drawing/2014/main" id="{B8810F0A-E16D-4A08-BE90-F205DB30F23C}"/>
              </a:ext>
            </a:extLst>
          </p:cNvPr>
          <p:cNvSpPr>
            <a:spLocks noGrp="1"/>
          </p:cNvSpPr>
          <p:nvPr>
            <p:ph type="body" sz="quarter" idx="24" hasCustomPrompt="1"/>
          </p:nvPr>
        </p:nvSpPr>
        <p:spPr>
          <a:xfrm>
            <a:off x="5913000" y="2976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4" name="Weight11">
            <a:extLst>
              <a:ext uri="{FF2B5EF4-FFF2-40B4-BE49-F238E27FC236}">
                <a16:creationId xmlns:a16="http://schemas.microsoft.com/office/drawing/2014/main" id="{7473B319-F5D8-42A0-BDA3-4F41B92F0F5A}"/>
              </a:ext>
            </a:extLst>
          </p:cNvPr>
          <p:cNvSpPr>
            <a:spLocks noGrp="1"/>
          </p:cNvSpPr>
          <p:nvPr>
            <p:ph type="body" sz="quarter" idx="25" hasCustomPrompt="1"/>
          </p:nvPr>
        </p:nvSpPr>
        <p:spPr>
          <a:xfrm>
            <a:off x="8028210" y="2031355"/>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5" name="Weight12">
            <a:extLst>
              <a:ext uri="{FF2B5EF4-FFF2-40B4-BE49-F238E27FC236}">
                <a16:creationId xmlns:a16="http://schemas.microsoft.com/office/drawing/2014/main" id="{803C270B-E66C-4F8D-AA9A-FAE67EA9EDB0}"/>
              </a:ext>
            </a:extLst>
          </p:cNvPr>
          <p:cNvSpPr>
            <a:spLocks noGrp="1"/>
          </p:cNvSpPr>
          <p:nvPr>
            <p:ph type="body" sz="quarter" idx="26" hasCustomPrompt="1"/>
          </p:nvPr>
        </p:nvSpPr>
        <p:spPr>
          <a:xfrm>
            <a:off x="8028210" y="2220355"/>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8" name="Weight13">
            <a:extLst>
              <a:ext uri="{FF2B5EF4-FFF2-40B4-BE49-F238E27FC236}">
                <a16:creationId xmlns:a16="http://schemas.microsoft.com/office/drawing/2014/main" id="{72402A80-D3E6-4029-BF05-181306A7B822}"/>
              </a:ext>
            </a:extLst>
          </p:cNvPr>
          <p:cNvSpPr>
            <a:spLocks noGrp="1"/>
          </p:cNvSpPr>
          <p:nvPr>
            <p:ph type="body" sz="quarter" idx="27" hasCustomPrompt="1"/>
          </p:nvPr>
        </p:nvSpPr>
        <p:spPr>
          <a:xfrm>
            <a:off x="8028210" y="2409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9" name="Weight14">
            <a:extLst>
              <a:ext uri="{FF2B5EF4-FFF2-40B4-BE49-F238E27FC236}">
                <a16:creationId xmlns:a16="http://schemas.microsoft.com/office/drawing/2014/main" id="{7F4AEC42-9350-4335-B36E-9CE16378C7C3}"/>
              </a:ext>
            </a:extLst>
          </p:cNvPr>
          <p:cNvSpPr>
            <a:spLocks noGrp="1"/>
          </p:cNvSpPr>
          <p:nvPr>
            <p:ph type="body" sz="quarter" idx="28" hasCustomPrompt="1"/>
          </p:nvPr>
        </p:nvSpPr>
        <p:spPr>
          <a:xfrm>
            <a:off x="8028210" y="2598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82" name="Weight15">
            <a:extLst>
              <a:ext uri="{FF2B5EF4-FFF2-40B4-BE49-F238E27FC236}">
                <a16:creationId xmlns:a16="http://schemas.microsoft.com/office/drawing/2014/main" id="{45548034-6A6F-458D-B5BF-B53A1C8E14DF}"/>
              </a:ext>
            </a:extLst>
          </p:cNvPr>
          <p:cNvSpPr>
            <a:spLocks noGrp="1"/>
          </p:cNvSpPr>
          <p:nvPr>
            <p:ph type="body" sz="quarter" idx="29" hasCustomPrompt="1"/>
          </p:nvPr>
        </p:nvSpPr>
        <p:spPr>
          <a:xfrm>
            <a:off x="8028210" y="2787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83" name="Weight16">
            <a:extLst>
              <a:ext uri="{FF2B5EF4-FFF2-40B4-BE49-F238E27FC236}">
                <a16:creationId xmlns:a16="http://schemas.microsoft.com/office/drawing/2014/main" id="{2E08D1E7-BC6E-4201-AF66-58EA7E812AD2}"/>
              </a:ext>
            </a:extLst>
          </p:cNvPr>
          <p:cNvSpPr>
            <a:spLocks noGrp="1"/>
          </p:cNvSpPr>
          <p:nvPr>
            <p:ph type="body" sz="quarter" idx="30" hasCustomPrompt="1"/>
          </p:nvPr>
        </p:nvSpPr>
        <p:spPr>
          <a:xfrm>
            <a:off x="8028210" y="2976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84" name="WeightSubHeader1">
            <a:extLst>
              <a:ext uri="{FF2B5EF4-FFF2-40B4-BE49-F238E27FC236}">
                <a16:creationId xmlns:a16="http://schemas.microsoft.com/office/drawing/2014/main" id="{D40B43DC-0235-43A6-B4CD-2FF34F99152A}"/>
              </a:ext>
            </a:extLst>
          </p:cNvPr>
          <p:cNvSpPr txBox="1"/>
          <p:nvPr/>
        </p:nvSpPr>
        <p:spPr>
          <a:xfrm>
            <a:off x="4859711" y="1079211"/>
            <a:ext cx="1053145" cy="219291"/>
          </a:xfrm>
          <a:prstGeom prst="rect">
            <a:avLst/>
          </a:prstGeom>
          <a:noFill/>
        </p:spPr>
        <p:txBody>
          <a:bodyPr wrap="square" rtlCol="0">
            <a:spAutoFit/>
          </a:bodyPr>
          <a:lstStyle/>
          <a:p>
            <a:pPr algn="r"/>
            <a:r>
              <a:rPr lang="is-IS" sz="825" b="1" dirty="0">
                <a:solidFill>
                  <a:srgbClr val="606060"/>
                </a:solidFill>
                <a:latin typeface="Calibri" panose="020F0502020204030204" pitchFamily="34" charset="0"/>
                <a:cs typeface="Calibri" panose="020F0502020204030204" pitchFamily="34" charset="0"/>
              </a:rPr>
              <a:t>KYN</a:t>
            </a:r>
          </a:p>
        </p:txBody>
      </p:sp>
      <p:sp>
        <p:nvSpPr>
          <p:cNvPr id="86" name="WeightSubHeader2">
            <a:extLst>
              <a:ext uri="{FF2B5EF4-FFF2-40B4-BE49-F238E27FC236}">
                <a16:creationId xmlns:a16="http://schemas.microsoft.com/office/drawing/2014/main" id="{7E3B73F8-9124-4160-B965-D98DE4F0D3EC}"/>
              </a:ext>
            </a:extLst>
          </p:cNvPr>
          <p:cNvSpPr txBox="1"/>
          <p:nvPr/>
        </p:nvSpPr>
        <p:spPr>
          <a:xfrm>
            <a:off x="6975138" y="1078328"/>
            <a:ext cx="1053145" cy="219291"/>
          </a:xfrm>
          <a:prstGeom prst="rect">
            <a:avLst/>
          </a:prstGeom>
          <a:noFill/>
        </p:spPr>
        <p:txBody>
          <a:bodyPr wrap="square" rtlCol="0">
            <a:spAutoFit/>
          </a:bodyPr>
          <a:lstStyle/>
          <a:p>
            <a:pPr algn="r"/>
            <a:r>
              <a:rPr lang="is-IS" sz="825" b="1" dirty="0">
                <a:solidFill>
                  <a:srgbClr val="606060"/>
                </a:solidFill>
                <a:latin typeface="Calibri" panose="020F0502020204030204" pitchFamily="34" charset="0"/>
                <a:cs typeface="Calibri" panose="020F0502020204030204" pitchFamily="34" charset="0"/>
              </a:rPr>
              <a:t>BÚSETA</a:t>
            </a:r>
          </a:p>
        </p:txBody>
      </p:sp>
      <p:sp>
        <p:nvSpPr>
          <p:cNvPr id="85" name="WeightSubHeader3">
            <a:extLst>
              <a:ext uri="{FF2B5EF4-FFF2-40B4-BE49-F238E27FC236}">
                <a16:creationId xmlns:a16="http://schemas.microsoft.com/office/drawing/2014/main" id="{31A7DB62-2DC9-4854-995B-365271535A46}"/>
              </a:ext>
            </a:extLst>
          </p:cNvPr>
          <p:cNvSpPr txBox="1"/>
          <p:nvPr/>
        </p:nvSpPr>
        <p:spPr>
          <a:xfrm>
            <a:off x="4859638" y="1838521"/>
            <a:ext cx="1053145" cy="219291"/>
          </a:xfrm>
          <a:prstGeom prst="rect">
            <a:avLst/>
          </a:prstGeom>
          <a:noFill/>
        </p:spPr>
        <p:txBody>
          <a:bodyPr wrap="square" rtlCol="0">
            <a:spAutoFit/>
          </a:bodyPr>
          <a:lstStyle/>
          <a:p>
            <a:pPr algn="r"/>
            <a:r>
              <a:rPr lang="is-IS" sz="825" b="1" dirty="0">
                <a:solidFill>
                  <a:srgbClr val="606060"/>
                </a:solidFill>
                <a:latin typeface="Calibri" panose="020F0502020204030204" pitchFamily="34" charset="0"/>
                <a:cs typeface="Calibri" panose="020F0502020204030204" pitchFamily="34" charset="0"/>
              </a:rPr>
              <a:t>ALDUR</a:t>
            </a:r>
          </a:p>
        </p:txBody>
      </p:sp>
      <p:sp>
        <p:nvSpPr>
          <p:cNvPr id="87" name="WeightSubHeader4">
            <a:extLst>
              <a:ext uri="{FF2B5EF4-FFF2-40B4-BE49-F238E27FC236}">
                <a16:creationId xmlns:a16="http://schemas.microsoft.com/office/drawing/2014/main" id="{51C30E46-3469-4250-865B-C3ED3A0693F4}"/>
              </a:ext>
            </a:extLst>
          </p:cNvPr>
          <p:cNvSpPr txBox="1"/>
          <p:nvPr/>
        </p:nvSpPr>
        <p:spPr>
          <a:xfrm>
            <a:off x="6975066" y="1837639"/>
            <a:ext cx="1053145" cy="219291"/>
          </a:xfrm>
          <a:prstGeom prst="rect">
            <a:avLst/>
          </a:prstGeom>
          <a:noFill/>
        </p:spPr>
        <p:txBody>
          <a:bodyPr wrap="square" rtlCol="0">
            <a:spAutoFit/>
          </a:bodyPr>
          <a:lstStyle/>
          <a:p>
            <a:pPr algn="r"/>
            <a:r>
              <a:rPr lang="is-IS" sz="825" b="1" dirty="0">
                <a:solidFill>
                  <a:srgbClr val="606060"/>
                </a:solidFill>
                <a:latin typeface="Calibri" panose="020F0502020204030204" pitchFamily="34" charset="0"/>
                <a:cs typeface="Calibri" panose="020F0502020204030204" pitchFamily="34" charset="0"/>
              </a:rPr>
              <a:t>MENNTUN</a:t>
            </a:r>
          </a:p>
        </p:txBody>
      </p:sp>
    </p:spTree>
    <p:extLst>
      <p:ext uri="{BB962C8B-B14F-4D97-AF65-F5344CB8AC3E}">
        <p14:creationId xmlns:p14="http://schemas.microsoft.com/office/powerpoint/2010/main" val="2178067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Info_panel">
    <p:spTree>
      <p:nvGrpSpPr>
        <p:cNvPr id="1" name=""/>
        <p:cNvGrpSpPr/>
        <p:nvPr/>
      </p:nvGrpSpPr>
      <p:grpSpPr>
        <a:xfrm>
          <a:off x="0" y="0"/>
          <a:ext cx="0" cy="0"/>
          <a:chOff x="0" y="0"/>
          <a:chExt cx="0" cy="0"/>
        </a:xfrm>
      </p:grpSpPr>
      <p:cxnSp>
        <p:nvCxnSpPr>
          <p:cNvPr id="13" name="HorizontalLine">
            <a:extLst>
              <a:ext uri="{FF2B5EF4-FFF2-40B4-BE49-F238E27FC236}">
                <a16:creationId xmlns:a16="http://schemas.microsoft.com/office/drawing/2014/main" id="{7FCBA311-97D5-4EC6-96F8-057E5C85346B}"/>
              </a:ext>
            </a:extLst>
          </p:cNvPr>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sp>
        <p:nvSpPr>
          <p:cNvPr id="22" name="Title">
            <a:extLst>
              <a:ext uri="{FF2B5EF4-FFF2-40B4-BE49-F238E27FC236}">
                <a16:creationId xmlns:a16="http://schemas.microsoft.com/office/drawing/2014/main" id="{95085E29-89AC-42F7-A69B-D3D3A87472F6}"/>
              </a:ext>
            </a:extLst>
          </p:cNvPr>
          <p:cNvSpPr txBox="1"/>
          <p:nvPr/>
        </p:nvSpPr>
        <p:spPr>
          <a:xfrm>
            <a:off x="899099" y="56700"/>
            <a:ext cx="7992000" cy="486000"/>
          </a:xfrm>
          <a:prstGeom prst="rect">
            <a:avLst/>
          </a:prstGeom>
          <a:noFill/>
        </p:spPr>
        <p:txBody>
          <a:bodyPr wrap="none" rtlCol="0" anchor="ctr" anchorCtr="0">
            <a:noAutofit/>
          </a:bodyPr>
          <a:lstStyle/>
          <a:p>
            <a:pPr algn="r"/>
            <a:r>
              <a:rPr lang="is-IS" sz="1500" b="1" dirty="0">
                <a:solidFill>
                  <a:srgbClr val="606060"/>
                </a:solidFill>
                <a:latin typeface="Calibri" panose="020F0502020204030204" pitchFamily="34" charset="0"/>
              </a:rPr>
              <a:t>Framkvæmd og vogtölur</a:t>
            </a:r>
            <a:endParaRPr lang="en-US" sz="1500" b="1" dirty="0">
              <a:solidFill>
                <a:srgbClr val="606060"/>
              </a:solidFill>
              <a:latin typeface="Calibri" panose="020F0502020204030204" pitchFamily="34" charset="0"/>
            </a:endParaRPr>
          </a:p>
        </p:txBody>
      </p:sp>
      <p:pic>
        <p:nvPicPr>
          <p:cNvPr id="14" name="Logo">
            <a:hlinkClick r:id="" action="ppaction://noaction"/>
            <a:extLst>
              <a:ext uri="{FF2B5EF4-FFF2-40B4-BE49-F238E27FC236}">
                <a16:creationId xmlns:a16="http://schemas.microsoft.com/office/drawing/2014/main" id="{EF6DE244-4947-406B-938E-936E460B2D85}"/>
              </a:ext>
            </a:extLst>
          </p:cNvPr>
          <p:cNvPicPr>
            <a:picLocks noChangeAspect="1"/>
          </p:cNvPicPr>
          <p:nvPr/>
        </p:nvPicPr>
        <p:blipFill rotWithShape="1">
          <a:blip r:embed="rId2"/>
          <a:srcRect l="1109" t="3331" r="173"/>
          <a:stretch/>
        </p:blipFill>
        <p:spPr>
          <a:xfrm>
            <a:off x="89502" y="42619"/>
            <a:ext cx="648072" cy="427478"/>
          </a:xfrm>
          <a:prstGeom prst="rect">
            <a:avLst/>
          </a:prstGeom>
        </p:spPr>
      </p:pic>
      <p:sp>
        <p:nvSpPr>
          <p:cNvPr id="90" name="Text Placeholder 44">
            <a:extLst>
              <a:ext uri="{FF2B5EF4-FFF2-40B4-BE49-F238E27FC236}">
                <a16:creationId xmlns:a16="http://schemas.microsoft.com/office/drawing/2014/main" id="{C480FB64-4B20-4679-A96D-6DD62BA43EAA}"/>
              </a:ext>
            </a:extLst>
          </p:cNvPr>
          <p:cNvSpPr>
            <a:spLocks noGrp="1"/>
          </p:cNvSpPr>
          <p:nvPr>
            <p:ph type="body" sz="quarter" idx="23"/>
          </p:nvPr>
        </p:nvSpPr>
        <p:spPr>
          <a:xfrm>
            <a:off x="1273045" y="2709622"/>
            <a:ext cx="3083057" cy="458504"/>
          </a:xfrm>
          <a:prstGeom prst="rect">
            <a:avLst/>
          </a:prstGeom>
        </p:spPr>
        <p:txBody>
          <a:bodyPr/>
          <a:lstStyle>
            <a:lvl1pPr marL="0" indent="0">
              <a:defRPr sz="1350">
                <a:solidFill>
                  <a:schemeClr val="tx1">
                    <a:lumMod val="65000"/>
                    <a:lumOff val="35000"/>
                  </a:schemeClr>
                </a:solidFill>
              </a:defRPr>
            </a:lvl1pPr>
            <a:lvl2pPr marL="342900" indent="0">
              <a:buNone/>
              <a:defRPr/>
            </a:lvl2pPr>
          </a:lstStyle>
          <a:p>
            <a:pPr lvl="0"/>
            <a:r>
              <a:rPr lang="en-US"/>
              <a:t>Click to edit Master text styles</a:t>
            </a:r>
          </a:p>
        </p:txBody>
      </p:sp>
      <p:sp>
        <p:nvSpPr>
          <p:cNvPr id="91" name="Text Placeholder 38">
            <a:extLst>
              <a:ext uri="{FF2B5EF4-FFF2-40B4-BE49-F238E27FC236}">
                <a16:creationId xmlns:a16="http://schemas.microsoft.com/office/drawing/2014/main" id="{808C8917-4F24-4301-AE32-D036DF432EF2}"/>
              </a:ext>
            </a:extLst>
          </p:cNvPr>
          <p:cNvSpPr>
            <a:spLocks noGrp="1"/>
          </p:cNvSpPr>
          <p:nvPr>
            <p:ph type="body" sz="quarter" idx="20"/>
          </p:nvPr>
        </p:nvSpPr>
        <p:spPr>
          <a:xfrm>
            <a:off x="1273045" y="4437622"/>
            <a:ext cx="3079901" cy="458504"/>
          </a:xfrm>
          <a:prstGeom prst="rect">
            <a:avLst/>
          </a:prstGeom>
        </p:spPr>
        <p:txBody>
          <a:bodyPr/>
          <a:lstStyle>
            <a:lvl1pPr marL="0" indent="0">
              <a:defRPr sz="1350">
                <a:solidFill>
                  <a:schemeClr val="tx1">
                    <a:lumMod val="65000"/>
                    <a:lumOff val="35000"/>
                  </a:schemeClr>
                </a:solidFill>
              </a:defRPr>
            </a:lvl1pPr>
            <a:lvl2pPr marL="342900" indent="0">
              <a:buNone/>
              <a:defRPr/>
            </a:lvl2pPr>
          </a:lstStyle>
          <a:p>
            <a:pPr lvl="0"/>
            <a:r>
              <a:rPr lang="en-US"/>
              <a:t>Click to edit Master text styles</a:t>
            </a:r>
          </a:p>
        </p:txBody>
      </p:sp>
      <p:sp>
        <p:nvSpPr>
          <p:cNvPr id="92" name="Text Placeholder 42">
            <a:extLst>
              <a:ext uri="{FF2B5EF4-FFF2-40B4-BE49-F238E27FC236}">
                <a16:creationId xmlns:a16="http://schemas.microsoft.com/office/drawing/2014/main" id="{E4B08065-73B4-4D76-8002-9DFE0907D623}"/>
              </a:ext>
            </a:extLst>
          </p:cNvPr>
          <p:cNvSpPr>
            <a:spLocks noGrp="1"/>
          </p:cNvSpPr>
          <p:nvPr>
            <p:ph type="body" sz="quarter" idx="22"/>
          </p:nvPr>
        </p:nvSpPr>
        <p:spPr>
          <a:xfrm>
            <a:off x="1273046" y="3573622"/>
            <a:ext cx="3086751" cy="458504"/>
          </a:xfrm>
          <a:prstGeom prst="rect">
            <a:avLst/>
          </a:prstGeom>
        </p:spPr>
        <p:txBody>
          <a:bodyPr/>
          <a:lstStyle>
            <a:lvl1pPr marL="0" indent="0">
              <a:defRPr sz="1350">
                <a:solidFill>
                  <a:schemeClr val="tx1">
                    <a:lumMod val="65000"/>
                    <a:lumOff val="3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93" name="Text Placeholder 40">
            <a:extLst>
              <a:ext uri="{FF2B5EF4-FFF2-40B4-BE49-F238E27FC236}">
                <a16:creationId xmlns:a16="http://schemas.microsoft.com/office/drawing/2014/main" id="{24CC1855-E8FE-42DD-A88A-0FEFAA8CBF92}"/>
              </a:ext>
            </a:extLst>
          </p:cNvPr>
          <p:cNvSpPr>
            <a:spLocks noGrp="1"/>
          </p:cNvSpPr>
          <p:nvPr>
            <p:ph type="body" sz="quarter" idx="21"/>
          </p:nvPr>
        </p:nvSpPr>
        <p:spPr>
          <a:xfrm>
            <a:off x="1273046" y="1847578"/>
            <a:ext cx="3083595" cy="456548"/>
          </a:xfrm>
          <a:prstGeom prst="rect">
            <a:avLst/>
          </a:prstGeom>
        </p:spPr>
        <p:txBody>
          <a:bodyPr/>
          <a:lstStyle>
            <a:lvl1pPr marL="0" indent="0">
              <a:defRPr sz="1350">
                <a:solidFill>
                  <a:schemeClr val="tx1">
                    <a:lumMod val="65000"/>
                    <a:lumOff val="35000"/>
                  </a:schemeClr>
                </a:solidFill>
                <a:latin typeface="Calibri" panose="020F0502020204030204" pitchFamily="34" charset="0"/>
                <a:cs typeface="Calibri" panose="020F0502020204030204" pitchFamily="34" charset="0"/>
              </a:defRPr>
            </a:lvl1pPr>
            <a:lvl2pPr marL="342900" indent="0">
              <a:buNone/>
              <a:defRPr/>
            </a:lvl2pPr>
          </a:lstStyle>
          <a:p>
            <a:pPr lvl="0"/>
            <a:r>
              <a:rPr lang="en-US"/>
              <a:t>Click to edit Master text styles</a:t>
            </a:r>
          </a:p>
        </p:txBody>
      </p:sp>
      <p:sp>
        <p:nvSpPr>
          <p:cNvPr id="94" name="TextBox 93">
            <a:extLst>
              <a:ext uri="{FF2B5EF4-FFF2-40B4-BE49-F238E27FC236}">
                <a16:creationId xmlns:a16="http://schemas.microsoft.com/office/drawing/2014/main" id="{86983D84-2A19-4730-9F10-AB52F534D1EA}"/>
              </a:ext>
            </a:extLst>
          </p:cNvPr>
          <p:cNvSpPr txBox="1"/>
          <p:nvPr/>
        </p:nvSpPr>
        <p:spPr>
          <a:xfrm>
            <a:off x="4733284" y="3657694"/>
            <a:ext cx="3943172" cy="1220847"/>
          </a:xfrm>
          <a:prstGeom prst="rect">
            <a:avLst/>
          </a:prstGeom>
          <a:solidFill>
            <a:schemeClr val="bg1">
              <a:lumMod val="95000"/>
            </a:schemeClr>
          </a:solidFill>
        </p:spPr>
        <p:txBody>
          <a:bodyPr wrap="square" rtlCol="0">
            <a:spAutoFit/>
          </a:bodyPr>
          <a:lstStyle/>
          <a:p>
            <a:r>
              <a:rPr lang="is-IS" sz="750" dirty="0">
                <a:solidFill>
                  <a:schemeClr val="tx1">
                    <a:lumMod val="75000"/>
                    <a:lumOff val="25000"/>
                  </a:schemeClr>
                </a:solidFill>
                <a:latin typeface="Calibri" panose="020F0502020204030204" pitchFamily="34" charset="0"/>
              </a:rPr>
              <a:t>*Hópur Álitsgjafa MMR telur liðlega 18.000 Íslendinga sem valdir hafa verið með tilviljunarúrtaki úr þjóðskrá og fengnir til þátttöku í netkönnun með símakönnun. Hópurinn er endurnýjaður vikulega allt árið um kring til að bæta fyrir brottfall og tryggja eðlilega endurnýjun.</a:t>
            </a:r>
          </a:p>
          <a:p>
            <a:pPr>
              <a:spcBef>
                <a:spcPts val="450"/>
              </a:spcBef>
            </a:pPr>
            <a:r>
              <a:rPr lang="en-GB" sz="750" b="1" dirty="0">
                <a:solidFill>
                  <a:schemeClr val="tx1">
                    <a:lumMod val="75000"/>
                    <a:lumOff val="25000"/>
                  </a:schemeClr>
                </a:solidFill>
                <a:latin typeface="Calibri" panose="020F0502020204030204" pitchFamily="34" charset="0"/>
              </a:rPr>
              <a:t>Um </a:t>
            </a:r>
            <a:r>
              <a:rPr lang="is-IS" sz="750" b="1" dirty="0">
                <a:solidFill>
                  <a:schemeClr val="tx1">
                    <a:lumMod val="75000"/>
                    <a:lumOff val="25000"/>
                  </a:schemeClr>
                </a:solidFill>
                <a:latin typeface="Calibri" panose="020F0502020204030204" pitchFamily="34" charset="0"/>
              </a:rPr>
              <a:t>opinbera birtingu niðurstaða úr könnunum MMR:</a:t>
            </a:r>
          </a:p>
          <a:p>
            <a:pPr>
              <a:spcBef>
                <a:spcPts val="225"/>
              </a:spcBef>
            </a:pPr>
            <a:r>
              <a:rPr lang="is-IS" sz="750" dirty="0">
                <a:solidFill>
                  <a:schemeClr val="tx1">
                    <a:lumMod val="75000"/>
                    <a:lumOff val="25000"/>
                  </a:schemeClr>
                </a:solidFill>
                <a:latin typeface="Calibri" panose="020F0502020204030204" pitchFamily="34" charset="0"/>
              </a:rPr>
              <a:t>Óheimilt er að birta niðurstöður kannana opinberlega nema með skriflegu leyfi MMR. Ef niðurstöður eru birtar skal nafn þess sem greiðir fyrir viðkomandi könnun tekið fram ásamt því sem niðurstöður viðkomandi spurningar skulu gerðar opinberar í heild sinni, þar með talið þær forsendur sem svarendum eru gefnar áður en spurningunni er svarað. MMR áskilur sér jafnframt rétt til að gera ofangreindar upplýsingar opinberar við birtingu af hálfu kaupanda.</a:t>
            </a:r>
          </a:p>
        </p:txBody>
      </p:sp>
      <p:pic>
        <p:nvPicPr>
          <p:cNvPr id="95" name="Picture 94">
            <a:extLst>
              <a:ext uri="{FF2B5EF4-FFF2-40B4-BE49-F238E27FC236}">
                <a16:creationId xmlns:a16="http://schemas.microsoft.com/office/drawing/2014/main" id="{3D447170-C69D-4960-B5DD-43F2326E2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629" y="684126"/>
            <a:ext cx="756000" cy="756000"/>
          </a:xfrm>
          <a:prstGeom prst="rect">
            <a:avLst/>
          </a:prstGeom>
        </p:spPr>
      </p:pic>
      <p:pic>
        <p:nvPicPr>
          <p:cNvPr id="96" name="Picture 95">
            <a:extLst>
              <a:ext uri="{FF2B5EF4-FFF2-40B4-BE49-F238E27FC236}">
                <a16:creationId xmlns:a16="http://schemas.microsoft.com/office/drawing/2014/main" id="{9266B24E-5922-4A68-A1EB-83C000FBF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629" y="1548126"/>
            <a:ext cx="756000" cy="756000"/>
          </a:xfrm>
          <a:prstGeom prst="rect">
            <a:avLst/>
          </a:prstGeom>
        </p:spPr>
      </p:pic>
      <p:pic>
        <p:nvPicPr>
          <p:cNvPr id="97" name="Picture 96">
            <a:extLst>
              <a:ext uri="{FF2B5EF4-FFF2-40B4-BE49-F238E27FC236}">
                <a16:creationId xmlns:a16="http://schemas.microsoft.com/office/drawing/2014/main" id="{743701AD-DA08-47C0-9711-6E7FB50957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629" y="2412126"/>
            <a:ext cx="756000" cy="756000"/>
          </a:xfrm>
          <a:prstGeom prst="rect">
            <a:avLst/>
          </a:prstGeom>
        </p:spPr>
      </p:pic>
      <p:pic>
        <p:nvPicPr>
          <p:cNvPr id="98" name="Picture 97">
            <a:extLst>
              <a:ext uri="{FF2B5EF4-FFF2-40B4-BE49-F238E27FC236}">
                <a16:creationId xmlns:a16="http://schemas.microsoft.com/office/drawing/2014/main" id="{E773FD4B-0742-4936-87D0-AFE19C0148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629" y="3276126"/>
            <a:ext cx="756000" cy="756000"/>
          </a:xfrm>
          <a:prstGeom prst="rect">
            <a:avLst/>
          </a:prstGeom>
        </p:spPr>
      </p:pic>
      <p:pic>
        <p:nvPicPr>
          <p:cNvPr id="99" name="Picture 98">
            <a:extLst>
              <a:ext uri="{FF2B5EF4-FFF2-40B4-BE49-F238E27FC236}">
                <a16:creationId xmlns:a16="http://schemas.microsoft.com/office/drawing/2014/main" id="{BA5B2C97-DF5E-4F08-80E2-94F9B92005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629" y="4140126"/>
            <a:ext cx="756000" cy="756000"/>
          </a:xfrm>
          <a:prstGeom prst="rect">
            <a:avLst/>
          </a:prstGeom>
        </p:spPr>
      </p:pic>
      <p:sp>
        <p:nvSpPr>
          <p:cNvPr id="100" name="TextBox 99">
            <a:extLst>
              <a:ext uri="{FF2B5EF4-FFF2-40B4-BE49-F238E27FC236}">
                <a16:creationId xmlns:a16="http://schemas.microsoft.com/office/drawing/2014/main" id="{C0BD9EED-D3A3-4340-9AEE-4A600993B904}"/>
              </a:ext>
            </a:extLst>
          </p:cNvPr>
          <p:cNvSpPr txBox="1"/>
          <p:nvPr/>
        </p:nvSpPr>
        <p:spPr>
          <a:xfrm>
            <a:off x="1273046" y="681540"/>
            <a:ext cx="2963034" cy="323165"/>
          </a:xfrm>
          <a:prstGeom prst="rect">
            <a:avLst/>
          </a:prstGeom>
          <a:noFill/>
        </p:spPr>
        <p:txBody>
          <a:bodyPr wrap="square" rtlCol="0">
            <a:spAutoFit/>
          </a:bodyPr>
          <a:lstStyle/>
          <a:p>
            <a:r>
              <a:rPr lang="is-IS" sz="1500" b="0" dirty="0">
                <a:solidFill>
                  <a:srgbClr val="0B8DD7"/>
                </a:solidFill>
                <a:latin typeface="Calibri" panose="020F0502020204030204" pitchFamily="34" charset="0"/>
                <a:cs typeface="Calibri" panose="020F0502020204030204" pitchFamily="34" charset="0"/>
              </a:rPr>
              <a:t>VERKKAUPI</a:t>
            </a:r>
          </a:p>
        </p:txBody>
      </p:sp>
      <p:sp>
        <p:nvSpPr>
          <p:cNvPr id="101" name="Text Placeholder 24">
            <a:extLst>
              <a:ext uri="{FF2B5EF4-FFF2-40B4-BE49-F238E27FC236}">
                <a16:creationId xmlns:a16="http://schemas.microsoft.com/office/drawing/2014/main" id="{FB51C6EE-A9BA-41C7-9171-642536EEFB44}"/>
              </a:ext>
            </a:extLst>
          </p:cNvPr>
          <p:cNvSpPr>
            <a:spLocks noGrp="1"/>
          </p:cNvSpPr>
          <p:nvPr>
            <p:ph type="body" sz="quarter" idx="13"/>
          </p:nvPr>
        </p:nvSpPr>
        <p:spPr>
          <a:xfrm>
            <a:off x="1273045" y="981622"/>
            <a:ext cx="3079901" cy="458504"/>
          </a:xfrm>
          <a:prstGeom prst="rect">
            <a:avLst/>
          </a:prstGeom>
        </p:spPr>
        <p:txBody>
          <a:bodyPr/>
          <a:lstStyle>
            <a:lvl1pPr marL="0" indent="0">
              <a:defRPr sz="1350">
                <a:solidFill>
                  <a:schemeClr val="tx1">
                    <a:lumMod val="65000"/>
                    <a:lumOff val="35000"/>
                  </a:schemeClr>
                </a:solidFill>
              </a:defRPr>
            </a:lvl1pPr>
          </a:lstStyle>
          <a:p>
            <a:pPr lvl="0"/>
            <a:r>
              <a:rPr lang="en-US"/>
              <a:t>Click to edit Master text styles</a:t>
            </a:r>
          </a:p>
        </p:txBody>
      </p:sp>
      <p:sp>
        <p:nvSpPr>
          <p:cNvPr id="102" name="TextBox 101">
            <a:extLst>
              <a:ext uri="{FF2B5EF4-FFF2-40B4-BE49-F238E27FC236}">
                <a16:creationId xmlns:a16="http://schemas.microsoft.com/office/drawing/2014/main" id="{27362ED7-2F9C-4A6A-A04C-570A2B02517F}"/>
              </a:ext>
            </a:extLst>
          </p:cNvPr>
          <p:cNvSpPr txBox="1"/>
          <p:nvPr/>
        </p:nvSpPr>
        <p:spPr>
          <a:xfrm>
            <a:off x="1273046" y="1545540"/>
            <a:ext cx="2963034" cy="323165"/>
          </a:xfrm>
          <a:prstGeom prst="rect">
            <a:avLst/>
          </a:prstGeom>
          <a:noFill/>
        </p:spPr>
        <p:txBody>
          <a:bodyPr wrap="square" rtlCol="0">
            <a:spAutoFit/>
          </a:bodyPr>
          <a:lstStyle/>
          <a:p>
            <a:r>
              <a:rPr lang="is-IS" sz="1500" b="0" dirty="0">
                <a:solidFill>
                  <a:srgbClr val="0B8DD7"/>
                </a:solidFill>
                <a:latin typeface="Calibri" panose="020F0502020204030204" pitchFamily="34" charset="0"/>
                <a:cs typeface="Calibri" panose="020F0502020204030204" pitchFamily="34" charset="0"/>
              </a:rPr>
              <a:t>DAGSETNING</a:t>
            </a:r>
            <a:r>
              <a:rPr lang="is-IS" sz="1500" b="0" baseline="0" dirty="0">
                <a:solidFill>
                  <a:srgbClr val="0B8DD7"/>
                </a:solidFill>
                <a:latin typeface="Calibri" panose="020F0502020204030204" pitchFamily="34" charset="0"/>
                <a:cs typeface="Calibri" panose="020F0502020204030204" pitchFamily="34" charset="0"/>
              </a:rPr>
              <a:t> GAGNAÖFLUNAR</a:t>
            </a:r>
            <a:endParaRPr lang="is-IS" sz="1500" b="0" dirty="0">
              <a:solidFill>
                <a:srgbClr val="0B8DD7"/>
              </a:solidFill>
              <a:latin typeface="Calibri" panose="020F0502020204030204" pitchFamily="34" charset="0"/>
              <a:cs typeface="Calibri" panose="020F0502020204030204" pitchFamily="34" charset="0"/>
            </a:endParaRPr>
          </a:p>
        </p:txBody>
      </p:sp>
      <p:sp>
        <p:nvSpPr>
          <p:cNvPr id="103" name="TextBox 102">
            <a:extLst>
              <a:ext uri="{FF2B5EF4-FFF2-40B4-BE49-F238E27FC236}">
                <a16:creationId xmlns:a16="http://schemas.microsoft.com/office/drawing/2014/main" id="{7A54CCC8-8CFB-4A98-84FF-7F724DC74332}"/>
              </a:ext>
            </a:extLst>
          </p:cNvPr>
          <p:cNvSpPr txBox="1"/>
          <p:nvPr/>
        </p:nvSpPr>
        <p:spPr>
          <a:xfrm>
            <a:off x="1273046" y="2409540"/>
            <a:ext cx="2963034" cy="323165"/>
          </a:xfrm>
          <a:prstGeom prst="rect">
            <a:avLst/>
          </a:prstGeom>
          <a:noFill/>
        </p:spPr>
        <p:txBody>
          <a:bodyPr wrap="square" rtlCol="0">
            <a:spAutoFit/>
          </a:bodyPr>
          <a:lstStyle/>
          <a:p>
            <a:r>
              <a:rPr lang="is-IS" sz="1500" b="0" dirty="0">
                <a:solidFill>
                  <a:srgbClr val="0B8DD7"/>
                </a:solidFill>
                <a:latin typeface="Calibri" panose="020F0502020204030204" pitchFamily="34" charset="0"/>
                <a:cs typeface="Calibri" panose="020F0502020204030204" pitchFamily="34" charset="0"/>
              </a:rPr>
              <a:t>AÐFERÐ</a:t>
            </a:r>
          </a:p>
        </p:txBody>
      </p:sp>
      <p:sp>
        <p:nvSpPr>
          <p:cNvPr id="104" name="TextBox 103">
            <a:extLst>
              <a:ext uri="{FF2B5EF4-FFF2-40B4-BE49-F238E27FC236}">
                <a16:creationId xmlns:a16="http://schemas.microsoft.com/office/drawing/2014/main" id="{0ACD758B-CC39-4358-B5CA-607F59D40032}"/>
              </a:ext>
            </a:extLst>
          </p:cNvPr>
          <p:cNvSpPr txBox="1"/>
          <p:nvPr/>
        </p:nvSpPr>
        <p:spPr>
          <a:xfrm>
            <a:off x="1273046" y="3273540"/>
            <a:ext cx="2963034" cy="323165"/>
          </a:xfrm>
          <a:prstGeom prst="rect">
            <a:avLst/>
          </a:prstGeom>
          <a:noFill/>
        </p:spPr>
        <p:txBody>
          <a:bodyPr wrap="square" rtlCol="0">
            <a:spAutoFit/>
          </a:bodyPr>
          <a:lstStyle/>
          <a:p>
            <a:r>
              <a:rPr lang="is-IS" sz="1500" b="0" dirty="0">
                <a:solidFill>
                  <a:srgbClr val="0B8DD7"/>
                </a:solidFill>
                <a:latin typeface="Calibri" panose="020F0502020204030204" pitchFamily="34" charset="0"/>
                <a:cs typeface="Calibri" panose="020F0502020204030204" pitchFamily="34" charset="0"/>
              </a:rPr>
              <a:t>ÚRTAK</a:t>
            </a:r>
          </a:p>
        </p:txBody>
      </p:sp>
      <p:sp>
        <p:nvSpPr>
          <p:cNvPr id="105" name="TextBox 104">
            <a:extLst>
              <a:ext uri="{FF2B5EF4-FFF2-40B4-BE49-F238E27FC236}">
                <a16:creationId xmlns:a16="http://schemas.microsoft.com/office/drawing/2014/main" id="{8316E0A8-6401-484F-B123-939610B4B6B1}"/>
              </a:ext>
            </a:extLst>
          </p:cNvPr>
          <p:cNvSpPr txBox="1"/>
          <p:nvPr/>
        </p:nvSpPr>
        <p:spPr>
          <a:xfrm>
            <a:off x="1273046" y="4137540"/>
            <a:ext cx="2963034" cy="323165"/>
          </a:xfrm>
          <a:prstGeom prst="rect">
            <a:avLst/>
          </a:prstGeom>
          <a:noFill/>
        </p:spPr>
        <p:txBody>
          <a:bodyPr wrap="square" rtlCol="0">
            <a:spAutoFit/>
          </a:bodyPr>
          <a:lstStyle/>
          <a:p>
            <a:r>
              <a:rPr lang="is-IS" sz="1500" b="0" dirty="0">
                <a:solidFill>
                  <a:srgbClr val="0B8DD7"/>
                </a:solidFill>
                <a:latin typeface="Calibri" panose="020F0502020204030204" pitchFamily="34" charset="0"/>
                <a:cs typeface="Calibri" panose="020F0502020204030204" pitchFamily="34" charset="0"/>
              </a:rPr>
              <a:t>FJÖLDI</a:t>
            </a:r>
            <a:r>
              <a:rPr lang="is-IS" sz="1500" b="0" baseline="0" dirty="0">
                <a:solidFill>
                  <a:srgbClr val="0B8DD7"/>
                </a:solidFill>
                <a:latin typeface="Calibri" panose="020F0502020204030204" pitchFamily="34" charset="0"/>
                <a:cs typeface="Calibri" panose="020F0502020204030204" pitchFamily="34" charset="0"/>
              </a:rPr>
              <a:t> SVARENDA</a:t>
            </a:r>
            <a:endParaRPr lang="is-IS" sz="1500" b="0" dirty="0">
              <a:solidFill>
                <a:srgbClr val="0B8DD7"/>
              </a:solidFill>
              <a:latin typeface="Calibri" panose="020F0502020204030204" pitchFamily="34" charset="0"/>
              <a:cs typeface="Calibri" panose="020F0502020204030204" pitchFamily="34" charset="0"/>
            </a:endParaRPr>
          </a:p>
        </p:txBody>
      </p:sp>
      <p:grpSp>
        <p:nvGrpSpPr>
          <p:cNvPr id="106" name="Group 105">
            <a:extLst>
              <a:ext uri="{FF2B5EF4-FFF2-40B4-BE49-F238E27FC236}">
                <a16:creationId xmlns:a16="http://schemas.microsoft.com/office/drawing/2014/main" id="{85D25D1F-C34E-4D79-AD36-3B61798549EA}"/>
              </a:ext>
            </a:extLst>
          </p:cNvPr>
          <p:cNvGrpSpPr/>
          <p:nvPr/>
        </p:nvGrpSpPr>
        <p:grpSpPr>
          <a:xfrm>
            <a:off x="4733286" y="681541"/>
            <a:ext cx="3943171" cy="2874807"/>
            <a:chOff x="12590407" y="-329384"/>
            <a:chExt cx="5257561" cy="3833076"/>
          </a:xfrm>
        </p:grpSpPr>
        <p:sp>
          <p:nvSpPr>
            <p:cNvPr id="107" name="TextBox 106">
              <a:extLst>
                <a:ext uri="{FF2B5EF4-FFF2-40B4-BE49-F238E27FC236}">
                  <a16:creationId xmlns:a16="http://schemas.microsoft.com/office/drawing/2014/main" id="{E2307DBA-AADE-4D86-84B3-92E1821D7C79}"/>
                </a:ext>
              </a:extLst>
            </p:cNvPr>
            <p:cNvSpPr txBox="1"/>
            <p:nvPr userDrawn="1"/>
          </p:nvSpPr>
          <p:spPr>
            <a:xfrm>
              <a:off x="12590407" y="822616"/>
              <a:ext cx="5257561" cy="2681076"/>
            </a:xfrm>
            <a:prstGeom prst="rect">
              <a:avLst/>
            </a:prstGeom>
            <a:noFill/>
          </p:spPr>
          <p:txBody>
            <a:bodyPr wrap="square" rtlCol="0">
              <a:spAutoFit/>
            </a:bodyPr>
            <a:lstStyle/>
            <a:p>
              <a:pPr>
                <a:spcAft>
                  <a:spcPts val="450"/>
                </a:spcAft>
                <a:tabLst>
                  <a:tab pos="1078706" algn="l"/>
                  <a:tab pos="1814513" algn="l"/>
                  <a:tab pos="3500438" algn="l"/>
                </a:tabLst>
              </a:pPr>
              <a:r>
                <a:rPr lang="is-IS" sz="1050" b="1" dirty="0">
                  <a:solidFill>
                    <a:schemeClr val="tx1">
                      <a:lumMod val="65000"/>
                      <a:lumOff val="35000"/>
                    </a:schemeClr>
                  </a:solidFill>
                  <a:latin typeface="Calibri" panose="020F0502020204030204" pitchFamily="34" charset="0"/>
                </a:rPr>
                <a:t>Kyn		Búseta</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Karlkyn	1,03	Höfuðborgarsvæði	1,01</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Kvenkyn	0,97	Landsbyggð	0,98</a:t>
              </a:r>
            </a:p>
            <a:p>
              <a:pPr>
                <a:spcAft>
                  <a:spcPts val="300"/>
                </a:spcAft>
                <a:tabLst>
                  <a:tab pos="1078706" algn="l"/>
                  <a:tab pos="1814513" algn="l"/>
                  <a:tab pos="3500438" algn="l"/>
                </a:tabLst>
              </a:pPr>
              <a:endParaRPr lang="is-IS" sz="1050" b="1" dirty="0">
                <a:solidFill>
                  <a:schemeClr val="tx1">
                    <a:lumMod val="65000"/>
                    <a:lumOff val="35000"/>
                  </a:schemeClr>
                </a:solidFill>
                <a:latin typeface="Calibri" panose="020F0502020204030204" pitchFamily="34" charset="0"/>
              </a:endParaRPr>
            </a:p>
            <a:p>
              <a:pPr>
                <a:spcAft>
                  <a:spcPts val="300"/>
                </a:spcAft>
                <a:tabLst>
                  <a:tab pos="1078706" algn="l"/>
                  <a:tab pos="1814513" algn="l"/>
                  <a:tab pos="3500438" algn="l"/>
                </a:tabLst>
              </a:pPr>
              <a:r>
                <a:rPr lang="is-IS" sz="1050" b="1" dirty="0">
                  <a:solidFill>
                    <a:schemeClr val="tx1">
                      <a:lumMod val="65000"/>
                      <a:lumOff val="35000"/>
                    </a:schemeClr>
                  </a:solidFill>
                  <a:latin typeface="Calibri" panose="020F0502020204030204" pitchFamily="34" charset="0"/>
                </a:rPr>
                <a:t>Aldur</a:t>
              </a:r>
              <a:r>
                <a:rPr lang="is-IS" sz="1050" dirty="0">
                  <a:solidFill>
                    <a:schemeClr val="tx1">
                      <a:lumMod val="65000"/>
                      <a:lumOff val="35000"/>
                    </a:schemeClr>
                  </a:solidFill>
                  <a:latin typeface="Calibri" panose="020F0502020204030204" pitchFamily="34" charset="0"/>
                </a:rPr>
                <a:t>		</a:t>
              </a:r>
              <a:r>
                <a:rPr lang="is-IS" sz="1050" b="1" dirty="0">
                  <a:solidFill>
                    <a:schemeClr val="tx1">
                      <a:lumMod val="65000"/>
                      <a:lumOff val="35000"/>
                    </a:schemeClr>
                  </a:solidFill>
                  <a:latin typeface="Calibri" panose="020F0502020204030204" pitchFamily="34" charset="0"/>
                </a:rPr>
                <a:t>Menntun</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18-29 ára	1,26	Grunnskóli	2,60</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30-39 ára	1,06	Starfsnám	0,58</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40-49 ára	0,96	Bóklegt framhaldsnám	1,15</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50-59 ára	0,98	Verklegt framhaldsnám	1,17</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60-67 ára	0,89	Próf úr </a:t>
              </a:r>
              <a:r>
                <a:rPr lang="is-IS" sz="1050" dirty="0" err="1">
                  <a:solidFill>
                    <a:schemeClr val="tx1">
                      <a:lumMod val="65000"/>
                      <a:lumOff val="35000"/>
                    </a:schemeClr>
                  </a:solidFill>
                  <a:latin typeface="Calibri" panose="020F0502020204030204" pitchFamily="34" charset="0"/>
                </a:rPr>
                <a:t>sérsk</a:t>
              </a:r>
              <a:r>
                <a:rPr lang="is-IS" sz="1050" dirty="0">
                  <a:solidFill>
                    <a:schemeClr val="tx1">
                      <a:lumMod val="65000"/>
                      <a:lumOff val="35000"/>
                    </a:schemeClr>
                  </a:solidFill>
                  <a:latin typeface="Calibri" panose="020F0502020204030204" pitchFamily="34" charset="0"/>
                </a:rPr>
                <a:t>.</a:t>
              </a:r>
              <a:r>
                <a:rPr lang="is-IS" sz="1050" baseline="0" dirty="0">
                  <a:solidFill>
                    <a:schemeClr val="tx1">
                      <a:lumMod val="65000"/>
                      <a:lumOff val="35000"/>
                    </a:schemeClr>
                  </a:solidFill>
                  <a:latin typeface="Calibri" panose="020F0502020204030204" pitchFamily="34" charset="0"/>
                </a:rPr>
                <a:t> (við </a:t>
              </a:r>
              <a:r>
                <a:rPr lang="is-IS" sz="1050" dirty="0">
                  <a:solidFill>
                    <a:schemeClr val="tx1">
                      <a:lumMod val="65000"/>
                      <a:lumOff val="35000"/>
                    </a:schemeClr>
                  </a:solidFill>
                  <a:latin typeface="Calibri" panose="020F0502020204030204" pitchFamily="34" charset="0"/>
                </a:rPr>
                <a:t>háskólastig)	0,45</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68 ára og eldri	0,72	Háskólanám</a:t>
              </a:r>
              <a:r>
                <a:rPr lang="en-GB" sz="1050" dirty="0">
                  <a:solidFill>
                    <a:schemeClr val="tx1">
                      <a:lumMod val="65000"/>
                      <a:lumOff val="35000"/>
                    </a:schemeClr>
                  </a:solidFill>
                  <a:latin typeface="Calibri" panose="020F0502020204030204" pitchFamily="34" charset="0"/>
                </a:rPr>
                <a:t>	0,71</a:t>
              </a:r>
              <a:endParaRPr lang="is-IS" sz="1050" b="1" dirty="0">
                <a:solidFill>
                  <a:schemeClr val="tx1">
                    <a:lumMod val="65000"/>
                    <a:lumOff val="35000"/>
                  </a:schemeClr>
                </a:solidFill>
                <a:latin typeface="Calibri" panose="020F0502020204030204" pitchFamily="34" charset="0"/>
              </a:endParaRPr>
            </a:p>
          </p:txBody>
        </p:sp>
        <p:pic>
          <p:nvPicPr>
            <p:cNvPr id="108" name="Picture 107">
              <a:extLst>
                <a:ext uri="{FF2B5EF4-FFF2-40B4-BE49-F238E27FC236}">
                  <a16:creationId xmlns:a16="http://schemas.microsoft.com/office/drawing/2014/main" id="{C81D55AC-F33F-44F9-93F1-5E39F4CD3F9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628021" y="-329384"/>
              <a:ext cx="1008000" cy="1008000"/>
            </a:xfrm>
            <a:prstGeom prst="rect">
              <a:avLst/>
            </a:prstGeom>
          </p:spPr>
        </p:pic>
        <p:sp>
          <p:nvSpPr>
            <p:cNvPr id="109" name="TextBox 108">
              <a:extLst>
                <a:ext uri="{FF2B5EF4-FFF2-40B4-BE49-F238E27FC236}">
                  <a16:creationId xmlns:a16="http://schemas.microsoft.com/office/drawing/2014/main" id="{8E871152-530E-493A-AF43-F0A769AAD8CE}"/>
                </a:ext>
              </a:extLst>
            </p:cNvPr>
            <p:cNvSpPr txBox="1"/>
            <p:nvPr userDrawn="1"/>
          </p:nvSpPr>
          <p:spPr>
            <a:xfrm>
              <a:off x="13639047" y="-23715"/>
              <a:ext cx="1461348" cy="430887"/>
            </a:xfrm>
            <a:prstGeom prst="rect">
              <a:avLst/>
            </a:prstGeom>
            <a:noFill/>
          </p:spPr>
          <p:txBody>
            <a:bodyPr wrap="square" rtlCol="0">
              <a:spAutoFit/>
            </a:bodyPr>
            <a:lstStyle/>
            <a:p>
              <a:pPr algn="ctr"/>
              <a:r>
                <a:rPr lang="is-IS" sz="1500" b="0" dirty="0">
                  <a:solidFill>
                    <a:srgbClr val="0B8DD7"/>
                  </a:solidFill>
                  <a:latin typeface="Calibri" panose="020F0502020204030204" pitchFamily="34" charset="0"/>
                  <a:cs typeface="Calibri" panose="020F0502020204030204" pitchFamily="34" charset="0"/>
                </a:rPr>
                <a:t>VOGTÖLUR</a:t>
              </a:r>
            </a:p>
          </p:txBody>
        </p:sp>
      </p:grpSp>
    </p:spTree>
    <p:extLst>
      <p:ext uri="{BB962C8B-B14F-4D97-AF65-F5344CB8AC3E}">
        <p14:creationId xmlns:p14="http://schemas.microsoft.com/office/powerpoint/2010/main" val="4293591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nalysis_Page1">
    <p:spTree>
      <p:nvGrpSpPr>
        <p:cNvPr id="1" name=""/>
        <p:cNvGrpSpPr/>
        <p:nvPr/>
      </p:nvGrpSpPr>
      <p:grpSpPr>
        <a:xfrm>
          <a:off x="0" y="0"/>
          <a:ext cx="0" cy="0"/>
          <a:chOff x="0" y="0"/>
          <a:chExt cx="0" cy="0"/>
        </a:xfrm>
      </p:grpSpPr>
      <p:cxnSp>
        <p:nvCxnSpPr>
          <p:cNvPr id="11"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sp>
        <p:nvSpPr>
          <p:cNvPr id="10" name="Title"/>
          <p:cNvSpPr>
            <a:spLocks noGrp="1"/>
          </p:cNvSpPr>
          <p:nvPr>
            <p:ph type="title" hasCustomPrompt="1"/>
          </p:nvPr>
        </p:nvSpPr>
        <p:spPr>
          <a:xfrm>
            <a:off x="899592" y="56310"/>
            <a:ext cx="7992888" cy="486000"/>
          </a:xfrm>
          <a:prstGeom prst="rect">
            <a:avLst/>
          </a:prstGeom>
        </p:spPr>
        <p:txBody>
          <a:bodyPr anchor="ctr" anchorCtr="0"/>
          <a:lstStyle>
            <a:lvl1pPr algn="r">
              <a:defRPr sz="1500" b="1">
                <a:solidFill>
                  <a:srgbClr val="606060"/>
                </a:solidFill>
              </a:defRPr>
            </a:lvl1pPr>
          </a:lstStyle>
          <a:p>
            <a:r>
              <a:rPr lang="en-US" dirty="0"/>
              <a:t>CLICK TO EDIT MASTER TITLE STYLE</a:t>
            </a:r>
          </a:p>
        </p:txBody>
      </p:sp>
      <p:pic>
        <p:nvPicPr>
          <p:cNvPr id="16" name="Logo">
            <a:hlinkClick r:id="rId2" action="ppaction://hlinksldjump"/>
            <a:extLst>
              <a:ext uri="{FF2B5EF4-FFF2-40B4-BE49-F238E27FC236}">
                <a16:creationId xmlns:a16="http://schemas.microsoft.com/office/drawing/2014/main" id="{559CD140-48E6-4BBD-BEFA-9849542B1F50}"/>
              </a:ext>
            </a:extLst>
          </p:cNvPr>
          <p:cNvPicPr>
            <a:picLocks noChangeAspect="1"/>
          </p:cNvPicPr>
          <p:nvPr/>
        </p:nvPicPr>
        <p:blipFill rotWithShape="1">
          <a:blip r:embed="rId3"/>
          <a:srcRect l="1109" t="3331" r="173"/>
          <a:stretch/>
        </p:blipFill>
        <p:spPr>
          <a:xfrm>
            <a:off x="89502" y="42619"/>
            <a:ext cx="648072" cy="427478"/>
          </a:xfrm>
          <a:prstGeom prst="rect">
            <a:avLst/>
          </a:prstGeom>
        </p:spPr>
      </p:pic>
      <p:sp>
        <p:nvSpPr>
          <p:cNvPr id="3" name="Sidebar"/>
          <p:cNvSpPr/>
          <p:nvPr/>
        </p:nvSpPr>
        <p:spPr bwMode="auto">
          <a:xfrm>
            <a:off x="7002271" y="561885"/>
            <a:ext cx="2141729" cy="458161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cxnSp>
        <p:nvCxnSpPr>
          <p:cNvPr id="4" name="VerticalLine"/>
          <p:cNvCxnSpPr/>
          <p:nvPr/>
        </p:nvCxnSpPr>
        <p:spPr bwMode="auto">
          <a:xfrm>
            <a:off x="7002029" y="627534"/>
            <a:ext cx="0" cy="4455000"/>
          </a:xfrm>
          <a:prstGeom prst="line">
            <a:avLst/>
          </a:prstGeom>
          <a:solidFill>
            <a:schemeClr val="accent1"/>
          </a:solidFill>
          <a:ln w="6350" cap="flat" cmpd="sng" algn="ctr">
            <a:solidFill>
              <a:srgbClr val="0B8DD8"/>
            </a:solidFill>
            <a:prstDash val="dash"/>
            <a:round/>
            <a:headEnd type="none" w="med" len="med"/>
            <a:tailEnd type="none" w="med" len="med"/>
          </a:ln>
          <a:effectLst/>
        </p:spPr>
      </p:cxnSp>
      <p:pic>
        <p:nvPicPr>
          <p:cNvPr id="17" name="CornerBox">
            <a:extLst>
              <a:ext uri="{FF2B5EF4-FFF2-40B4-BE49-F238E27FC236}">
                <a16:creationId xmlns:a16="http://schemas.microsoft.com/office/drawing/2014/main" id="{49773FEC-B736-4DB0-A0D2-D9C7AAB7EA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18" name="PageNumber">
            <a:extLst>
              <a:ext uri="{FF2B5EF4-FFF2-40B4-BE49-F238E27FC236}">
                <a16:creationId xmlns:a16="http://schemas.microsoft.com/office/drawing/2014/main" id="{E4008F84-35A2-4DCD-95A8-698918992C0E}"/>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6955436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alysis_Page1_Subtitle">
    <p:spTree>
      <p:nvGrpSpPr>
        <p:cNvPr id="1" name=""/>
        <p:cNvGrpSpPr/>
        <p:nvPr/>
      </p:nvGrpSpPr>
      <p:grpSpPr>
        <a:xfrm>
          <a:off x="0" y="0"/>
          <a:ext cx="0" cy="0"/>
          <a:chOff x="0" y="0"/>
          <a:chExt cx="0" cy="0"/>
        </a:xfrm>
      </p:grpSpPr>
      <p:sp>
        <p:nvSpPr>
          <p:cNvPr id="10" name="Title"/>
          <p:cNvSpPr>
            <a:spLocks noGrp="1"/>
          </p:cNvSpPr>
          <p:nvPr>
            <p:ph type="title" hasCustomPrompt="1"/>
          </p:nvPr>
        </p:nvSpPr>
        <p:spPr>
          <a:xfrm>
            <a:off x="899592" y="56310"/>
            <a:ext cx="7992000" cy="245403"/>
          </a:xfrm>
          <a:prstGeom prst="rect">
            <a:avLst/>
          </a:prstGeom>
        </p:spPr>
        <p:txBody>
          <a:bodyPr anchor="ctr" anchorCtr="0"/>
          <a:lstStyle>
            <a:lvl1pPr algn="r">
              <a:defRPr sz="1500" b="1">
                <a:solidFill>
                  <a:srgbClr val="606060"/>
                </a:solidFill>
              </a:defRPr>
            </a:lvl1pPr>
          </a:lstStyle>
          <a:p>
            <a:r>
              <a:rPr lang="en-US" dirty="0"/>
              <a:t>CLICK TO EDIT MASTER TITLE STYLE</a:t>
            </a:r>
          </a:p>
        </p:txBody>
      </p:sp>
      <p:sp>
        <p:nvSpPr>
          <p:cNvPr id="14" name="SideBar"/>
          <p:cNvSpPr/>
          <p:nvPr/>
        </p:nvSpPr>
        <p:spPr bwMode="auto">
          <a:xfrm>
            <a:off x="7002271" y="561885"/>
            <a:ext cx="2141729" cy="458161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11" name="Subtitle"/>
          <p:cNvSpPr>
            <a:spLocks noGrp="1"/>
          </p:cNvSpPr>
          <p:nvPr>
            <p:ph type="subTitle" idx="1"/>
          </p:nvPr>
        </p:nvSpPr>
        <p:spPr>
          <a:xfrm>
            <a:off x="899591" y="301714"/>
            <a:ext cx="7992000" cy="234068"/>
          </a:xfrm>
          <a:prstGeom prst="rect">
            <a:avLst/>
          </a:prstGeom>
        </p:spPr>
        <p:txBody>
          <a:bodyPr anchor="ctr" anchorCtr="0">
            <a:noAutofit/>
          </a:bodyPr>
          <a:lstStyle>
            <a:lvl1pPr marL="0" indent="0" algn="r">
              <a:buNone/>
              <a:defRPr sz="1200">
                <a:solidFill>
                  <a:srgbClr val="606060"/>
                </a:solidFill>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is-IS" dirty="0"/>
          </a:p>
        </p:txBody>
      </p:sp>
      <p:cxnSp>
        <p:nvCxnSpPr>
          <p:cNvPr id="19" name="VerticalLine"/>
          <p:cNvCxnSpPr/>
          <p:nvPr/>
        </p:nvCxnSpPr>
        <p:spPr bwMode="auto">
          <a:xfrm>
            <a:off x="7002029" y="627534"/>
            <a:ext cx="0" cy="4455000"/>
          </a:xfrm>
          <a:prstGeom prst="line">
            <a:avLst/>
          </a:prstGeom>
          <a:solidFill>
            <a:schemeClr val="accent1"/>
          </a:solidFill>
          <a:ln w="6350" cap="flat" cmpd="sng" algn="ctr">
            <a:solidFill>
              <a:srgbClr val="0B8DD8"/>
            </a:solidFill>
            <a:prstDash val="dash"/>
            <a:round/>
            <a:headEnd type="none" w="med" len="med"/>
            <a:tailEnd type="none" w="med" len="med"/>
          </a:ln>
          <a:effectLst/>
        </p:spPr>
      </p:cxnSp>
      <p:cxnSp>
        <p:nvCxnSpPr>
          <p:cNvPr id="13"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15" name="Logo">
            <a:hlinkClick r:id="rId2" action="ppaction://hlinksldjump"/>
            <a:extLst>
              <a:ext uri="{FF2B5EF4-FFF2-40B4-BE49-F238E27FC236}">
                <a16:creationId xmlns:a16="http://schemas.microsoft.com/office/drawing/2014/main" id="{2C87A1F1-887C-4C27-90E4-40B0E932EB05}"/>
              </a:ext>
            </a:extLst>
          </p:cNvPr>
          <p:cNvPicPr>
            <a:picLocks noChangeAspect="1"/>
          </p:cNvPicPr>
          <p:nvPr/>
        </p:nvPicPr>
        <p:blipFill rotWithShape="1">
          <a:blip r:embed="rId3"/>
          <a:srcRect l="1109" t="3331" r="173"/>
          <a:stretch/>
        </p:blipFill>
        <p:spPr>
          <a:xfrm>
            <a:off x="89502" y="42619"/>
            <a:ext cx="648072" cy="427478"/>
          </a:xfrm>
          <a:prstGeom prst="rect">
            <a:avLst/>
          </a:prstGeom>
        </p:spPr>
      </p:pic>
      <p:pic>
        <p:nvPicPr>
          <p:cNvPr id="16" name="CornerBox">
            <a:extLst>
              <a:ext uri="{FF2B5EF4-FFF2-40B4-BE49-F238E27FC236}">
                <a16:creationId xmlns:a16="http://schemas.microsoft.com/office/drawing/2014/main" id="{F4D60974-12E1-4E9B-AF22-0FE463D80B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17" name="PageNumber">
            <a:extLst>
              <a:ext uri="{FF2B5EF4-FFF2-40B4-BE49-F238E27FC236}">
                <a16:creationId xmlns:a16="http://schemas.microsoft.com/office/drawing/2014/main" id="{39D2CF00-5321-4973-95B9-1A286B9DB209}"/>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8574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íða1_ántext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364540" y="4368224"/>
            <a:ext cx="471476" cy="480868"/>
          </a:xfrm>
          <a:prstGeom prst="rect">
            <a:avLst/>
          </a:prstGeom>
        </p:spPr>
      </p:pic>
      <p:pic>
        <p:nvPicPr>
          <p:cNvPr id="6" name="Picture 5">
            <a:extLst>
              <a:ext uri="{FF2B5EF4-FFF2-40B4-BE49-F238E27FC236}">
                <a16:creationId xmlns:a16="http://schemas.microsoft.com/office/drawing/2014/main" id="{1BDC463B-B3AE-5F48-96A4-36F93B6179E8}"/>
              </a:ext>
            </a:extLst>
          </p:cNvPr>
          <p:cNvPicPr>
            <a:picLocks noChangeAspect="1"/>
          </p:cNvPicPr>
          <p:nvPr userDrawn="1"/>
        </p:nvPicPr>
        <p:blipFill>
          <a:blip r:embed="rId3"/>
          <a:stretch>
            <a:fillRect/>
          </a:stretch>
        </p:blipFill>
        <p:spPr>
          <a:xfrm>
            <a:off x="1959" y="0"/>
            <a:ext cx="9140082" cy="5143500"/>
          </a:xfrm>
          <a:prstGeom prst="rect">
            <a:avLst/>
          </a:prstGeom>
        </p:spPr>
      </p:pic>
    </p:spTree>
    <p:extLst>
      <p:ext uri="{BB962C8B-B14F-4D97-AF65-F5344CB8AC3E}">
        <p14:creationId xmlns:p14="http://schemas.microsoft.com/office/powerpoint/2010/main" val="2708582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alysis_Page2">
    <p:spTree>
      <p:nvGrpSpPr>
        <p:cNvPr id="1" name=""/>
        <p:cNvGrpSpPr/>
        <p:nvPr/>
      </p:nvGrpSpPr>
      <p:grpSpPr>
        <a:xfrm>
          <a:off x="0" y="0"/>
          <a:ext cx="0" cy="0"/>
          <a:chOff x="0" y="0"/>
          <a:chExt cx="0" cy="0"/>
        </a:xfrm>
      </p:grpSpPr>
      <p:sp>
        <p:nvSpPr>
          <p:cNvPr id="10" name="Title"/>
          <p:cNvSpPr>
            <a:spLocks noGrp="1"/>
          </p:cNvSpPr>
          <p:nvPr>
            <p:ph type="title" hasCustomPrompt="1"/>
          </p:nvPr>
        </p:nvSpPr>
        <p:spPr>
          <a:xfrm>
            <a:off x="899592" y="56310"/>
            <a:ext cx="7992888" cy="486000"/>
          </a:xfrm>
          <a:prstGeom prst="rect">
            <a:avLst/>
          </a:prstGeom>
        </p:spPr>
        <p:txBody>
          <a:bodyPr anchor="ctr" anchorCtr="0"/>
          <a:lstStyle>
            <a:lvl1pPr algn="r">
              <a:defRPr sz="1500" b="1">
                <a:solidFill>
                  <a:schemeClr val="bg2">
                    <a:lumMod val="75000"/>
                  </a:schemeClr>
                </a:solidFill>
              </a:defRPr>
            </a:lvl1pPr>
          </a:lstStyle>
          <a:p>
            <a:r>
              <a:rPr lang="en-US" dirty="0"/>
              <a:t>CLICK TO EDIT MASTER TITLE STYLE</a:t>
            </a:r>
          </a:p>
        </p:txBody>
      </p:sp>
      <p:cxnSp>
        <p:nvCxnSpPr>
          <p:cNvPr id="12"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7" name="Logo">
            <a:hlinkClick r:id="rId2" action="ppaction://hlinksldjump"/>
            <a:extLst>
              <a:ext uri="{FF2B5EF4-FFF2-40B4-BE49-F238E27FC236}">
                <a16:creationId xmlns:a16="http://schemas.microsoft.com/office/drawing/2014/main" id="{F459CF30-9273-4BAB-9A63-8C52DABDEA61}"/>
              </a:ext>
            </a:extLst>
          </p:cNvPr>
          <p:cNvPicPr>
            <a:picLocks noChangeAspect="1"/>
          </p:cNvPicPr>
          <p:nvPr/>
        </p:nvPicPr>
        <p:blipFill rotWithShape="1">
          <a:blip r:embed="rId3"/>
          <a:srcRect l="1109" t="3331" r="173"/>
          <a:stretch/>
        </p:blipFill>
        <p:spPr>
          <a:xfrm>
            <a:off x="89502" y="42619"/>
            <a:ext cx="648072" cy="427478"/>
          </a:xfrm>
          <a:prstGeom prst="rect">
            <a:avLst/>
          </a:prstGeom>
        </p:spPr>
      </p:pic>
      <p:pic>
        <p:nvPicPr>
          <p:cNvPr id="11" name="CornerBox">
            <a:extLst>
              <a:ext uri="{FF2B5EF4-FFF2-40B4-BE49-F238E27FC236}">
                <a16:creationId xmlns:a16="http://schemas.microsoft.com/office/drawing/2014/main" id="{E19CD8F7-FD5E-402B-BB6E-234708154D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13" name="PageNumber">
            <a:extLst>
              <a:ext uri="{FF2B5EF4-FFF2-40B4-BE49-F238E27FC236}">
                <a16:creationId xmlns:a16="http://schemas.microsoft.com/office/drawing/2014/main" id="{3021D087-4E83-4733-A176-A675387AC660}"/>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072365700"/>
      </p:ext>
    </p:extLst>
  </p:cSld>
  <p:clrMapOvr>
    <a:masterClrMapping/>
  </p:clrMapOvr>
  <p:extLst>
    <p:ext uri="{DCECCB84-F9BA-43D5-87BE-67443E8EF086}">
      <p15:sldGuideLst xmlns:p15="http://schemas.microsoft.com/office/powerpoint/2012/main">
        <p15:guide id="1" orient="horz" pos="2160">
          <p15:clr>
            <a:srgbClr val="FBAE40"/>
          </p15:clr>
        </p15:guide>
        <p15:guide id="2" pos="21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nalysis_Page2_Subtitle">
    <p:spTree>
      <p:nvGrpSpPr>
        <p:cNvPr id="1" name=""/>
        <p:cNvGrpSpPr/>
        <p:nvPr/>
      </p:nvGrpSpPr>
      <p:grpSpPr>
        <a:xfrm>
          <a:off x="0" y="0"/>
          <a:ext cx="0" cy="0"/>
          <a:chOff x="0" y="0"/>
          <a:chExt cx="0" cy="0"/>
        </a:xfrm>
      </p:grpSpPr>
      <p:sp>
        <p:nvSpPr>
          <p:cNvPr id="10" name="Title"/>
          <p:cNvSpPr>
            <a:spLocks noGrp="1"/>
          </p:cNvSpPr>
          <p:nvPr>
            <p:ph type="title" hasCustomPrompt="1"/>
          </p:nvPr>
        </p:nvSpPr>
        <p:spPr>
          <a:xfrm>
            <a:off x="899592" y="56310"/>
            <a:ext cx="7992000" cy="245403"/>
          </a:xfrm>
          <a:prstGeom prst="rect">
            <a:avLst/>
          </a:prstGeom>
        </p:spPr>
        <p:txBody>
          <a:bodyPr anchor="ctr" anchorCtr="0"/>
          <a:lstStyle>
            <a:lvl1pPr algn="r">
              <a:defRPr sz="1500" b="1">
                <a:solidFill>
                  <a:schemeClr val="bg2">
                    <a:lumMod val="75000"/>
                  </a:schemeClr>
                </a:solidFill>
              </a:defRPr>
            </a:lvl1pPr>
          </a:lstStyle>
          <a:p>
            <a:r>
              <a:rPr lang="en-US" dirty="0"/>
              <a:t>CLICK TO EDIT MASTER TITLE STYLE</a:t>
            </a:r>
          </a:p>
        </p:txBody>
      </p:sp>
      <p:sp>
        <p:nvSpPr>
          <p:cNvPr id="11" name="Subtitle"/>
          <p:cNvSpPr>
            <a:spLocks noGrp="1"/>
          </p:cNvSpPr>
          <p:nvPr>
            <p:ph type="subTitle" idx="1"/>
          </p:nvPr>
        </p:nvSpPr>
        <p:spPr>
          <a:xfrm>
            <a:off x="899592" y="301714"/>
            <a:ext cx="7992000" cy="234068"/>
          </a:xfrm>
          <a:prstGeom prst="rect">
            <a:avLst/>
          </a:prstGeom>
        </p:spPr>
        <p:txBody>
          <a:bodyPr anchor="ctr" anchorCtr="0">
            <a:noAutofit/>
          </a:bodyPr>
          <a:lstStyle>
            <a:lvl1pPr marL="0" indent="0" algn="r">
              <a:buNone/>
              <a:defRPr sz="1200">
                <a:solidFill>
                  <a:schemeClr val="bg2">
                    <a:lumMod val="75000"/>
                  </a:schemeClr>
                </a:solidFill>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is-IS" dirty="0"/>
          </a:p>
        </p:txBody>
      </p:sp>
      <p:cxnSp>
        <p:nvCxnSpPr>
          <p:cNvPr id="15"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8" name="Logo">
            <a:hlinkClick r:id="rId2" action="ppaction://hlinksldjump"/>
            <a:extLst>
              <a:ext uri="{FF2B5EF4-FFF2-40B4-BE49-F238E27FC236}">
                <a16:creationId xmlns:a16="http://schemas.microsoft.com/office/drawing/2014/main" id="{92A19204-A9A6-430C-9A91-E69A75C29662}"/>
              </a:ext>
            </a:extLst>
          </p:cNvPr>
          <p:cNvPicPr>
            <a:picLocks noChangeAspect="1"/>
          </p:cNvPicPr>
          <p:nvPr/>
        </p:nvPicPr>
        <p:blipFill rotWithShape="1">
          <a:blip r:embed="rId3"/>
          <a:srcRect l="1109" t="3331" r="173"/>
          <a:stretch/>
        </p:blipFill>
        <p:spPr>
          <a:xfrm>
            <a:off x="89502" y="42619"/>
            <a:ext cx="648072" cy="427478"/>
          </a:xfrm>
          <a:prstGeom prst="rect">
            <a:avLst/>
          </a:prstGeom>
        </p:spPr>
      </p:pic>
      <p:pic>
        <p:nvPicPr>
          <p:cNvPr id="9" name="CornerBox">
            <a:extLst>
              <a:ext uri="{FF2B5EF4-FFF2-40B4-BE49-F238E27FC236}">
                <a16:creationId xmlns:a16="http://schemas.microsoft.com/office/drawing/2014/main" id="{EAA40C5B-C166-45A8-92BC-B3DB18C3BE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14" name="PageNumber">
            <a:extLst>
              <a:ext uri="{FF2B5EF4-FFF2-40B4-BE49-F238E27FC236}">
                <a16:creationId xmlns:a16="http://schemas.microsoft.com/office/drawing/2014/main" id="{73CD4F8C-F1D0-42C1-9A8E-A1E9C00CC3FC}"/>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697436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itle"/>
          <p:cNvSpPr>
            <a:spLocks noGrp="1"/>
          </p:cNvSpPr>
          <p:nvPr>
            <p:ph type="title" hasCustomPrompt="1"/>
          </p:nvPr>
        </p:nvSpPr>
        <p:spPr>
          <a:xfrm>
            <a:off x="899592" y="56310"/>
            <a:ext cx="7992888" cy="486000"/>
          </a:xfrm>
          <a:prstGeom prst="rect">
            <a:avLst/>
          </a:prstGeom>
        </p:spPr>
        <p:txBody>
          <a:bodyPr anchor="ctr" anchorCtr="0"/>
          <a:lstStyle>
            <a:lvl1pPr algn="r">
              <a:defRPr sz="1500" b="1">
                <a:solidFill>
                  <a:schemeClr val="bg2">
                    <a:lumMod val="75000"/>
                  </a:schemeClr>
                </a:solidFill>
              </a:defRPr>
            </a:lvl1pPr>
          </a:lstStyle>
          <a:p>
            <a:r>
              <a:rPr lang="en-US" dirty="0"/>
              <a:t>CLICK TO EDIT MASTER TITLE STYLE</a:t>
            </a:r>
          </a:p>
        </p:txBody>
      </p:sp>
      <p:pic>
        <p:nvPicPr>
          <p:cNvPr id="9" name="Logo">
            <a:hlinkClick r:id="rId2" action="ppaction://hlinksldjump"/>
          </p:cNvPr>
          <p:cNvPicPr>
            <a:picLocks noChangeAspect="1"/>
          </p:cNvPicPr>
          <p:nvPr/>
        </p:nvPicPr>
        <p:blipFill rotWithShape="1">
          <a:blip r:embed="rId3"/>
          <a:srcRect l="1109" t="3331" r="173"/>
          <a:stretch/>
        </p:blipFill>
        <p:spPr>
          <a:xfrm>
            <a:off x="89502" y="42619"/>
            <a:ext cx="648072" cy="427478"/>
          </a:xfrm>
          <a:prstGeom prst="rect">
            <a:avLst/>
          </a:prstGeom>
        </p:spPr>
      </p:pic>
      <p:cxnSp>
        <p:nvCxnSpPr>
          <p:cNvPr id="12"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8" name="CornerBox"/>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2" name="PageNumbe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67334476"/>
      </p:ext>
    </p:extLst>
  </p:cSld>
  <p:clrMapOvr>
    <a:masterClrMapping/>
  </p:clrMapOvr>
  <p:extLst>
    <p:ext uri="{DCECCB84-F9BA-43D5-87BE-67443E8EF086}">
      <p15:sldGuideLst xmlns:p15="http://schemas.microsoft.com/office/powerpoint/2012/main">
        <p15:guide id="1" orient="horz" pos="2160">
          <p15:clr>
            <a:srgbClr val="FBAE40"/>
          </p15:clr>
        </p15:guide>
        <p15:guide id="2" pos="21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_Subtitle">
    <p:spTree>
      <p:nvGrpSpPr>
        <p:cNvPr id="1" name=""/>
        <p:cNvGrpSpPr/>
        <p:nvPr/>
      </p:nvGrpSpPr>
      <p:grpSpPr>
        <a:xfrm>
          <a:off x="0" y="0"/>
          <a:ext cx="0" cy="0"/>
          <a:chOff x="0" y="0"/>
          <a:chExt cx="0" cy="0"/>
        </a:xfrm>
      </p:grpSpPr>
      <p:sp>
        <p:nvSpPr>
          <p:cNvPr id="10" name="Title" title="Title"/>
          <p:cNvSpPr>
            <a:spLocks noGrp="1"/>
          </p:cNvSpPr>
          <p:nvPr>
            <p:ph type="title" hasCustomPrompt="1"/>
          </p:nvPr>
        </p:nvSpPr>
        <p:spPr>
          <a:xfrm>
            <a:off x="899592" y="56310"/>
            <a:ext cx="7992000" cy="245403"/>
          </a:xfrm>
          <a:prstGeom prst="rect">
            <a:avLst/>
          </a:prstGeom>
        </p:spPr>
        <p:txBody>
          <a:bodyPr anchor="ctr" anchorCtr="0"/>
          <a:lstStyle>
            <a:lvl1pPr algn="r">
              <a:defRPr sz="1500" b="1">
                <a:solidFill>
                  <a:srgbClr val="606060"/>
                </a:solidFill>
              </a:defRPr>
            </a:lvl1pPr>
          </a:lstStyle>
          <a:p>
            <a:r>
              <a:rPr lang="en-US" dirty="0"/>
              <a:t>CLICK TO EDIT MASTER TITLE STYLE</a:t>
            </a:r>
          </a:p>
        </p:txBody>
      </p:sp>
      <p:sp>
        <p:nvSpPr>
          <p:cNvPr id="11" name="Subtitle"/>
          <p:cNvSpPr>
            <a:spLocks noGrp="1"/>
          </p:cNvSpPr>
          <p:nvPr>
            <p:ph type="subTitle" idx="1"/>
          </p:nvPr>
        </p:nvSpPr>
        <p:spPr>
          <a:xfrm>
            <a:off x="899592" y="301714"/>
            <a:ext cx="7992000" cy="234068"/>
          </a:xfrm>
          <a:prstGeom prst="rect">
            <a:avLst/>
          </a:prstGeom>
        </p:spPr>
        <p:txBody>
          <a:bodyPr anchor="ctr" anchorCtr="0">
            <a:noAutofit/>
          </a:bodyPr>
          <a:lstStyle>
            <a:lvl1pPr marL="0" indent="0" algn="r">
              <a:buNone/>
              <a:defRPr sz="1200">
                <a:solidFill>
                  <a:srgbClr val="606060"/>
                </a:solidFill>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is-IS" dirty="0"/>
          </a:p>
        </p:txBody>
      </p:sp>
      <p:cxnSp>
        <p:nvCxnSpPr>
          <p:cNvPr id="15"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9" name="Logo">
            <a:hlinkClick r:id="rId2" action="ppaction://hlinksldjump"/>
            <a:extLst>
              <a:ext uri="{FF2B5EF4-FFF2-40B4-BE49-F238E27FC236}">
                <a16:creationId xmlns:a16="http://schemas.microsoft.com/office/drawing/2014/main" id="{F0B0F241-3A63-41EE-A98D-A90E6889DFCE}"/>
              </a:ext>
            </a:extLst>
          </p:cNvPr>
          <p:cNvPicPr>
            <a:picLocks noChangeAspect="1"/>
          </p:cNvPicPr>
          <p:nvPr/>
        </p:nvPicPr>
        <p:blipFill rotWithShape="1">
          <a:blip r:embed="rId3"/>
          <a:srcRect l="1109" t="3331" r="173"/>
          <a:stretch/>
        </p:blipFill>
        <p:spPr>
          <a:xfrm>
            <a:off x="89502" y="42619"/>
            <a:ext cx="648072" cy="427478"/>
          </a:xfrm>
          <a:prstGeom prst="rect">
            <a:avLst/>
          </a:prstGeom>
        </p:spPr>
      </p:pic>
      <p:pic>
        <p:nvPicPr>
          <p:cNvPr id="16" name="CornerBox">
            <a:extLst>
              <a:ext uri="{FF2B5EF4-FFF2-40B4-BE49-F238E27FC236}">
                <a16:creationId xmlns:a16="http://schemas.microsoft.com/office/drawing/2014/main" id="{D8912BA1-2A8D-4743-B57A-EEB1AEC0FC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17" name="PageNumber">
            <a:extLst>
              <a:ext uri="{FF2B5EF4-FFF2-40B4-BE49-F238E27FC236}">
                <a16:creationId xmlns:a16="http://schemas.microsoft.com/office/drawing/2014/main" id="{D754E33C-4201-4715-B7E4-D0AE15216392}"/>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79355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PS">
    <p:spTree>
      <p:nvGrpSpPr>
        <p:cNvPr id="1" name=""/>
        <p:cNvGrpSpPr/>
        <p:nvPr/>
      </p:nvGrpSpPr>
      <p:grpSpPr>
        <a:xfrm>
          <a:off x="0" y="0"/>
          <a:ext cx="0" cy="0"/>
          <a:chOff x="0" y="0"/>
          <a:chExt cx="0" cy="0"/>
        </a:xfrm>
      </p:grpSpPr>
      <p:sp>
        <p:nvSpPr>
          <p:cNvPr id="6" name="Title"/>
          <p:cNvSpPr txBox="1"/>
          <p:nvPr/>
        </p:nvSpPr>
        <p:spPr>
          <a:xfrm>
            <a:off x="899099" y="56700"/>
            <a:ext cx="7992000" cy="486000"/>
          </a:xfrm>
          <a:prstGeom prst="rect">
            <a:avLst/>
          </a:prstGeom>
          <a:noFill/>
        </p:spPr>
        <p:txBody>
          <a:bodyPr wrap="none" rtlCol="0" anchor="ctr" anchorCtr="0">
            <a:noAutofit/>
          </a:bodyPr>
          <a:lstStyle/>
          <a:p>
            <a:pPr algn="r"/>
            <a:r>
              <a:rPr lang="is-IS" sz="1500" b="1" dirty="0">
                <a:solidFill>
                  <a:srgbClr val="606060"/>
                </a:solidFill>
                <a:latin typeface="Calibri" panose="020F0502020204030204" pitchFamily="34" charset="0"/>
              </a:rPr>
              <a:t>Aðeins um </a:t>
            </a:r>
            <a:r>
              <a:rPr lang="is-IS" sz="1500" b="1" i="1" dirty="0">
                <a:solidFill>
                  <a:srgbClr val="606060"/>
                </a:solidFill>
                <a:latin typeface="Calibri" panose="020F0502020204030204" pitchFamily="34" charset="0"/>
              </a:rPr>
              <a:t>Net </a:t>
            </a:r>
            <a:r>
              <a:rPr lang="is-IS" sz="1500" b="1" i="1" dirty="0" err="1">
                <a:solidFill>
                  <a:srgbClr val="606060"/>
                </a:solidFill>
                <a:latin typeface="Calibri" panose="020F0502020204030204" pitchFamily="34" charset="0"/>
              </a:rPr>
              <a:t>Promoters</a:t>
            </a:r>
            <a:r>
              <a:rPr lang="is-IS" sz="1500" b="1" i="1" dirty="0">
                <a:solidFill>
                  <a:srgbClr val="606060"/>
                </a:solidFill>
                <a:latin typeface="Calibri" panose="020F0502020204030204" pitchFamily="34" charset="0"/>
              </a:rPr>
              <a:t> </a:t>
            </a:r>
            <a:r>
              <a:rPr lang="is-IS" sz="1500" b="1" i="1" dirty="0" err="1">
                <a:solidFill>
                  <a:srgbClr val="606060"/>
                </a:solidFill>
                <a:latin typeface="Calibri" panose="020F0502020204030204" pitchFamily="34" charset="0"/>
              </a:rPr>
              <a:t>Score</a:t>
            </a:r>
            <a:endParaRPr lang="en-US" sz="1500" b="1" dirty="0">
              <a:solidFill>
                <a:srgbClr val="606060"/>
              </a:solidFill>
              <a:latin typeface="Calibri" panose="020F0502020204030204" pitchFamily="34" charset="0"/>
            </a:endParaRPr>
          </a:p>
        </p:txBody>
      </p:sp>
      <p:pic>
        <p:nvPicPr>
          <p:cNvPr id="46" name="Logo">
            <a:hlinkClick r:id="" action="ppaction://noaction"/>
            <a:extLst>
              <a:ext uri="{FF2B5EF4-FFF2-40B4-BE49-F238E27FC236}">
                <a16:creationId xmlns:a16="http://schemas.microsoft.com/office/drawing/2014/main" id="{04C7DE73-7D1B-41D2-A2E3-AF882E77DBFC}"/>
              </a:ext>
            </a:extLst>
          </p:cNvPr>
          <p:cNvPicPr>
            <a:picLocks noChangeAspect="1"/>
          </p:cNvPicPr>
          <p:nvPr/>
        </p:nvPicPr>
        <p:blipFill rotWithShape="1">
          <a:blip r:embed="rId2"/>
          <a:srcRect l="1109" t="3331" r="173"/>
          <a:stretch/>
        </p:blipFill>
        <p:spPr>
          <a:xfrm>
            <a:off x="89502" y="42619"/>
            <a:ext cx="648072" cy="427478"/>
          </a:xfrm>
          <a:prstGeom prst="rect">
            <a:avLst/>
          </a:prstGeom>
        </p:spPr>
      </p:pic>
      <p:cxnSp>
        <p:nvCxnSpPr>
          <p:cNvPr id="15"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47" name="CornerBox">
            <a:extLst>
              <a:ext uri="{FF2B5EF4-FFF2-40B4-BE49-F238E27FC236}">
                <a16:creationId xmlns:a16="http://schemas.microsoft.com/office/drawing/2014/main" id="{6A29FC1E-6751-4B74-947D-96ABD7F20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48" name="PageNumber">
            <a:extLst>
              <a:ext uri="{FF2B5EF4-FFF2-40B4-BE49-F238E27FC236}">
                <a16:creationId xmlns:a16="http://schemas.microsoft.com/office/drawing/2014/main" id="{6D0DFEEB-59CE-431E-A935-BDB6685C768B}"/>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
        <p:nvSpPr>
          <p:cNvPr id="8" name="InfoHeader"/>
          <p:cNvSpPr txBox="1"/>
          <p:nvPr/>
        </p:nvSpPr>
        <p:spPr>
          <a:xfrm>
            <a:off x="359533" y="792656"/>
            <a:ext cx="2023311" cy="248209"/>
          </a:xfrm>
          <a:prstGeom prst="rect">
            <a:avLst/>
          </a:prstGeom>
          <a:noFill/>
        </p:spPr>
        <p:txBody>
          <a:bodyPr wrap="none" rtlCol="0">
            <a:spAutoFit/>
          </a:bodyPr>
          <a:lstStyle/>
          <a:p>
            <a:r>
              <a:rPr lang="en-US" sz="1013" b="1" dirty="0">
                <a:solidFill>
                  <a:srgbClr val="31BDF2"/>
                </a:solidFill>
                <a:latin typeface="Calibri" panose="020F0502020204030204" pitchFamily="34" charset="0"/>
              </a:rPr>
              <a:t>HVAÐ ER NET PROMOTERS SCORE</a:t>
            </a:r>
          </a:p>
        </p:txBody>
      </p:sp>
      <p:sp>
        <p:nvSpPr>
          <p:cNvPr id="9" name="Info"/>
          <p:cNvSpPr/>
          <p:nvPr/>
        </p:nvSpPr>
        <p:spPr>
          <a:xfrm>
            <a:off x="359532" y="1070630"/>
            <a:ext cx="2792288" cy="3785652"/>
          </a:xfrm>
          <a:prstGeom prst="rect">
            <a:avLst/>
          </a:prstGeom>
        </p:spPr>
        <p:txBody>
          <a:bodyPr wrap="square">
            <a:spAutoFit/>
          </a:bodyPr>
          <a:lstStyle/>
          <a:p>
            <a:r>
              <a:rPr lang="is-IS" sz="1200" dirty="0">
                <a:solidFill>
                  <a:srgbClr val="606060"/>
                </a:solidFill>
                <a:latin typeface="Calibri" panose="020F0502020204030204" pitchFamily="34" charset="0"/>
              </a:rPr>
              <a:t>Net </a:t>
            </a:r>
            <a:r>
              <a:rPr lang="is-IS" sz="1200" dirty="0" err="1">
                <a:solidFill>
                  <a:srgbClr val="606060"/>
                </a:solidFill>
                <a:latin typeface="Calibri" panose="020F0502020204030204" pitchFamily="34" charset="0"/>
              </a:rPr>
              <a:t>Promoters</a:t>
            </a:r>
            <a:r>
              <a:rPr lang="is-IS" sz="1200" dirty="0">
                <a:solidFill>
                  <a:srgbClr val="606060"/>
                </a:solidFill>
                <a:latin typeface="Calibri" panose="020F0502020204030204" pitchFamily="34" charset="0"/>
              </a:rPr>
              <a:t> </a:t>
            </a:r>
            <a:r>
              <a:rPr lang="is-IS" sz="1200" dirty="0" err="1">
                <a:solidFill>
                  <a:srgbClr val="606060"/>
                </a:solidFill>
                <a:latin typeface="Calibri" panose="020F0502020204030204" pitchFamily="34" charset="0"/>
              </a:rPr>
              <a:t>Score</a:t>
            </a:r>
            <a:r>
              <a:rPr lang="is-IS" sz="1200" dirty="0">
                <a:solidFill>
                  <a:srgbClr val="606060"/>
                </a:solidFill>
                <a:latin typeface="Calibri" panose="020F0502020204030204" pitchFamily="34" charset="0"/>
              </a:rPr>
              <a:t> (NPS) er mælikvarði á tryggð viðskiptavina við fyrirtæki og byggir á því að flokka viðskiptavini fyrirtækis í </a:t>
            </a:r>
            <a:r>
              <a:rPr lang="is-IS" sz="1200" dirty="0" err="1">
                <a:solidFill>
                  <a:srgbClr val="606060"/>
                </a:solidFill>
                <a:latin typeface="Calibri" panose="020F0502020204030204" pitchFamily="34" charset="0"/>
              </a:rPr>
              <a:t>þrjá</a:t>
            </a:r>
            <a:r>
              <a:rPr lang="is-IS" sz="1200" dirty="0">
                <a:solidFill>
                  <a:srgbClr val="606060"/>
                </a:solidFill>
                <a:latin typeface="Calibri" panose="020F0502020204030204" pitchFamily="34" charset="0"/>
              </a:rPr>
              <a:t> flokka: </a:t>
            </a:r>
          </a:p>
          <a:p>
            <a:endParaRPr lang="is-IS" sz="1200" dirty="0">
              <a:solidFill>
                <a:srgbClr val="606060"/>
              </a:solidFill>
              <a:latin typeface="Calibri" panose="020F0502020204030204" pitchFamily="34" charset="0"/>
            </a:endParaRPr>
          </a:p>
          <a:p>
            <a:pPr marL="214313" indent="-214313">
              <a:buClr>
                <a:srgbClr val="32BDF2"/>
              </a:buClr>
              <a:buFont typeface="Calibri" panose="020F0502020204030204" pitchFamily="34" charset="0"/>
              <a:buChar char="&gt;"/>
            </a:pPr>
            <a:r>
              <a:rPr lang="is-IS" sz="1200" dirty="0">
                <a:solidFill>
                  <a:srgbClr val="606060"/>
                </a:solidFill>
                <a:latin typeface="Calibri" panose="020F0502020204030204" pitchFamily="34" charset="0"/>
              </a:rPr>
              <a:t>Hvetjendur (Promoters)</a:t>
            </a:r>
          </a:p>
          <a:p>
            <a:pPr marL="214313" indent="-214313">
              <a:buClr>
                <a:srgbClr val="32BDF2"/>
              </a:buClr>
              <a:buFont typeface="Calibri" panose="020F0502020204030204" pitchFamily="34" charset="0"/>
              <a:buChar char="&gt;"/>
            </a:pPr>
            <a:r>
              <a:rPr lang="is-IS" sz="1200" dirty="0">
                <a:solidFill>
                  <a:srgbClr val="606060"/>
                </a:solidFill>
                <a:latin typeface="Calibri" panose="020F0502020204030204" pitchFamily="34" charset="0"/>
              </a:rPr>
              <a:t>Hlutlausa (Neutral)</a:t>
            </a:r>
          </a:p>
          <a:p>
            <a:pPr marL="214313" indent="-214313">
              <a:buClr>
                <a:srgbClr val="32BDF2"/>
              </a:buClr>
              <a:buFont typeface="Calibri" panose="020F0502020204030204" pitchFamily="34" charset="0"/>
              <a:buChar char="&gt;"/>
            </a:pPr>
            <a:r>
              <a:rPr lang="is-IS" sz="1200" dirty="0">
                <a:solidFill>
                  <a:srgbClr val="606060"/>
                </a:solidFill>
                <a:latin typeface="Calibri" panose="020F0502020204030204" pitchFamily="34" charset="0"/>
              </a:rPr>
              <a:t>Letjendur (Detractors) </a:t>
            </a:r>
          </a:p>
          <a:p>
            <a:endParaRPr lang="is-IS" sz="1200" dirty="0">
              <a:solidFill>
                <a:srgbClr val="606060"/>
              </a:solidFill>
              <a:latin typeface="Calibri" panose="020F0502020204030204" pitchFamily="34" charset="0"/>
            </a:endParaRPr>
          </a:p>
          <a:p>
            <a:r>
              <a:rPr lang="is-IS" sz="1200" dirty="0">
                <a:solidFill>
                  <a:srgbClr val="606060"/>
                </a:solidFill>
                <a:latin typeface="Calibri" panose="020F0502020204030204" pitchFamily="34" charset="0"/>
              </a:rPr>
              <a:t>Viðskiptavinum er skipt í þessa </a:t>
            </a:r>
            <a:r>
              <a:rPr lang="is-IS" sz="1200" dirty="0" err="1">
                <a:solidFill>
                  <a:srgbClr val="606060"/>
                </a:solidFill>
                <a:latin typeface="Calibri" panose="020F0502020204030204" pitchFamily="34" charset="0"/>
              </a:rPr>
              <a:t>þrjá</a:t>
            </a:r>
            <a:r>
              <a:rPr lang="is-IS" sz="1200" dirty="0">
                <a:solidFill>
                  <a:srgbClr val="606060"/>
                </a:solidFill>
                <a:latin typeface="Calibri" panose="020F0502020204030204" pitchFamily="34" charset="0"/>
              </a:rPr>
              <a:t> hópa eftir því hvernig þeir svara spurningunni: </a:t>
            </a:r>
            <a:r>
              <a:rPr lang="is-IS" sz="1200" b="1" i="1" dirty="0">
                <a:solidFill>
                  <a:srgbClr val="606060"/>
                </a:solidFill>
                <a:latin typeface="Calibri" panose="020F0502020204030204" pitchFamily="34" charset="0"/>
              </a:rPr>
              <a:t>Hversu líklegt eða ólíklegt er að þú mælir með [olíufélag] við vini eða ættingja?</a:t>
            </a:r>
            <a:endParaRPr lang="is-IS" sz="1200" i="1" dirty="0">
              <a:solidFill>
                <a:srgbClr val="606060"/>
              </a:solidFill>
              <a:latin typeface="Calibri" panose="020F0502020204030204" pitchFamily="34" charset="0"/>
            </a:endParaRPr>
          </a:p>
          <a:p>
            <a:r>
              <a:rPr lang="is-IS" sz="1200" i="1" dirty="0">
                <a:solidFill>
                  <a:srgbClr val="606060"/>
                </a:solidFill>
                <a:latin typeface="Calibri" panose="020F0502020204030204" pitchFamily="34" charset="0"/>
              </a:rPr>
              <a:t> </a:t>
            </a:r>
          </a:p>
          <a:p>
            <a:endParaRPr lang="is-IS" sz="1200" dirty="0">
              <a:solidFill>
                <a:srgbClr val="606060"/>
              </a:solidFill>
              <a:latin typeface="Calibri" panose="020F0502020204030204" pitchFamily="34" charset="0"/>
            </a:endParaRPr>
          </a:p>
          <a:p>
            <a:r>
              <a:rPr lang="is-IS" sz="1200" dirty="0">
                <a:solidFill>
                  <a:srgbClr val="606060"/>
                </a:solidFill>
                <a:latin typeface="Calibri" panose="020F0502020204030204" pitchFamily="34" charset="0"/>
              </a:rPr>
              <a:t>Spurningunni er svarað á kvarðanum 0 (mjög ólíklegt) til 10 (mjög líklegt) og er viðskiptavinum skipt í flokka eins og kemur fram hér til hliðar </a:t>
            </a:r>
          </a:p>
        </p:txBody>
      </p:sp>
      <p:sp>
        <p:nvSpPr>
          <p:cNvPr id="14" name="NPSdetractors"/>
          <p:cNvSpPr/>
          <p:nvPr/>
        </p:nvSpPr>
        <p:spPr bwMode="auto">
          <a:xfrm>
            <a:off x="5206864" y="4151620"/>
            <a:ext cx="1918793" cy="663551"/>
          </a:xfrm>
          <a:prstGeom prst="roundRect">
            <a:avLst/>
          </a:prstGeom>
          <a:solidFill>
            <a:schemeClr val="bg1"/>
          </a:solidFill>
          <a:ln w="31750" cap="flat" cmpd="sng" algn="ctr">
            <a:solidFill>
              <a:srgbClr val="FF9E01"/>
            </a:solidFill>
            <a:prstDash val="dash"/>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r>
              <a:rPr lang="is-IS" sz="1013" b="1" dirty="0">
                <a:solidFill>
                  <a:srgbClr val="606060"/>
                </a:solidFill>
                <a:latin typeface="Calibri" panose="020F0502020204030204" pitchFamily="34" charset="0"/>
              </a:rPr>
              <a:t>Hlutlausir (7-8)</a:t>
            </a:r>
          </a:p>
          <a:p>
            <a:pPr algn="ctr"/>
            <a:r>
              <a:rPr lang="is-IS" sz="900" dirty="0">
                <a:solidFill>
                  <a:srgbClr val="606060"/>
                </a:solidFill>
                <a:latin typeface="Calibri" panose="020F0502020204030204" pitchFamily="34" charset="0"/>
              </a:rPr>
              <a:t>eru ánægðir en ekki virkir talsmenn fyrirtækisins. </a:t>
            </a:r>
          </a:p>
        </p:txBody>
      </p:sp>
      <p:grpSp>
        <p:nvGrpSpPr>
          <p:cNvPr id="16" name="NPSformula"/>
          <p:cNvGrpSpPr/>
          <p:nvPr/>
        </p:nvGrpSpPr>
        <p:grpSpPr>
          <a:xfrm>
            <a:off x="3437875" y="1206121"/>
            <a:ext cx="5342012" cy="663551"/>
            <a:chOff x="4583832" y="1608162"/>
            <a:chExt cx="7122683" cy="884734"/>
          </a:xfrm>
        </p:grpSpPr>
        <p:sp>
          <p:nvSpPr>
            <p:cNvPr id="17" name="FormulaPromoters"/>
            <p:cNvSpPr/>
            <p:nvPr/>
          </p:nvSpPr>
          <p:spPr bwMode="auto">
            <a:xfrm>
              <a:off x="4583832" y="1608162"/>
              <a:ext cx="2558390" cy="884734"/>
            </a:xfrm>
            <a:prstGeom prst="roundRect">
              <a:avLst/>
            </a:prstGeom>
            <a:solidFill>
              <a:srgbClr val="6C9C2C"/>
            </a:solidFill>
            <a:ln w="31750" cap="flat" cmpd="sng" algn="ctr">
              <a:solidFill>
                <a:srgbClr val="6C9C2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a:solidFill>
                    <a:schemeClr val="bg1"/>
                  </a:solidFill>
                  <a:latin typeface="Calibri" panose="020F0502020204030204" pitchFamily="34" charset="0"/>
                </a:rPr>
                <a:t>Hvetjendur (9-10)</a:t>
              </a:r>
            </a:p>
            <a:p>
              <a:pPr algn="ctr"/>
              <a:r>
                <a:rPr lang="is-IS" sz="900" dirty="0">
                  <a:solidFill>
                    <a:schemeClr val="bg1"/>
                  </a:solidFill>
                  <a:latin typeface="Calibri" panose="020F0502020204030204" pitchFamily="34" charset="0"/>
                </a:rPr>
                <a:t>eru tryggir viðskiptavinir sem miðla jákv</a:t>
              </a:r>
              <a:r>
                <a:rPr lang="is-IS" altLang="ja-JP" sz="900" dirty="0">
                  <a:solidFill>
                    <a:schemeClr val="bg1"/>
                  </a:solidFill>
                  <a:latin typeface="Calibri" panose="020F0502020204030204" pitchFamily="34" charset="0"/>
                </a:rPr>
                <a:t>æðum </a:t>
              </a:r>
              <a:r>
                <a:rPr lang="is-IS" sz="900" dirty="0">
                  <a:solidFill>
                    <a:schemeClr val="bg1"/>
                  </a:solidFill>
                  <a:latin typeface="Calibri" panose="020F0502020204030204" pitchFamily="34" charset="0"/>
                </a:rPr>
                <a:t>skilaboðum um fyrirtækið</a:t>
              </a:r>
            </a:p>
          </p:txBody>
        </p:sp>
        <p:sp>
          <p:nvSpPr>
            <p:cNvPr id="18" name="FormulaDetractors"/>
            <p:cNvSpPr/>
            <p:nvPr/>
          </p:nvSpPr>
          <p:spPr bwMode="auto">
            <a:xfrm>
              <a:off x="7613889" y="1608162"/>
              <a:ext cx="2558390" cy="884734"/>
            </a:xfrm>
            <a:prstGeom prst="roundRect">
              <a:avLst/>
            </a:prstGeom>
            <a:solidFill>
              <a:srgbClr val="C00000"/>
            </a:solid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a:solidFill>
                    <a:schemeClr val="bg1"/>
                  </a:solidFill>
                  <a:latin typeface="Calibri" panose="020F0502020204030204" pitchFamily="34" charset="0"/>
                </a:rPr>
                <a:t>Letjendur (0-6)</a:t>
              </a:r>
            </a:p>
            <a:p>
              <a:pPr algn="ctr"/>
              <a:r>
                <a:rPr lang="is-IS" sz="900" dirty="0">
                  <a:solidFill>
                    <a:schemeClr val="bg1"/>
                  </a:solidFill>
                  <a:latin typeface="Calibri" panose="020F0502020204030204" pitchFamily="34" charset="0"/>
                </a:rPr>
                <a:t>eru ósáttir viðskiptavinir sem geta skaðað fyrirtækið með því að miðla neikvæðum skilaboðum til annarra.</a:t>
              </a:r>
            </a:p>
          </p:txBody>
        </p:sp>
        <p:sp>
          <p:nvSpPr>
            <p:cNvPr id="19" name="FormulaNPS"/>
            <p:cNvSpPr/>
            <p:nvPr/>
          </p:nvSpPr>
          <p:spPr bwMode="auto">
            <a:xfrm>
              <a:off x="10664450" y="1608162"/>
              <a:ext cx="1042065" cy="884734"/>
            </a:xfrm>
            <a:prstGeom prst="roundRect">
              <a:avLst/>
            </a:prstGeom>
            <a:solidFill>
              <a:srgbClr val="32BDF2"/>
            </a:solidFill>
            <a:ln w="31750" cap="flat" cmpd="sng" algn="ctr">
              <a:solidFill>
                <a:srgbClr val="32BDF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a:solidFill>
                    <a:schemeClr val="bg1"/>
                  </a:solidFill>
                  <a:latin typeface="Calibri" panose="020F0502020204030204" pitchFamily="34" charset="0"/>
                </a:rPr>
                <a:t>NPS</a:t>
              </a:r>
            </a:p>
          </p:txBody>
        </p:sp>
        <p:sp>
          <p:nvSpPr>
            <p:cNvPr id="20" name="SignEqual"/>
            <p:cNvSpPr/>
            <p:nvPr/>
          </p:nvSpPr>
          <p:spPr bwMode="auto">
            <a:xfrm>
              <a:off x="10238364" y="1871658"/>
              <a:ext cx="360000" cy="360000"/>
            </a:xfrm>
            <a:prstGeom prst="mathEqual">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21" name="SignMinus"/>
            <p:cNvSpPr/>
            <p:nvPr/>
          </p:nvSpPr>
          <p:spPr bwMode="auto">
            <a:xfrm>
              <a:off x="7184265" y="1871658"/>
              <a:ext cx="360000" cy="360000"/>
            </a:xfrm>
            <a:prstGeom prst="mathMinus">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grpSp>
      <p:grpSp>
        <p:nvGrpSpPr>
          <p:cNvPr id="22" name="NPSpicture"/>
          <p:cNvGrpSpPr/>
          <p:nvPr/>
        </p:nvGrpSpPr>
        <p:grpSpPr>
          <a:xfrm>
            <a:off x="3585136" y="2355726"/>
            <a:ext cx="5026060" cy="1358894"/>
            <a:chOff x="4780181" y="3140968"/>
            <a:chExt cx="6701413" cy="1811858"/>
          </a:xfrm>
        </p:grpSpPr>
        <p:sp>
          <p:nvSpPr>
            <p:cNvPr id="24" name="NPStext10"/>
            <p:cNvSpPr txBox="1"/>
            <p:nvPr/>
          </p:nvSpPr>
          <p:spPr>
            <a:xfrm>
              <a:off x="4839559" y="4436154"/>
              <a:ext cx="588694" cy="516672"/>
            </a:xfrm>
            <a:prstGeom prst="rect">
              <a:avLst/>
            </a:prstGeom>
            <a:noFill/>
          </p:spPr>
          <p:txBody>
            <a:bodyPr wrap="square" rtlCol="0" anchor="ctr" anchorCtr="1">
              <a:noAutofit/>
            </a:bodyPr>
            <a:lstStyle/>
            <a:p>
              <a:r>
                <a:rPr lang="en-US" sz="1500" b="1" dirty="0">
                  <a:solidFill>
                    <a:srgbClr val="6C9C2C"/>
                  </a:solidFill>
                  <a:latin typeface="Calibri" panose="020F0502020204030204" pitchFamily="34" charset="0"/>
                </a:rPr>
                <a:t>10</a:t>
              </a:r>
            </a:p>
          </p:txBody>
        </p:sp>
        <p:sp>
          <p:nvSpPr>
            <p:cNvPr id="26" name="NPStext9"/>
            <p:cNvSpPr txBox="1"/>
            <p:nvPr/>
          </p:nvSpPr>
          <p:spPr>
            <a:xfrm>
              <a:off x="5448216" y="4436154"/>
              <a:ext cx="588694" cy="516672"/>
            </a:xfrm>
            <a:prstGeom prst="rect">
              <a:avLst/>
            </a:prstGeom>
            <a:noFill/>
          </p:spPr>
          <p:txBody>
            <a:bodyPr wrap="square" rtlCol="0" anchor="ctr" anchorCtr="1">
              <a:noAutofit/>
            </a:bodyPr>
            <a:lstStyle/>
            <a:p>
              <a:r>
                <a:rPr lang="en-US" sz="1500" b="1" dirty="0">
                  <a:solidFill>
                    <a:srgbClr val="6C9C2C"/>
                  </a:solidFill>
                  <a:latin typeface="Calibri" panose="020F0502020204030204" pitchFamily="34" charset="0"/>
                </a:rPr>
                <a:t>9</a:t>
              </a:r>
            </a:p>
          </p:txBody>
        </p:sp>
        <p:sp>
          <p:nvSpPr>
            <p:cNvPr id="27" name="NPStext8"/>
            <p:cNvSpPr txBox="1"/>
            <p:nvPr/>
          </p:nvSpPr>
          <p:spPr>
            <a:xfrm>
              <a:off x="6058479" y="4436154"/>
              <a:ext cx="588694" cy="516672"/>
            </a:xfrm>
            <a:prstGeom prst="rect">
              <a:avLst/>
            </a:prstGeom>
            <a:noFill/>
          </p:spPr>
          <p:txBody>
            <a:bodyPr wrap="square" rtlCol="0" anchor="ctr" anchorCtr="1">
              <a:noAutofit/>
            </a:bodyPr>
            <a:lstStyle/>
            <a:p>
              <a:r>
                <a:rPr lang="en-US" sz="1500" b="1" dirty="0">
                  <a:solidFill>
                    <a:srgbClr val="FF9E01"/>
                  </a:solidFill>
                  <a:latin typeface="Calibri" panose="020F0502020204030204" pitchFamily="34" charset="0"/>
                </a:rPr>
                <a:t>8</a:t>
              </a:r>
            </a:p>
          </p:txBody>
        </p:sp>
        <p:sp>
          <p:nvSpPr>
            <p:cNvPr id="28" name="NPStext7"/>
            <p:cNvSpPr txBox="1"/>
            <p:nvPr/>
          </p:nvSpPr>
          <p:spPr>
            <a:xfrm>
              <a:off x="6666223" y="4436154"/>
              <a:ext cx="588694" cy="516672"/>
            </a:xfrm>
            <a:prstGeom prst="rect">
              <a:avLst/>
            </a:prstGeom>
            <a:noFill/>
          </p:spPr>
          <p:txBody>
            <a:bodyPr wrap="square" rtlCol="0" anchor="ctr" anchorCtr="1">
              <a:noAutofit/>
            </a:bodyPr>
            <a:lstStyle/>
            <a:p>
              <a:r>
                <a:rPr lang="en-US" sz="1500" b="1" dirty="0">
                  <a:solidFill>
                    <a:srgbClr val="FF9E01"/>
                  </a:solidFill>
                  <a:latin typeface="Calibri" panose="020F0502020204030204" pitchFamily="34" charset="0"/>
                </a:rPr>
                <a:t>7</a:t>
              </a:r>
            </a:p>
          </p:txBody>
        </p:sp>
        <p:sp>
          <p:nvSpPr>
            <p:cNvPr id="25" name="NPStext6"/>
            <p:cNvSpPr txBox="1"/>
            <p:nvPr/>
          </p:nvSpPr>
          <p:spPr>
            <a:xfrm>
              <a:off x="7278543"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6</a:t>
              </a:r>
            </a:p>
          </p:txBody>
        </p:sp>
        <p:sp>
          <p:nvSpPr>
            <p:cNvPr id="29" name="NPStext5"/>
            <p:cNvSpPr txBox="1"/>
            <p:nvPr/>
          </p:nvSpPr>
          <p:spPr>
            <a:xfrm>
              <a:off x="7880954"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5</a:t>
              </a:r>
            </a:p>
          </p:txBody>
        </p:sp>
        <p:sp>
          <p:nvSpPr>
            <p:cNvPr id="30" name="NPStext4"/>
            <p:cNvSpPr txBox="1"/>
            <p:nvPr/>
          </p:nvSpPr>
          <p:spPr>
            <a:xfrm>
              <a:off x="8474224"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4</a:t>
              </a:r>
            </a:p>
          </p:txBody>
        </p:sp>
        <p:sp>
          <p:nvSpPr>
            <p:cNvPr id="31" name="NPStext3"/>
            <p:cNvSpPr txBox="1"/>
            <p:nvPr/>
          </p:nvSpPr>
          <p:spPr>
            <a:xfrm>
              <a:off x="9091493"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3</a:t>
              </a:r>
            </a:p>
          </p:txBody>
        </p:sp>
        <p:sp>
          <p:nvSpPr>
            <p:cNvPr id="32" name="NPStext2"/>
            <p:cNvSpPr txBox="1"/>
            <p:nvPr/>
          </p:nvSpPr>
          <p:spPr>
            <a:xfrm>
              <a:off x="9678365"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2</a:t>
              </a:r>
            </a:p>
          </p:txBody>
        </p:sp>
        <p:sp>
          <p:nvSpPr>
            <p:cNvPr id="33" name="NPStext1"/>
            <p:cNvSpPr txBox="1"/>
            <p:nvPr/>
          </p:nvSpPr>
          <p:spPr>
            <a:xfrm>
              <a:off x="10286496"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1</a:t>
              </a:r>
            </a:p>
          </p:txBody>
        </p:sp>
        <p:sp>
          <p:nvSpPr>
            <p:cNvPr id="34" name="NPStext0"/>
            <p:cNvSpPr txBox="1"/>
            <p:nvPr/>
          </p:nvSpPr>
          <p:spPr>
            <a:xfrm>
              <a:off x="10864251"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0</a:t>
              </a:r>
            </a:p>
          </p:txBody>
        </p:sp>
        <p:cxnSp>
          <p:nvCxnSpPr>
            <p:cNvPr id="37" name="NPSlineGreen"/>
            <p:cNvCxnSpPr/>
            <p:nvPr/>
          </p:nvCxnSpPr>
          <p:spPr bwMode="auto">
            <a:xfrm>
              <a:off x="4843292" y="4509120"/>
              <a:ext cx="1114599" cy="0"/>
            </a:xfrm>
            <a:prstGeom prst="line">
              <a:avLst/>
            </a:prstGeom>
            <a:solidFill>
              <a:schemeClr val="accent1"/>
            </a:solidFill>
            <a:ln w="28575" cap="flat" cmpd="sng" algn="ctr">
              <a:solidFill>
                <a:srgbClr val="6C9C2C"/>
              </a:solidFill>
              <a:prstDash val="solid"/>
              <a:round/>
              <a:headEnd type="diamond" w="med" len="med"/>
              <a:tailEnd type="diamond" w="med" len="med"/>
            </a:ln>
            <a:effectLst/>
          </p:spPr>
        </p:cxnSp>
        <p:cxnSp>
          <p:nvCxnSpPr>
            <p:cNvPr id="38" name="NPSlineYellow"/>
            <p:cNvCxnSpPr/>
            <p:nvPr/>
          </p:nvCxnSpPr>
          <p:spPr bwMode="auto">
            <a:xfrm>
              <a:off x="6065482" y="4509120"/>
              <a:ext cx="1110018" cy="0"/>
            </a:xfrm>
            <a:prstGeom prst="line">
              <a:avLst/>
            </a:prstGeom>
            <a:solidFill>
              <a:schemeClr val="accent1"/>
            </a:solidFill>
            <a:ln w="28575" cap="flat" cmpd="sng" algn="ctr">
              <a:solidFill>
                <a:srgbClr val="FF9E01"/>
              </a:solidFill>
              <a:prstDash val="solid"/>
              <a:round/>
              <a:headEnd type="diamond" w="med" len="med"/>
              <a:tailEnd type="diamond" w="med" len="med"/>
            </a:ln>
            <a:effectLst/>
          </p:spPr>
        </p:cxnSp>
        <p:cxnSp>
          <p:nvCxnSpPr>
            <p:cNvPr id="39" name="NPSlineRed"/>
            <p:cNvCxnSpPr/>
            <p:nvPr/>
          </p:nvCxnSpPr>
          <p:spPr bwMode="auto">
            <a:xfrm>
              <a:off x="7285038" y="4509120"/>
              <a:ext cx="4168775" cy="0"/>
            </a:xfrm>
            <a:prstGeom prst="line">
              <a:avLst/>
            </a:prstGeom>
            <a:solidFill>
              <a:schemeClr val="accent1"/>
            </a:solidFill>
            <a:ln w="28575" cap="flat" cmpd="sng" algn="ctr">
              <a:solidFill>
                <a:srgbClr val="AA0001"/>
              </a:solidFill>
              <a:prstDash val="solid"/>
              <a:round/>
              <a:headEnd type="diamond" w="med" len="med"/>
              <a:tailEnd type="diamond" w="med" len="med"/>
            </a:ln>
            <a:effectLst/>
          </p:spPr>
        </p:cxnSp>
        <p:pic>
          <p:nvPicPr>
            <p:cNvPr id="35" name="NPS910"/>
            <p:cNvPicPr>
              <a:picLocks noChangeAspect="1"/>
            </p:cNvPicPr>
            <p:nvPr/>
          </p:nvPicPr>
          <p:blipFill>
            <a:blip r:embed="rId4"/>
            <a:stretch>
              <a:fillRect/>
            </a:stretch>
          </p:blipFill>
          <p:spPr>
            <a:xfrm>
              <a:off x="4780181" y="3140968"/>
              <a:ext cx="1292072" cy="1291537"/>
            </a:xfrm>
            <a:prstGeom prst="rect">
              <a:avLst/>
            </a:prstGeom>
            <a:ln>
              <a:noFill/>
            </a:ln>
          </p:spPr>
        </p:pic>
        <p:pic>
          <p:nvPicPr>
            <p:cNvPr id="36" name="NPS78"/>
            <p:cNvPicPr>
              <a:picLocks noChangeAspect="1"/>
            </p:cNvPicPr>
            <p:nvPr/>
          </p:nvPicPr>
          <p:blipFill>
            <a:blip r:embed="rId5"/>
            <a:stretch>
              <a:fillRect/>
            </a:stretch>
          </p:blipFill>
          <p:spPr>
            <a:xfrm>
              <a:off x="5998981" y="3140968"/>
              <a:ext cx="1292072" cy="1291537"/>
            </a:xfrm>
            <a:prstGeom prst="rect">
              <a:avLst/>
            </a:prstGeom>
            <a:ln>
              <a:noFill/>
            </a:ln>
          </p:spPr>
        </p:pic>
        <p:pic>
          <p:nvPicPr>
            <p:cNvPr id="23" name="NPS56"/>
            <p:cNvPicPr>
              <a:picLocks noChangeAspect="1"/>
            </p:cNvPicPr>
            <p:nvPr/>
          </p:nvPicPr>
          <p:blipFill>
            <a:blip r:embed="rId6"/>
            <a:stretch>
              <a:fillRect/>
            </a:stretch>
          </p:blipFill>
          <p:spPr>
            <a:xfrm>
              <a:off x="7213712" y="3140968"/>
              <a:ext cx="1292072" cy="1291537"/>
            </a:xfrm>
            <a:prstGeom prst="rect">
              <a:avLst/>
            </a:prstGeom>
            <a:ln>
              <a:noFill/>
            </a:ln>
          </p:spPr>
        </p:pic>
        <p:pic>
          <p:nvPicPr>
            <p:cNvPr id="40" name="NPS34"/>
            <p:cNvPicPr>
              <a:picLocks noChangeAspect="1"/>
            </p:cNvPicPr>
            <p:nvPr/>
          </p:nvPicPr>
          <p:blipFill>
            <a:blip r:embed="rId6"/>
            <a:stretch>
              <a:fillRect/>
            </a:stretch>
          </p:blipFill>
          <p:spPr>
            <a:xfrm>
              <a:off x="8418918" y="3140968"/>
              <a:ext cx="1292072" cy="1291537"/>
            </a:xfrm>
            <a:prstGeom prst="rect">
              <a:avLst/>
            </a:prstGeom>
            <a:ln>
              <a:noFill/>
            </a:ln>
          </p:spPr>
        </p:pic>
        <p:pic>
          <p:nvPicPr>
            <p:cNvPr id="41" name="NPS12"/>
            <p:cNvPicPr>
              <a:picLocks noChangeAspect="1"/>
            </p:cNvPicPr>
            <p:nvPr/>
          </p:nvPicPr>
          <p:blipFill>
            <a:blip r:embed="rId6"/>
            <a:stretch>
              <a:fillRect/>
            </a:stretch>
          </p:blipFill>
          <p:spPr>
            <a:xfrm>
              <a:off x="9614599" y="3140968"/>
              <a:ext cx="1292072" cy="1291537"/>
            </a:xfrm>
            <a:prstGeom prst="rect">
              <a:avLst/>
            </a:prstGeom>
            <a:ln>
              <a:noFill/>
            </a:ln>
          </p:spPr>
        </p:pic>
        <p:pic>
          <p:nvPicPr>
            <p:cNvPr id="42" name="NPS0"/>
            <p:cNvPicPr>
              <a:picLocks noChangeAspect="1"/>
            </p:cNvPicPr>
            <p:nvPr/>
          </p:nvPicPr>
          <p:blipFill rotWithShape="1">
            <a:blip r:embed="rId6"/>
            <a:srcRect r="47622"/>
            <a:stretch/>
          </p:blipFill>
          <p:spPr>
            <a:xfrm>
              <a:off x="10804827" y="3146844"/>
              <a:ext cx="676767" cy="1291537"/>
            </a:xfrm>
            <a:prstGeom prst="rect">
              <a:avLst/>
            </a:prstGeom>
            <a:ln>
              <a:noFill/>
            </a:ln>
          </p:spPr>
        </p:pic>
      </p:grpSp>
      <p:sp>
        <p:nvSpPr>
          <p:cNvPr id="43" name="ArrowPromoters"/>
          <p:cNvSpPr/>
          <p:nvPr/>
        </p:nvSpPr>
        <p:spPr bwMode="auto">
          <a:xfrm rot="19800000">
            <a:off x="3572573" y="2004371"/>
            <a:ext cx="297000" cy="297000"/>
          </a:xfrm>
          <a:prstGeom prst="bentArrow">
            <a:avLst>
              <a:gd name="adj1" fmla="val 25000"/>
              <a:gd name="adj2" fmla="val 25000"/>
              <a:gd name="adj3" fmla="val 25000"/>
              <a:gd name="adj4" fmla="val 75000"/>
            </a:avLst>
          </a:prstGeom>
          <a:solidFill>
            <a:srgbClr val="6C9C2C"/>
          </a:solidFill>
          <a:ln w="9525" cap="flat" cmpd="sng" algn="ctr">
            <a:solidFill>
              <a:srgbClr val="6C9C2C"/>
            </a:solidFill>
            <a:prstDash val="solid"/>
            <a:round/>
            <a:headEnd type="none" w="med" len="med"/>
            <a:tailEnd type="none" w="med" len="med"/>
          </a:ln>
          <a:effectLst/>
          <a:scene3d>
            <a:camera prst="orthographicFront">
              <a:rot lat="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45" name="ArrowNeutral"/>
          <p:cNvSpPr/>
          <p:nvPr/>
        </p:nvSpPr>
        <p:spPr bwMode="auto">
          <a:xfrm rot="12600000">
            <a:off x="4868717" y="3793716"/>
            <a:ext cx="297000" cy="297000"/>
          </a:xfrm>
          <a:prstGeom prst="bentArrow">
            <a:avLst>
              <a:gd name="adj1" fmla="val 25000"/>
              <a:gd name="adj2" fmla="val 25000"/>
              <a:gd name="adj3" fmla="val 25000"/>
              <a:gd name="adj4" fmla="val 75000"/>
            </a:avLst>
          </a:prstGeom>
          <a:solidFill>
            <a:srgbClr val="FF9E01"/>
          </a:solidFill>
          <a:ln w="9525" cap="flat" cmpd="sng" algn="ctr">
            <a:solidFill>
              <a:srgbClr val="FF9E01"/>
            </a:solidFill>
            <a:prstDash val="solid"/>
            <a:round/>
            <a:headEnd type="none" w="med" len="med"/>
            <a:tailEnd type="none" w="med" len="med"/>
          </a:ln>
          <a:effectLst/>
          <a:scene3d>
            <a:camera prst="orthographicFront">
              <a:rot lat="1020000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44" name="ArrowDetractors"/>
          <p:cNvSpPr/>
          <p:nvPr/>
        </p:nvSpPr>
        <p:spPr bwMode="auto">
          <a:xfrm rot="1800000">
            <a:off x="7441407" y="2004371"/>
            <a:ext cx="297000" cy="297000"/>
          </a:xfrm>
          <a:prstGeom prst="bentArrow">
            <a:avLst>
              <a:gd name="adj1" fmla="val 25000"/>
              <a:gd name="adj2" fmla="val 25000"/>
              <a:gd name="adj3" fmla="val 25000"/>
              <a:gd name="adj4" fmla="val 75000"/>
            </a:avLst>
          </a:prstGeom>
          <a:solidFill>
            <a:srgbClr val="AA0001"/>
          </a:solidFill>
          <a:ln w="9525" cap="flat" cmpd="sng" algn="ctr">
            <a:solidFill>
              <a:srgbClr val="AA0001"/>
            </a:solidFill>
            <a:prstDash val="solid"/>
            <a:round/>
            <a:headEnd type="none" w="med" len="med"/>
            <a:tailEnd type="none" w="med" len="med"/>
          </a:ln>
          <a:effectLst/>
          <a:scene3d>
            <a:camera prst="orthographicFront">
              <a:rot lat="1020000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515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MR_NPS">
    <p:spTree>
      <p:nvGrpSpPr>
        <p:cNvPr id="1" name=""/>
        <p:cNvGrpSpPr/>
        <p:nvPr/>
      </p:nvGrpSpPr>
      <p:grpSpPr>
        <a:xfrm>
          <a:off x="0" y="0"/>
          <a:ext cx="0" cy="0"/>
          <a:chOff x="0" y="0"/>
          <a:chExt cx="0" cy="0"/>
        </a:xfrm>
      </p:grpSpPr>
      <p:cxnSp>
        <p:nvCxnSpPr>
          <p:cNvPr id="15" name="Straight Connector 14"/>
          <p:cNvCxnSpPr/>
          <p:nvPr userDrawn="1"/>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12" name="Picture 11">
            <a:hlinkClick r:id="rId2" action="ppaction://hlinksldjump"/>
          </p:cNvPr>
          <p:cNvPicPr>
            <a:picLocks noChangeAspect="1"/>
          </p:cNvPicPr>
          <p:nvPr userDrawn="1"/>
        </p:nvPicPr>
        <p:blipFill rotWithShape="1">
          <a:blip r:embed="rId3"/>
          <a:srcRect l="1109" t="3331" r="173"/>
          <a:stretch/>
        </p:blipFill>
        <p:spPr>
          <a:xfrm>
            <a:off x="89502" y="42618"/>
            <a:ext cx="736793" cy="486000"/>
          </a:xfrm>
          <a:prstGeom prst="rect">
            <a:avLst/>
          </a:prstGeom>
        </p:spPr>
      </p:pic>
      <p:sp>
        <p:nvSpPr>
          <p:cNvPr id="8" name="TextBox 7"/>
          <p:cNvSpPr txBox="1"/>
          <p:nvPr userDrawn="1"/>
        </p:nvSpPr>
        <p:spPr>
          <a:xfrm>
            <a:off x="359533" y="792656"/>
            <a:ext cx="2023311" cy="248209"/>
          </a:xfrm>
          <a:prstGeom prst="rect">
            <a:avLst/>
          </a:prstGeom>
          <a:noFill/>
        </p:spPr>
        <p:txBody>
          <a:bodyPr wrap="none" rtlCol="0">
            <a:spAutoFit/>
          </a:bodyPr>
          <a:lstStyle/>
          <a:p>
            <a:r>
              <a:rPr lang="en-US" sz="1013" b="1" dirty="0">
                <a:solidFill>
                  <a:srgbClr val="31BDF2"/>
                </a:solidFill>
                <a:latin typeface="Calibri" panose="020F0502020204030204" pitchFamily="34" charset="0"/>
              </a:rPr>
              <a:t>HVAÐ ER NET PROMOTERS SCORE</a:t>
            </a:r>
          </a:p>
        </p:txBody>
      </p:sp>
      <p:sp>
        <p:nvSpPr>
          <p:cNvPr id="9" name="Rectangle 8"/>
          <p:cNvSpPr/>
          <p:nvPr userDrawn="1"/>
        </p:nvSpPr>
        <p:spPr>
          <a:xfrm>
            <a:off x="359532" y="1070630"/>
            <a:ext cx="2792288" cy="3600986"/>
          </a:xfrm>
          <a:prstGeom prst="rect">
            <a:avLst/>
          </a:prstGeom>
        </p:spPr>
        <p:txBody>
          <a:bodyPr wrap="square">
            <a:spAutoFit/>
          </a:bodyPr>
          <a:lstStyle/>
          <a:p>
            <a:r>
              <a:rPr lang="is-IS" sz="1200" dirty="0" err="1">
                <a:solidFill>
                  <a:schemeClr val="tx1">
                    <a:lumMod val="75000"/>
                    <a:lumOff val="25000"/>
                  </a:schemeClr>
                </a:solidFill>
                <a:latin typeface="Calibri" panose="020F0502020204030204" pitchFamily="34" charset="0"/>
              </a:rPr>
              <a:t>Employee</a:t>
            </a:r>
            <a:r>
              <a:rPr lang="is-IS" sz="1200" dirty="0">
                <a:solidFill>
                  <a:schemeClr val="tx1">
                    <a:lumMod val="75000"/>
                    <a:lumOff val="25000"/>
                  </a:schemeClr>
                </a:solidFill>
                <a:latin typeface="Calibri" panose="020F0502020204030204" pitchFamily="34" charset="0"/>
              </a:rPr>
              <a:t> Net Promoters </a:t>
            </a:r>
            <a:r>
              <a:rPr lang="is-IS" sz="1200" dirty="0" err="1">
                <a:solidFill>
                  <a:schemeClr val="tx1">
                    <a:lumMod val="75000"/>
                    <a:lumOff val="25000"/>
                  </a:schemeClr>
                </a:solidFill>
                <a:latin typeface="Calibri" panose="020F0502020204030204" pitchFamily="34" charset="0"/>
              </a:rPr>
              <a:t>Score</a:t>
            </a:r>
            <a:r>
              <a:rPr lang="is-IS" sz="1200" dirty="0">
                <a:solidFill>
                  <a:schemeClr val="tx1">
                    <a:lumMod val="75000"/>
                    <a:lumOff val="25000"/>
                  </a:schemeClr>
                </a:solidFill>
                <a:latin typeface="Calibri" panose="020F0502020204030204" pitchFamily="34" charset="0"/>
              </a:rPr>
              <a:t> (</a:t>
            </a:r>
            <a:r>
              <a:rPr lang="is-IS" sz="1200" dirty="0" err="1">
                <a:solidFill>
                  <a:schemeClr val="tx1">
                    <a:lumMod val="75000"/>
                    <a:lumOff val="25000"/>
                  </a:schemeClr>
                </a:solidFill>
                <a:latin typeface="Calibri" panose="020F0502020204030204" pitchFamily="34" charset="0"/>
              </a:rPr>
              <a:t>eNPS</a:t>
            </a:r>
            <a:r>
              <a:rPr lang="is-IS" sz="1200" dirty="0">
                <a:solidFill>
                  <a:schemeClr val="tx1">
                    <a:lumMod val="75000"/>
                    <a:lumOff val="25000"/>
                  </a:schemeClr>
                </a:solidFill>
                <a:latin typeface="Calibri" panose="020F0502020204030204" pitchFamily="34" charset="0"/>
              </a:rPr>
              <a:t>) er mælikvarði á tryggð starfsmanna við fyrirtæki og byggir á því að flokka starfsmenn fyrirtækis í þrjá flokka: </a:t>
            </a:r>
          </a:p>
          <a:p>
            <a:endParaRPr lang="is-IS" sz="1200" dirty="0">
              <a:solidFill>
                <a:schemeClr val="tx1">
                  <a:lumMod val="75000"/>
                  <a:lumOff val="25000"/>
                </a:schemeClr>
              </a:solidFill>
              <a:latin typeface="Calibri" panose="020F0502020204030204" pitchFamily="34" charset="0"/>
            </a:endParaRPr>
          </a:p>
          <a:p>
            <a:pPr marL="214313" indent="-214313">
              <a:buClr>
                <a:srgbClr val="32BDF2"/>
              </a:buClr>
              <a:buFont typeface="Calibri" panose="020F0502020204030204" pitchFamily="34" charset="0"/>
              <a:buChar char="&gt;"/>
            </a:pPr>
            <a:r>
              <a:rPr lang="is-IS" sz="1200" dirty="0">
                <a:solidFill>
                  <a:schemeClr val="tx1">
                    <a:lumMod val="75000"/>
                    <a:lumOff val="25000"/>
                  </a:schemeClr>
                </a:solidFill>
                <a:latin typeface="Calibri" panose="020F0502020204030204" pitchFamily="34" charset="0"/>
              </a:rPr>
              <a:t>Hvetjendur (Promoters)</a:t>
            </a:r>
          </a:p>
          <a:p>
            <a:pPr marL="214313" indent="-214313">
              <a:buClr>
                <a:srgbClr val="32BDF2"/>
              </a:buClr>
              <a:buFont typeface="Calibri" panose="020F0502020204030204" pitchFamily="34" charset="0"/>
              <a:buChar char="&gt;"/>
            </a:pPr>
            <a:r>
              <a:rPr lang="is-IS" sz="1200" dirty="0">
                <a:solidFill>
                  <a:schemeClr val="tx1">
                    <a:lumMod val="75000"/>
                    <a:lumOff val="25000"/>
                  </a:schemeClr>
                </a:solidFill>
                <a:latin typeface="Calibri" panose="020F0502020204030204" pitchFamily="34" charset="0"/>
              </a:rPr>
              <a:t>Hlutlausa (Neutral)</a:t>
            </a:r>
          </a:p>
          <a:p>
            <a:pPr marL="214313" indent="-214313">
              <a:buClr>
                <a:srgbClr val="32BDF2"/>
              </a:buClr>
              <a:buFont typeface="Calibri" panose="020F0502020204030204" pitchFamily="34" charset="0"/>
              <a:buChar char="&gt;"/>
            </a:pPr>
            <a:r>
              <a:rPr lang="is-IS" sz="1200" dirty="0">
                <a:solidFill>
                  <a:schemeClr val="tx1">
                    <a:lumMod val="75000"/>
                    <a:lumOff val="25000"/>
                  </a:schemeClr>
                </a:solidFill>
                <a:latin typeface="Calibri" panose="020F0502020204030204" pitchFamily="34" charset="0"/>
              </a:rPr>
              <a:t>Letjendur (Detractors) </a:t>
            </a:r>
          </a:p>
          <a:p>
            <a:endParaRPr lang="is-IS" sz="1200" dirty="0">
              <a:solidFill>
                <a:schemeClr val="tx1">
                  <a:lumMod val="75000"/>
                  <a:lumOff val="25000"/>
                </a:schemeClr>
              </a:solidFill>
              <a:latin typeface="Calibri" panose="020F0502020204030204" pitchFamily="34" charset="0"/>
            </a:endParaRPr>
          </a:p>
          <a:p>
            <a:r>
              <a:rPr lang="is-IS" sz="1200" dirty="0">
                <a:solidFill>
                  <a:schemeClr val="tx1">
                    <a:lumMod val="75000"/>
                    <a:lumOff val="25000"/>
                  </a:schemeClr>
                </a:solidFill>
                <a:latin typeface="Calibri" panose="020F0502020204030204" pitchFamily="34" charset="0"/>
              </a:rPr>
              <a:t>Starfsmönnum er skipt í þessa þrjá hópa eftir því hvernig þeir svara spurningunni: </a:t>
            </a:r>
            <a:r>
              <a:rPr lang="is-IS" sz="1200" b="1" i="1" dirty="0">
                <a:solidFill>
                  <a:schemeClr val="tx1">
                    <a:lumMod val="75000"/>
                    <a:lumOff val="25000"/>
                  </a:schemeClr>
                </a:solidFill>
                <a:latin typeface="Calibri" panose="020F0502020204030204" pitchFamily="34" charset="0"/>
              </a:rPr>
              <a:t>Hversu líklegt eða ólíklegt er að þú myndir mæla með því að við aðra að sækja um starf hjá vinnuveitanda þínum. </a:t>
            </a:r>
            <a:r>
              <a:rPr lang="is-IS" sz="1200" i="1" dirty="0">
                <a:solidFill>
                  <a:schemeClr val="tx1">
                    <a:lumMod val="75000"/>
                    <a:lumOff val="25000"/>
                  </a:schemeClr>
                </a:solidFill>
                <a:latin typeface="Calibri" panose="020F0502020204030204" pitchFamily="34" charset="0"/>
              </a:rPr>
              <a:t> </a:t>
            </a:r>
          </a:p>
          <a:p>
            <a:endParaRPr lang="is-IS" sz="1200" dirty="0">
              <a:solidFill>
                <a:schemeClr val="tx1">
                  <a:lumMod val="75000"/>
                  <a:lumOff val="25000"/>
                </a:schemeClr>
              </a:solidFill>
              <a:latin typeface="Calibri" panose="020F0502020204030204" pitchFamily="34" charset="0"/>
            </a:endParaRPr>
          </a:p>
          <a:p>
            <a:r>
              <a:rPr lang="is-IS" sz="1200" dirty="0">
                <a:solidFill>
                  <a:schemeClr val="tx1">
                    <a:lumMod val="75000"/>
                    <a:lumOff val="25000"/>
                  </a:schemeClr>
                </a:solidFill>
                <a:latin typeface="Calibri" panose="020F0502020204030204" pitchFamily="34" charset="0"/>
              </a:rPr>
              <a:t>Spurningunni er svarað á kvarðanum 0 (mjög ólíklegt) til 10 (mjög líklegt) og er starfsmönnum skipt í flokka eins og kemur fram hér til hliðar </a:t>
            </a:r>
          </a:p>
        </p:txBody>
      </p:sp>
      <p:sp>
        <p:nvSpPr>
          <p:cNvPr id="6" name="TextBox 5"/>
          <p:cNvSpPr txBox="1"/>
          <p:nvPr userDrawn="1"/>
        </p:nvSpPr>
        <p:spPr>
          <a:xfrm>
            <a:off x="899099" y="56700"/>
            <a:ext cx="7992000" cy="486000"/>
          </a:xfrm>
          <a:prstGeom prst="rect">
            <a:avLst/>
          </a:prstGeom>
          <a:noFill/>
        </p:spPr>
        <p:txBody>
          <a:bodyPr wrap="none" rtlCol="0" anchor="ctr" anchorCtr="0">
            <a:noAutofit/>
          </a:bodyPr>
          <a:lstStyle/>
          <a:p>
            <a:pPr algn="r"/>
            <a:r>
              <a:rPr lang="is-IS" sz="1500" b="1" dirty="0">
                <a:latin typeface="Calibri" panose="020F0502020204030204" pitchFamily="34" charset="0"/>
              </a:rPr>
              <a:t>Aðeins um </a:t>
            </a:r>
            <a:r>
              <a:rPr lang="is-IS" sz="1500" b="1" i="1" dirty="0" err="1">
                <a:latin typeface="Calibri" panose="020F0502020204030204" pitchFamily="34" charset="0"/>
              </a:rPr>
              <a:t>Employee</a:t>
            </a:r>
            <a:r>
              <a:rPr lang="is-IS" sz="1500" b="1" i="1" dirty="0">
                <a:latin typeface="Calibri" panose="020F0502020204030204" pitchFamily="34" charset="0"/>
              </a:rPr>
              <a:t> Net </a:t>
            </a:r>
            <a:r>
              <a:rPr lang="is-IS" sz="1500" b="1" i="1" dirty="0" err="1">
                <a:latin typeface="Calibri" panose="020F0502020204030204" pitchFamily="34" charset="0"/>
              </a:rPr>
              <a:t>Promoters</a:t>
            </a:r>
            <a:r>
              <a:rPr lang="is-IS" sz="1500" b="1" i="1" dirty="0">
                <a:latin typeface="Calibri" panose="020F0502020204030204" pitchFamily="34" charset="0"/>
              </a:rPr>
              <a:t> </a:t>
            </a:r>
            <a:r>
              <a:rPr lang="is-IS" sz="1500" b="1" i="1" dirty="0" err="1">
                <a:latin typeface="Calibri" panose="020F0502020204030204" pitchFamily="34" charset="0"/>
              </a:rPr>
              <a:t>Score</a:t>
            </a:r>
            <a:endParaRPr lang="en-US" sz="1500" b="1" dirty="0">
              <a:latin typeface="Calibri" panose="020F0502020204030204" pitchFamily="34" charset="0"/>
            </a:endParaRPr>
          </a:p>
        </p:txBody>
      </p:sp>
      <p:grpSp>
        <p:nvGrpSpPr>
          <p:cNvPr id="46" name="Group 45">
            <a:extLst>
              <a:ext uri="{FF2B5EF4-FFF2-40B4-BE49-F238E27FC236}">
                <a16:creationId xmlns:a16="http://schemas.microsoft.com/office/drawing/2014/main" id="{BEE9F2C3-CCB2-419A-8D67-7976F5E1171E}"/>
              </a:ext>
            </a:extLst>
          </p:cNvPr>
          <p:cNvGrpSpPr/>
          <p:nvPr userDrawn="1"/>
        </p:nvGrpSpPr>
        <p:grpSpPr>
          <a:xfrm>
            <a:off x="7038117" y="2371562"/>
            <a:ext cx="1343750" cy="891000"/>
            <a:chOff x="4547960" y="3162083"/>
            <a:chExt cx="1791667" cy="1188000"/>
          </a:xfrm>
        </p:grpSpPr>
        <p:pic>
          <p:nvPicPr>
            <p:cNvPr id="47" name="Graphic 46" descr="Man">
              <a:extLst>
                <a:ext uri="{FF2B5EF4-FFF2-40B4-BE49-F238E27FC236}">
                  <a16:creationId xmlns:a16="http://schemas.microsoft.com/office/drawing/2014/main" id="{6D702CAD-B2EF-4339-8B3B-35B342F19F6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627" y="3162083"/>
              <a:ext cx="1188000" cy="1188000"/>
            </a:xfrm>
            <a:prstGeom prst="rect">
              <a:avLst/>
            </a:prstGeom>
          </p:spPr>
        </p:pic>
        <p:pic>
          <p:nvPicPr>
            <p:cNvPr id="48" name="Graphic 47" descr="Woman">
              <a:extLst>
                <a:ext uri="{FF2B5EF4-FFF2-40B4-BE49-F238E27FC236}">
                  <a16:creationId xmlns:a16="http://schemas.microsoft.com/office/drawing/2014/main" id="{4374DCFF-7955-49B9-8266-DA099F2C60E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47960" y="3162083"/>
              <a:ext cx="1188000" cy="1188000"/>
            </a:xfrm>
            <a:prstGeom prst="rect">
              <a:avLst/>
            </a:prstGeom>
          </p:spPr>
        </p:pic>
      </p:grpSp>
      <p:pic>
        <p:nvPicPr>
          <p:cNvPr id="49" name="Graphic 48" descr="Woman">
            <a:extLst>
              <a:ext uri="{FF2B5EF4-FFF2-40B4-BE49-F238E27FC236}">
                <a16:creationId xmlns:a16="http://schemas.microsoft.com/office/drawing/2014/main" id="{C9514AD5-A597-4B35-9337-28225B4EBEC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25920" y="2371562"/>
            <a:ext cx="891000" cy="891000"/>
          </a:xfrm>
          <a:prstGeom prst="rect">
            <a:avLst/>
          </a:prstGeom>
        </p:spPr>
      </p:pic>
      <p:grpSp>
        <p:nvGrpSpPr>
          <p:cNvPr id="50" name="Group 49">
            <a:extLst>
              <a:ext uri="{FF2B5EF4-FFF2-40B4-BE49-F238E27FC236}">
                <a16:creationId xmlns:a16="http://schemas.microsoft.com/office/drawing/2014/main" id="{5958AC6F-40F9-4692-AA0F-F20028F29EE4}"/>
              </a:ext>
            </a:extLst>
          </p:cNvPr>
          <p:cNvGrpSpPr/>
          <p:nvPr userDrawn="1"/>
        </p:nvGrpSpPr>
        <p:grpSpPr>
          <a:xfrm>
            <a:off x="6139867" y="2371562"/>
            <a:ext cx="1343750" cy="891000"/>
            <a:chOff x="4547960" y="3162083"/>
            <a:chExt cx="1791667" cy="1188000"/>
          </a:xfrm>
        </p:grpSpPr>
        <p:pic>
          <p:nvPicPr>
            <p:cNvPr id="51" name="Graphic 50" descr="Man">
              <a:extLst>
                <a:ext uri="{FF2B5EF4-FFF2-40B4-BE49-F238E27FC236}">
                  <a16:creationId xmlns:a16="http://schemas.microsoft.com/office/drawing/2014/main" id="{35DCC83D-A40C-457C-8878-DBC909C86EC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627" y="3162083"/>
              <a:ext cx="1188000" cy="1188000"/>
            </a:xfrm>
            <a:prstGeom prst="rect">
              <a:avLst/>
            </a:prstGeom>
          </p:spPr>
        </p:pic>
        <p:pic>
          <p:nvPicPr>
            <p:cNvPr id="52" name="Graphic 51" descr="Woman">
              <a:extLst>
                <a:ext uri="{FF2B5EF4-FFF2-40B4-BE49-F238E27FC236}">
                  <a16:creationId xmlns:a16="http://schemas.microsoft.com/office/drawing/2014/main" id="{B1E565EB-C1F1-4181-A301-3F12B98462E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47960" y="3162083"/>
              <a:ext cx="1188000" cy="1188000"/>
            </a:xfrm>
            <a:prstGeom prst="rect">
              <a:avLst/>
            </a:prstGeom>
          </p:spPr>
        </p:pic>
      </p:grpSp>
      <p:grpSp>
        <p:nvGrpSpPr>
          <p:cNvPr id="53" name="Group 52">
            <a:extLst>
              <a:ext uri="{FF2B5EF4-FFF2-40B4-BE49-F238E27FC236}">
                <a16:creationId xmlns:a16="http://schemas.microsoft.com/office/drawing/2014/main" id="{9428675F-2518-42B7-8D55-3E494B7AD621}"/>
              </a:ext>
            </a:extLst>
          </p:cNvPr>
          <p:cNvGrpSpPr/>
          <p:nvPr userDrawn="1"/>
        </p:nvGrpSpPr>
        <p:grpSpPr>
          <a:xfrm>
            <a:off x="5230283" y="2371562"/>
            <a:ext cx="1343750" cy="891000"/>
            <a:chOff x="4547960" y="3162083"/>
            <a:chExt cx="1791667" cy="1188000"/>
          </a:xfrm>
        </p:grpSpPr>
        <p:pic>
          <p:nvPicPr>
            <p:cNvPr id="54" name="Graphic 53" descr="Woman">
              <a:extLst>
                <a:ext uri="{FF2B5EF4-FFF2-40B4-BE49-F238E27FC236}">
                  <a16:creationId xmlns:a16="http://schemas.microsoft.com/office/drawing/2014/main" id="{73A294F1-D6E4-448A-BB33-27927C173F6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47960" y="3162083"/>
              <a:ext cx="1188000" cy="1188000"/>
            </a:xfrm>
            <a:prstGeom prst="rect">
              <a:avLst/>
            </a:prstGeom>
          </p:spPr>
        </p:pic>
        <p:pic>
          <p:nvPicPr>
            <p:cNvPr id="55" name="Graphic 54" descr="Man">
              <a:extLst>
                <a:ext uri="{FF2B5EF4-FFF2-40B4-BE49-F238E27FC236}">
                  <a16:creationId xmlns:a16="http://schemas.microsoft.com/office/drawing/2014/main" id="{2706BE71-0BDA-4E37-ADBD-6830F17706B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627" y="3162083"/>
              <a:ext cx="1188000" cy="1188000"/>
            </a:xfrm>
            <a:prstGeom prst="rect">
              <a:avLst/>
            </a:prstGeom>
          </p:spPr>
        </p:pic>
      </p:grpSp>
      <p:grpSp>
        <p:nvGrpSpPr>
          <p:cNvPr id="56" name="Group 55">
            <a:extLst>
              <a:ext uri="{FF2B5EF4-FFF2-40B4-BE49-F238E27FC236}">
                <a16:creationId xmlns:a16="http://schemas.microsoft.com/office/drawing/2014/main" id="{AC5C5031-071B-4ABD-9501-CEB40BDBB4B4}"/>
              </a:ext>
            </a:extLst>
          </p:cNvPr>
          <p:cNvGrpSpPr/>
          <p:nvPr userDrawn="1"/>
        </p:nvGrpSpPr>
        <p:grpSpPr>
          <a:xfrm>
            <a:off x="4321687" y="2371562"/>
            <a:ext cx="1343750" cy="891000"/>
            <a:chOff x="4547960" y="3162083"/>
            <a:chExt cx="1791667" cy="1188000"/>
          </a:xfrm>
        </p:grpSpPr>
        <p:pic>
          <p:nvPicPr>
            <p:cNvPr id="57" name="Graphic 56" descr="Man">
              <a:extLst>
                <a:ext uri="{FF2B5EF4-FFF2-40B4-BE49-F238E27FC236}">
                  <a16:creationId xmlns:a16="http://schemas.microsoft.com/office/drawing/2014/main" id="{A7627C0F-712A-4A2A-A980-8B0CB2911CD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51627" y="3162083"/>
              <a:ext cx="1188000" cy="1188000"/>
            </a:xfrm>
            <a:prstGeom prst="rect">
              <a:avLst/>
            </a:prstGeom>
          </p:spPr>
        </p:pic>
        <p:pic>
          <p:nvPicPr>
            <p:cNvPr id="58" name="Graphic 57" descr="Woman">
              <a:extLst>
                <a:ext uri="{FF2B5EF4-FFF2-40B4-BE49-F238E27FC236}">
                  <a16:creationId xmlns:a16="http://schemas.microsoft.com/office/drawing/2014/main" id="{FB96268E-77A9-4EBF-AA0B-A2792817C5AF}"/>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47960" y="3162083"/>
              <a:ext cx="1188000" cy="1188000"/>
            </a:xfrm>
            <a:prstGeom prst="rect">
              <a:avLst/>
            </a:prstGeom>
          </p:spPr>
        </p:pic>
      </p:grpSp>
      <p:grpSp>
        <p:nvGrpSpPr>
          <p:cNvPr id="59" name="Group 58">
            <a:extLst>
              <a:ext uri="{FF2B5EF4-FFF2-40B4-BE49-F238E27FC236}">
                <a16:creationId xmlns:a16="http://schemas.microsoft.com/office/drawing/2014/main" id="{8AF10F2D-0150-466D-87B0-4F4BB52DC5F9}"/>
              </a:ext>
            </a:extLst>
          </p:cNvPr>
          <p:cNvGrpSpPr/>
          <p:nvPr userDrawn="1"/>
        </p:nvGrpSpPr>
        <p:grpSpPr>
          <a:xfrm>
            <a:off x="3410971" y="2371562"/>
            <a:ext cx="1343750" cy="891000"/>
            <a:chOff x="4547960" y="3162083"/>
            <a:chExt cx="1791667" cy="1188000"/>
          </a:xfrm>
        </p:grpSpPr>
        <p:pic>
          <p:nvPicPr>
            <p:cNvPr id="60" name="Graphic 59" descr="Man">
              <a:extLst>
                <a:ext uri="{FF2B5EF4-FFF2-40B4-BE49-F238E27FC236}">
                  <a16:creationId xmlns:a16="http://schemas.microsoft.com/office/drawing/2014/main" id="{11383B41-275B-45F7-89AE-056F2F28B467}"/>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51627" y="3162083"/>
              <a:ext cx="1188000" cy="1188000"/>
            </a:xfrm>
            <a:prstGeom prst="rect">
              <a:avLst/>
            </a:prstGeom>
          </p:spPr>
        </p:pic>
        <p:pic>
          <p:nvPicPr>
            <p:cNvPr id="61" name="Graphic 60" descr="Woman">
              <a:extLst>
                <a:ext uri="{FF2B5EF4-FFF2-40B4-BE49-F238E27FC236}">
                  <a16:creationId xmlns:a16="http://schemas.microsoft.com/office/drawing/2014/main" id="{FADAAFF4-EBEC-409B-A9C0-DC2B63A8B188}"/>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47960" y="3162083"/>
              <a:ext cx="1188000" cy="1188000"/>
            </a:xfrm>
            <a:prstGeom prst="rect">
              <a:avLst/>
            </a:prstGeom>
          </p:spPr>
        </p:pic>
      </p:grpSp>
      <p:sp>
        <p:nvSpPr>
          <p:cNvPr id="62" name="Rounded Rectangle 13">
            <a:extLst>
              <a:ext uri="{FF2B5EF4-FFF2-40B4-BE49-F238E27FC236}">
                <a16:creationId xmlns:a16="http://schemas.microsoft.com/office/drawing/2014/main" id="{9217D62E-2D9F-4DAD-9933-01A59A752AF4}"/>
              </a:ext>
            </a:extLst>
          </p:cNvPr>
          <p:cNvSpPr/>
          <p:nvPr userDrawn="1"/>
        </p:nvSpPr>
        <p:spPr bwMode="auto">
          <a:xfrm>
            <a:off x="5206864" y="4151620"/>
            <a:ext cx="1918793" cy="663551"/>
          </a:xfrm>
          <a:prstGeom prst="roundRect">
            <a:avLst/>
          </a:prstGeom>
          <a:solidFill>
            <a:schemeClr val="bg1"/>
          </a:solidFill>
          <a:ln w="31750" cap="flat" cmpd="sng" algn="ctr">
            <a:solidFill>
              <a:srgbClr val="FFBB4E"/>
            </a:solidFill>
            <a:prstDash val="dash"/>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r>
              <a:rPr lang="is-IS" sz="1013" b="1" dirty="0">
                <a:solidFill>
                  <a:schemeClr val="tx1">
                    <a:lumMod val="75000"/>
                    <a:lumOff val="25000"/>
                  </a:schemeClr>
                </a:solidFill>
                <a:latin typeface="Calibri" panose="020F0502020204030204" pitchFamily="34" charset="0"/>
              </a:rPr>
              <a:t>Hlutlausir (7-8)</a:t>
            </a:r>
          </a:p>
          <a:p>
            <a:pPr algn="ctr"/>
            <a:r>
              <a:rPr lang="is-IS" sz="825" dirty="0">
                <a:solidFill>
                  <a:schemeClr val="tx1">
                    <a:lumMod val="75000"/>
                    <a:lumOff val="25000"/>
                  </a:schemeClr>
                </a:solidFill>
                <a:latin typeface="Calibri" panose="020F0502020204030204" pitchFamily="34" charset="0"/>
              </a:rPr>
              <a:t>eru ánægðir en ekki virkir talsmenn fyrirtækisins. </a:t>
            </a:r>
          </a:p>
        </p:txBody>
      </p:sp>
      <p:grpSp>
        <p:nvGrpSpPr>
          <p:cNvPr id="63" name="Group 62">
            <a:extLst>
              <a:ext uri="{FF2B5EF4-FFF2-40B4-BE49-F238E27FC236}">
                <a16:creationId xmlns:a16="http://schemas.microsoft.com/office/drawing/2014/main" id="{31F32D1C-08EA-4988-83A2-DAC14DE34C6B}"/>
              </a:ext>
            </a:extLst>
          </p:cNvPr>
          <p:cNvGrpSpPr/>
          <p:nvPr userDrawn="1"/>
        </p:nvGrpSpPr>
        <p:grpSpPr>
          <a:xfrm>
            <a:off x="3437875" y="1206121"/>
            <a:ext cx="5342012" cy="663551"/>
            <a:chOff x="4583832" y="1608162"/>
            <a:chExt cx="7122683" cy="884734"/>
          </a:xfrm>
        </p:grpSpPr>
        <p:sp>
          <p:nvSpPr>
            <p:cNvPr id="64" name="Rounded Rectangle 16">
              <a:extLst>
                <a:ext uri="{FF2B5EF4-FFF2-40B4-BE49-F238E27FC236}">
                  <a16:creationId xmlns:a16="http://schemas.microsoft.com/office/drawing/2014/main" id="{766C686A-1308-4427-9C47-D2CEB2E98207}"/>
                </a:ext>
              </a:extLst>
            </p:cNvPr>
            <p:cNvSpPr/>
            <p:nvPr/>
          </p:nvSpPr>
          <p:spPr bwMode="auto">
            <a:xfrm>
              <a:off x="4583832" y="1608162"/>
              <a:ext cx="2558390" cy="884734"/>
            </a:xfrm>
            <a:prstGeom prst="roundRect">
              <a:avLst/>
            </a:prstGeom>
            <a:solidFill>
              <a:srgbClr val="98BA6B"/>
            </a:solidFill>
            <a:ln w="31750" cap="flat" cmpd="sng" algn="ctr">
              <a:solidFill>
                <a:srgbClr val="84AB4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a:solidFill>
                    <a:schemeClr val="bg1"/>
                  </a:solidFill>
                  <a:latin typeface="Calibri" panose="020F0502020204030204" pitchFamily="34" charset="0"/>
                </a:rPr>
                <a:t>Hvetjendur (9-10)</a:t>
              </a:r>
            </a:p>
            <a:p>
              <a:pPr algn="ctr"/>
              <a:r>
                <a:rPr lang="is-IS" sz="825" dirty="0">
                  <a:solidFill>
                    <a:schemeClr val="bg1"/>
                  </a:solidFill>
                  <a:latin typeface="Calibri" panose="020F0502020204030204" pitchFamily="34" charset="0"/>
                </a:rPr>
                <a:t>eru ákafir starfsmenn sem miðla jákv</a:t>
              </a:r>
              <a:r>
                <a:rPr lang="is-IS" altLang="ja-JP" sz="825" dirty="0">
                  <a:solidFill>
                    <a:schemeClr val="bg1"/>
                  </a:solidFill>
                  <a:latin typeface="Calibri" panose="020F0502020204030204" pitchFamily="34" charset="0"/>
                </a:rPr>
                <a:t>æðum </a:t>
              </a:r>
              <a:r>
                <a:rPr lang="is-IS" sz="825" dirty="0">
                  <a:solidFill>
                    <a:schemeClr val="bg1"/>
                  </a:solidFill>
                  <a:latin typeface="Calibri" panose="020F0502020204030204" pitchFamily="34" charset="0"/>
                </a:rPr>
                <a:t>skilaboðum um fyrirtækið.</a:t>
              </a:r>
            </a:p>
          </p:txBody>
        </p:sp>
        <p:sp>
          <p:nvSpPr>
            <p:cNvPr id="65" name="Rounded Rectangle 17">
              <a:extLst>
                <a:ext uri="{FF2B5EF4-FFF2-40B4-BE49-F238E27FC236}">
                  <a16:creationId xmlns:a16="http://schemas.microsoft.com/office/drawing/2014/main" id="{AA269E53-6725-4815-867A-3AC97B5C48FF}"/>
                </a:ext>
              </a:extLst>
            </p:cNvPr>
            <p:cNvSpPr/>
            <p:nvPr/>
          </p:nvSpPr>
          <p:spPr bwMode="auto">
            <a:xfrm>
              <a:off x="7613889" y="1608162"/>
              <a:ext cx="2558390" cy="884734"/>
            </a:xfrm>
            <a:prstGeom prst="roundRect">
              <a:avLst/>
            </a:prstGeom>
            <a:solidFill>
              <a:srgbClr val="C34C67"/>
            </a:solidFill>
            <a:ln w="31750" cap="flat" cmpd="sng" algn="ctr">
              <a:solidFill>
                <a:srgbClr val="AF3B5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a:solidFill>
                    <a:schemeClr val="bg1"/>
                  </a:solidFill>
                  <a:latin typeface="Calibri" panose="020F0502020204030204" pitchFamily="34" charset="0"/>
                </a:rPr>
                <a:t>Letjendur (0-6)</a:t>
              </a:r>
            </a:p>
            <a:p>
              <a:pPr algn="ctr"/>
              <a:r>
                <a:rPr lang="is-IS" sz="825" dirty="0">
                  <a:solidFill>
                    <a:schemeClr val="bg1"/>
                  </a:solidFill>
                  <a:latin typeface="Calibri" panose="020F0502020204030204" pitchFamily="34" charset="0"/>
                </a:rPr>
                <a:t>eru afskiptalausir starfsmenn sem geta skaðað fyrirtækið með því að taka undir neikvæð skilaboð til annarra.</a:t>
              </a:r>
            </a:p>
          </p:txBody>
        </p:sp>
        <p:sp>
          <p:nvSpPr>
            <p:cNvPr id="66" name="Rounded Rectangle 18">
              <a:extLst>
                <a:ext uri="{FF2B5EF4-FFF2-40B4-BE49-F238E27FC236}">
                  <a16:creationId xmlns:a16="http://schemas.microsoft.com/office/drawing/2014/main" id="{421D9BE7-E2F6-4889-8460-4919BD7C6424}"/>
                </a:ext>
              </a:extLst>
            </p:cNvPr>
            <p:cNvSpPr/>
            <p:nvPr/>
          </p:nvSpPr>
          <p:spPr bwMode="auto">
            <a:xfrm>
              <a:off x="10664450" y="1608162"/>
              <a:ext cx="1042065" cy="884734"/>
            </a:xfrm>
            <a:prstGeom prst="roundRect">
              <a:avLst/>
            </a:prstGeom>
            <a:solidFill>
              <a:srgbClr val="00B0F0"/>
            </a:solidFill>
            <a:ln w="31750" cap="flat" cmpd="sng" algn="ctr">
              <a:solidFill>
                <a:srgbClr val="009AD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err="1">
                  <a:solidFill>
                    <a:schemeClr val="bg1"/>
                  </a:solidFill>
                  <a:latin typeface="Calibri" panose="020F0502020204030204" pitchFamily="34" charset="0"/>
                </a:rPr>
                <a:t>eNPS</a:t>
              </a:r>
              <a:endParaRPr lang="is-IS" sz="1013" b="1" dirty="0">
                <a:solidFill>
                  <a:schemeClr val="bg1"/>
                </a:solidFill>
                <a:latin typeface="Calibri" panose="020F0502020204030204" pitchFamily="34" charset="0"/>
              </a:endParaRPr>
            </a:p>
          </p:txBody>
        </p:sp>
        <p:sp>
          <p:nvSpPr>
            <p:cNvPr id="67" name="Equal 19">
              <a:extLst>
                <a:ext uri="{FF2B5EF4-FFF2-40B4-BE49-F238E27FC236}">
                  <a16:creationId xmlns:a16="http://schemas.microsoft.com/office/drawing/2014/main" id="{EB88E183-BD07-40D0-BDB5-99DDC29B8883}"/>
                </a:ext>
              </a:extLst>
            </p:cNvPr>
            <p:cNvSpPr/>
            <p:nvPr/>
          </p:nvSpPr>
          <p:spPr bwMode="auto">
            <a:xfrm>
              <a:off x="10238364" y="1871658"/>
              <a:ext cx="360000" cy="360000"/>
            </a:xfrm>
            <a:prstGeom prst="mathEqual">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68" name="Minus 20">
              <a:extLst>
                <a:ext uri="{FF2B5EF4-FFF2-40B4-BE49-F238E27FC236}">
                  <a16:creationId xmlns:a16="http://schemas.microsoft.com/office/drawing/2014/main" id="{1E90186A-F0A3-401D-8FFD-5E43BAE687C6}"/>
                </a:ext>
              </a:extLst>
            </p:cNvPr>
            <p:cNvSpPr/>
            <p:nvPr/>
          </p:nvSpPr>
          <p:spPr bwMode="auto">
            <a:xfrm>
              <a:off x="7184265" y="1871658"/>
              <a:ext cx="360000" cy="360000"/>
            </a:xfrm>
            <a:prstGeom prst="mathMinus">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grpSp>
      <p:sp>
        <p:nvSpPr>
          <p:cNvPr id="69" name="TextBox 68">
            <a:extLst>
              <a:ext uri="{FF2B5EF4-FFF2-40B4-BE49-F238E27FC236}">
                <a16:creationId xmlns:a16="http://schemas.microsoft.com/office/drawing/2014/main" id="{D59D9A2D-85D4-44C1-825C-00B10DC590F4}"/>
              </a:ext>
            </a:extLst>
          </p:cNvPr>
          <p:cNvSpPr txBox="1"/>
          <p:nvPr userDrawn="1"/>
        </p:nvSpPr>
        <p:spPr>
          <a:xfrm>
            <a:off x="3629669" y="3327116"/>
            <a:ext cx="441521" cy="387504"/>
          </a:xfrm>
          <a:prstGeom prst="rect">
            <a:avLst/>
          </a:prstGeom>
          <a:noFill/>
        </p:spPr>
        <p:txBody>
          <a:bodyPr wrap="square" rtlCol="0" anchor="ctr" anchorCtr="1">
            <a:noAutofit/>
          </a:bodyPr>
          <a:lstStyle/>
          <a:p>
            <a:r>
              <a:rPr lang="en-US" sz="1500" b="1" dirty="0">
                <a:solidFill>
                  <a:srgbClr val="98BA6B"/>
                </a:solidFill>
                <a:latin typeface="Calibri" panose="020F0502020204030204" pitchFamily="34" charset="0"/>
              </a:rPr>
              <a:t>10</a:t>
            </a:r>
          </a:p>
        </p:txBody>
      </p:sp>
      <p:sp>
        <p:nvSpPr>
          <p:cNvPr id="70" name="TextBox 69">
            <a:extLst>
              <a:ext uri="{FF2B5EF4-FFF2-40B4-BE49-F238E27FC236}">
                <a16:creationId xmlns:a16="http://schemas.microsoft.com/office/drawing/2014/main" id="{0A72C8BE-E4F6-4C1D-8366-407501883CB0}"/>
              </a:ext>
            </a:extLst>
          </p:cNvPr>
          <p:cNvSpPr txBox="1"/>
          <p:nvPr userDrawn="1"/>
        </p:nvSpPr>
        <p:spPr>
          <a:xfrm>
            <a:off x="5458907"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6</a:t>
            </a:r>
          </a:p>
        </p:txBody>
      </p:sp>
      <p:sp>
        <p:nvSpPr>
          <p:cNvPr id="71" name="TextBox 70">
            <a:extLst>
              <a:ext uri="{FF2B5EF4-FFF2-40B4-BE49-F238E27FC236}">
                <a16:creationId xmlns:a16="http://schemas.microsoft.com/office/drawing/2014/main" id="{57A56CE0-E2FF-4FAD-87D0-5B7864DBEDD0}"/>
              </a:ext>
            </a:extLst>
          </p:cNvPr>
          <p:cNvSpPr txBox="1"/>
          <p:nvPr userDrawn="1"/>
        </p:nvSpPr>
        <p:spPr>
          <a:xfrm>
            <a:off x="4086162" y="3327116"/>
            <a:ext cx="441521" cy="387504"/>
          </a:xfrm>
          <a:prstGeom prst="rect">
            <a:avLst/>
          </a:prstGeom>
          <a:noFill/>
        </p:spPr>
        <p:txBody>
          <a:bodyPr wrap="square" rtlCol="0" anchor="ctr" anchorCtr="1">
            <a:noAutofit/>
          </a:bodyPr>
          <a:lstStyle/>
          <a:p>
            <a:r>
              <a:rPr lang="en-US" sz="1500" b="1" dirty="0">
                <a:solidFill>
                  <a:srgbClr val="98BA6B"/>
                </a:solidFill>
                <a:latin typeface="Calibri" panose="020F0502020204030204" pitchFamily="34" charset="0"/>
              </a:rPr>
              <a:t>9</a:t>
            </a:r>
          </a:p>
        </p:txBody>
      </p:sp>
      <p:sp>
        <p:nvSpPr>
          <p:cNvPr id="72" name="TextBox 71">
            <a:extLst>
              <a:ext uri="{FF2B5EF4-FFF2-40B4-BE49-F238E27FC236}">
                <a16:creationId xmlns:a16="http://schemas.microsoft.com/office/drawing/2014/main" id="{470870B5-1C79-4A49-B326-2945FF475FED}"/>
              </a:ext>
            </a:extLst>
          </p:cNvPr>
          <p:cNvSpPr txBox="1"/>
          <p:nvPr userDrawn="1"/>
        </p:nvSpPr>
        <p:spPr>
          <a:xfrm>
            <a:off x="4543859" y="3327116"/>
            <a:ext cx="441521" cy="387504"/>
          </a:xfrm>
          <a:prstGeom prst="rect">
            <a:avLst/>
          </a:prstGeom>
          <a:noFill/>
        </p:spPr>
        <p:txBody>
          <a:bodyPr wrap="square" rtlCol="0" anchor="ctr" anchorCtr="1">
            <a:noAutofit/>
          </a:bodyPr>
          <a:lstStyle/>
          <a:p>
            <a:r>
              <a:rPr lang="en-US" sz="1500" b="1" dirty="0">
                <a:solidFill>
                  <a:srgbClr val="FFBB4E"/>
                </a:solidFill>
                <a:latin typeface="Calibri" panose="020F0502020204030204" pitchFamily="34" charset="0"/>
              </a:rPr>
              <a:t>8</a:t>
            </a:r>
          </a:p>
        </p:txBody>
      </p:sp>
      <p:sp>
        <p:nvSpPr>
          <p:cNvPr id="73" name="TextBox 72">
            <a:extLst>
              <a:ext uri="{FF2B5EF4-FFF2-40B4-BE49-F238E27FC236}">
                <a16:creationId xmlns:a16="http://schemas.microsoft.com/office/drawing/2014/main" id="{EB2F8B2F-C72C-4FA8-A73A-394A5556A4E5}"/>
              </a:ext>
            </a:extLst>
          </p:cNvPr>
          <p:cNvSpPr txBox="1"/>
          <p:nvPr userDrawn="1"/>
        </p:nvSpPr>
        <p:spPr>
          <a:xfrm>
            <a:off x="4999667" y="3327116"/>
            <a:ext cx="441521" cy="387504"/>
          </a:xfrm>
          <a:prstGeom prst="rect">
            <a:avLst/>
          </a:prstGeom>
          <a:noFill/>
        </p:spPr>
        <p:txBody>
          <a:bodyPr wrap="square" rtlCol="0" anchor="ctr" anchorCtr="1">
            <a:noAutofit/>
          </a:bodyPr>
          <a:lstStyle/>
          <a:p>
            <a:r>
              <a:rPr lang="en-US" sz="1500" b="1" dirty="0">
                <a:solidFill>
                  <a:srgbClr val="FFBB4E"/>
                </a:solidFill>
                <a:latin typeface="Calibri" panose="020F0502020204030204" pitchFamily="34" charset="0"/>
              </a:rPr>
              <a:t>7</a:t>
            </a:r>
          </a:p>
        </p:txBody>
      </p:sp>
      <p:sp>
        <p:nvSpPr>
          <p:cNvPr id="74" name="TextBox 73">
            <a:extLst>
              <a:ext uri="{FF2B5EF4-FFF2-40B4-BE49-F238E27FC236}">
                <a16:creationId xmlns:a16="http://schemas.microsoft.com/office/drawing/2014/main" id="{FA9E0A78-0070-4516-B68F-436B7B8723F8}"/>
              </a:ext>
            </a:extLst>
          </p:cNvPr>
          <p:cNvSpPr txBox="1"/>
          <p:nvPr userDrawn="1"/>
        </p:nvSpPr>
        <p:spPr>
          <a:xfrm>
            <a:off x="5910715"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5</a:t>
            </a:r>
          </a:p>
        </p:txBody>
      </p:sp>
      <p:sp>
        <p:nvSpPr>
          <p:cNvPr id="75" name="TextBox 74">
            <a:extLst>
              <a:ext uri="{FF2B5EF4-FFF2-40B4-BE49-F238E27FC236}">
                <a16:creationId xmlns:a16="http://schemas.microsoft.com/office/drawing/2014/main" id="{E228D61A-7EB3-4BBA-9027-251EB76B5DBD}"/>
              </a:ext>
            </a:extLst>
          </p:cNvPr>
          <p:cNvSpPr txBox="1"/>
          <p:nvPr userDrawn="1"/>
        </p:nvSpPr>
        <p:spPr>
          <a:xfrm>
            <a:off x="6355668"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4</a:t>
            </a:r>
          </a:p>
        </p:txBody>
      </p:sp>
      <p:sp>
        <p:nvSpPr>
          <p:cNvPr id="76" name="TextBox 75">
            <a:extLst>
              <a:ext uri="{FF2B5EF4-FFF2-40B4-BE49-F238E27FC236}">
                <a16:creationId xmlns:a16="http://schemas.microsoft.com/office/drawing/2014/main" id="{6D896AC2-1B91-43C8-93E1-A95EAD32688C}"/>
              </a:ext>
            </a:extLst>
          </p:cNvPr>
          <p:cNvSpPr txBox="1"/>
          <p:nvPr userDrawn="1"/>
        </p:nvSpPr>
        <p:spPr>
          <a:xfrm>
            <a:off x="6818620"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3</a:t>
            </a:r>
          </a:p>
        </p:txBody>
      </p:sp>
      <p:sp>
        <p:nvSpPr>
          <p:cNvPr id="77" name="TextBox 76">
            <a:extLst>
              <a:ext uri="{FF2B5EF4-FFF2-40B4-BE49-F238E27FC236}">
                <a16:creationId xmlns:a16="http://schemas.microsoft.com/office/drawing/2014/main" id="{69756CE6-D436-4B2F-BD28-9CF903EB4769}"/>
              </a:ext>
            </a:extLst>
          </p:cNvPr>
          <p:cNvSpPr txBox="1"/>
          <p:nvPr userDrawn="1"/>
        </p:nvSpPr>
        <p:spPr>
          <a:xfrm>
            <a:off x="7258774"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2</a:t>
            </a:r>
          </a:p>
        </p:txBody>
      </p:sp>
      <p:sp>
        <p:nvSpPr>
          <p:cNvPr id="78" name="TextBox 77">
            <a:extLst>
              <a:ext uri="{FF2B5EF4-FFF2-40B4-BE49-F238E27FC236}">
                <a16:creationId xmlns:a16="http://schemas.microsoft.com/office/drawing/2014/main" id="{AEE5EB6C-F771-4243-B11F-9F937DE7C090}"/>
              </a:ext>
            </a:extLst>
          </p:cNvPr>
          <p:cNvSpPr txBox="1"/>
          <p:nvPr userDrawn="1"/>
        </p:nvSpPr>
        <p:spPr>
          <a:xfrm>
            <a:off x="7714872"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1</a:t>
            </a:r>
          </a:p>
        </p:txBody>
      </p:sp>
      <p:sp>
        <p:nvSpPr>
          <p:cNvPr id="79" name="TextBox 78">
            <a:extLst>
              <a:ext uri="{FF2B5EF4-FFF2-40B4-BE49-F238E27FC236}">
                <a16:creationId xmlns:a16="http://schemas.microsoft.com/office/drawing/2014/main" id="{BDEB082A-BF0C-4418-8906-80442A0951DD}"/>
              </a:ext>
            </a:extLst>
          </p:cNvPr>
          <p:cNvSpPr txBox="1"/>
          <p:nvPr userDrawn="1"/>
        </p:nvSpPr>
        <p:spPr>
          <a:xfrm>
            <a:off x="8148188"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0</a:t>
            </a:r>
          </a:p>
        </p:txBody>
      </p:sp>
      <p:cxnSp>
        <p:nvCxnSpPr>
          <p:cNvPr id="80" name="Straight Connector 79">
            <a:extLst>
              <a:ext uri="{FF2B5EF4-FFF2-40B4-BE49-F238E27FC236}">
                <a16:creationId xmlns:a16="http://schemas.microsoft.com/office/drawing/2014/main" id="{936B43F5-49BE-49C4-9D0B-43CAD57B6B2E}"/>
              </a:ext>
            </a:extLst>
          </p:cNvPr>
          <p:cNvCxnSpPr/>
          <p:nvPr userDrawn="1"/>
        </p:nvCxnSpPr>
        <p:spPr bwMode="auto">
          <a:xfrm>
            <a:off x="3632470" y="3381840"/>
            <a:ext cx="835949" cy="0"/>
          </a:xfrm>
          <a:prstGeom prst="line">
            <a:avLst/>
          </a:prstGeom>
          <a:solidFill>
            <a:schemeClr val="accent1"/>
          </a:solidFill>
          <a:ln w="28575" cap="flat" cmpd="sng" algn="ctr">
            <a:solidFill>
              <a:srgbClr val="98BA6B"/>
            </a:solidFill>
            <a:prstDash val="solid"/>
            <a:round/>
            <a:headEnd type="diamond" w="med" len="med"/>
            <a:tailEnd type="diamond" w="med" len="med"/>
          </a:ln>
          <a:effectLst/>
        </p:spPr>
      </p:cxnSp>
      <p:cxnSp>
        <p:nvCxnSpPr>
          <p:cNvPr id="81" name="Straight Connector 80">
            <a:extLst>
              <a:ext uri="{FF2B5EF4-FFF2-40B4-BE49-F238E27FC236}">
                <a16:creationId xmlns:a16="http://schemas.microsoft.com/office/drawing/2014/main" id="{4CFD2D17-1DA8-4234-A7BE-389B6CEFF962}"/>
              </a:ext>
            </a:extLst>
          </p:cNvPr>
          <p:cNvCxnSpPr/>
          <p:nvPr userDrawn="1"/>
        </p:nvCxnSpPr>
        <p:spPr bwMode="auto">
          <a:xfrm>
            <a:off x="4549111" y="3381840"/>
            <a:ext cx="832514" cy="0"/>
          </a:xfrm>
          <a:prstGeom prst="line">
            <a:avLst/>
          </a:prstGeom>
          <a:solidFill>
            <a:schemeClr val="accent1"/>
          </a:solidFill>
          <a:ln w="28575" cap="flat" cmpd="sng" algn="ctr">
            <a:solidFill>
              <a:srgbClr val="FFBB4E"/>
            </a:solidFill>
            <a:prstDash val="solid"/>
            <a:round/>
            <a:headEnd type="diamond" w="med" len="med"/>
            <a:tailEnd type="diamond" w="med" len="med"/>
          </a:ln>
          <a:effectLst/>
        </p:spPr>
      </p:cxnSp>
      <p:cxnSp>
        <p:nvCxnSpPr>
          <p:cNvPr id="82" name="Straight Connector 81">
            <a:extLst>
              <a:ext uri="{FF2B5EF4-FFF2-40B4-BE49-F238E27FC236}">
                <a16:creationId xmlns:a16="http://schemas.microsoft.com/office/drawing/2014/main" id="{5B7EB744-EDD8-4362-A204-3B7E59F5BB40}"/>
              </a:ext>
            </a:extLst>
          </p:cNvPr>
          <p:cNvCxnSpPr/>
          <p:nvPr userDrawn="1"/>
        </p:nvCxnSpPr>
        <p:spPr bwMode="auto">
          <a:xfrm>
            <a:off x="5463779" y="3381840"/>
            <a:ext cx="3126581" cy="0"/>
          </a:xfrm>
          <a:prstGeom prst="line">
            <a:avLst/>
          </a:prstGeom>
          <a:solidFill>
            <a:schemeClr val="accent1"/>
          </a:solidFill>
          <a:ln w="28575" cap="flat" cmpd="sng" algn="ctr">
            <a:solidFill>
              <a:srgbClr val="C34C67"/>
            </a:solidFill>
            <a:prstDash val="solid"/>
            <a:round/>
            <a:headEnd type="diamond" w="med" len="med"/>
            <a:tailEnd type="diamond" w="med" len="med"/>
          </a:ln>
          <a:effectLst/>
        </p:spPr>
      </p:cxnSp>
      <p:sp>
        <p:nvSpPr>
          <p:cNvPr id="83" name="Bent Arrow 42">
            <a:extLst>
              <a:ext uri="{FF2B5EF4-FFF2-40B4-BE49-F238E27FC236}">
                <a16:creationId xmlns:a16="http://schemas.microsoft.com/office/drawing/2014/main" id="{77D7CAA1-9C5E-4EC1-A59F-1793655378BB}"/>
              </a:ext>
            </a:extLst>
          </p:cNvPr>
          <p:cNvSpPr/>
          <p:nvPr userDrawn="1"/>
        </p:nvSpPr>
        <p:spPr bwMode="auto">
          <a:xfrm rot="19800000">
            <a:off x="3572573" y="2004371"/>
            <a:ext cx="297000" cy="297000"/>
          </a:xfrm>
          <a:prstGeom prst="bentArrow">
            <a:avLst>
              <a:gd name="adj1" fmla="val 25000"/>
              <a:gd name="adj2" fmla="val 25000"/>
              <a:gd name="adj3" fmla="val 25000"/>
              <a:gd name="adj4" fmla="val 75000"/>
            </a:avLst>
          </a:prstGeom>
          <a:solidFill>
            <a:srgbClr val="6C9C2C"/>
          </a:solidFill>
          <a:ln w="9525" cap="flat" cmpd="sng" algn="ctr">
            <a:solidFill>
              <a:srgbClr val="6C9C2C"/>
            </a:solidFill>
            <a:prstDash val="solid"/>
            <a:round/>
            <a:headEnd type="none" w="med" len="med"/>
            <a:tailEnd type="none" w="med" len="med"/>
          </a:ln>
          <a:effectLst/>
          <a:scene3d>
            <a:camera prst="orthographicFront">
              <a:rot lat="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84" name="Bent Arrow 43">
            <a:extLst>
              <a:ext uri="{FF2B5EF4-FFF2-40B4-BE49-F238E27FC236}">
                <a16:creationId xmlns:a16="http://schemas.microsoft.com/office/drawing/2014/main" id="{62E975A1-3ADE-4FF9-8A6C-2DF61292F8D1}"/>
              </a:ext>
            </a:extLst>
          </p:cNvPr>
          <p:cNvSpPr/>
          <p:nvPr userDrawn="1"/>
        </p:nvSpPr>
        <p:spPr bwMode="auto">
          <a:xfrm rot="1800000">
            <a:off x="7441407" y="2004371"/>
            <a:ext cx="297000" cy="297000"/>
          </a:xfrm>
          <a:prstGeom prst="bentArrow">
            <a:avLst>
              <a:gd name="adj1" fmla="val 25000"/>
              <a:gd name="adj2" fmla="val 25000"/>
              <a:gd name="adj3" fmla="val 25000"/>
              <a:gd name="adj4" fmla="val 75000"/>
            </a:avLst>
          </a:prstGeom>
          <a:solidFill>
            <a:srgbClr val="AA0001"/>
          </a:solidFill>
          <a:ln w="9525" cap="flat" cmpd="sng" algn="ctr">
            <a:solidFill>
              <a:srgbClr val="AA0001"/>
            </a:solidFill>
            <a:prstDash val="solid"/>
            <a:round/>
            <a:headEnd type="none" w="med" len="med"/>
            <a:tailEnd type="none" w="med" len="med"/>
          </a:ln>
          <a:effectLst/>
          <a:scene3d>
            <a:camera prst="orthographicFront">
              <a:rot lat="1020000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85" name="Bent Arrow 44">
            <a:extLst>
              <a:ext uri="{FF2B5EF4-FFF2-40B4-BE49-F238E27FC236}">
                <a16:creationId xmlns:a16="http://schemas.microsoft.com/office/drawing/2014/main" id="{D1C7088D-63C8-4847-A521-963B51AD2D6D}"/>
              </a:ext>
            </a:extLst>
          </p:cNvPr>
          <p:cNvSpPr/>
          <p:nvPr userDrawn="1"/>
        </p:nvSpPr>
        <p:spPr bwMode="auto">
          <a:xfrm rot="12600000">
            <a:off x="4868717" y="3793716"/>
            <a:ext cx="297000" cy="297000"/>
          </a:xfrm>
          <a:prstGeom prst="bentArrow">
            <a:avLst>
              <a:gd name="adj1" fmla="val 25000"/>
              <a:gd name="adj2" fmla="val 25000"/>
              <a:gd name="adj3" fmla="val 25000"/>
              <a:gd name="adj4" fmla="val 75000"/>
            </a:avLst>
          </a:prstGeom>
          <a:solidFill>
            <a:srgbClr val="FF9E01"/>
          </a:solidFill>
          <a:ln w="9525" cap="flat" cmpd="sng" algn="ctr">
            <a:solidFill>
              <a:srgbClr val="FF9E01"/>
            </a:solidFill>
            <a:prstDash val="solid"/>
            <a:round/>
            <a:headEnd type="none" w="med" len="med"/>
            <a:tailEnd type="none" w="med" len="med"/>
          </a:ln>
          <a:effectLst/>
          <a:scene3d>
            <a:camera prst="orthographicFront">
              <a:rot lat="1020000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7477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Forsíða1_text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6E9CBD-76AA-D742-A39D-F983042FB83A}"/>
              </a:ext>
            </a:extLst>
          </p:cNvPr>
          <p:cNvPicPr>
            <a:picLocks noChangeAspect="1"/>
          </p:cNvPicPr>
          <p:nvPr userDrawn="1"/>
        </p:nvPicPr>
        <p:blipFill>
          <a:blip r:embed="rId2"/>
          <a:stretch>
            <a:fillRect/>
          </a:stretch>
        </p:blipFill>
        <p:spPr>
          <a:xfrm>
            <a:off x="1959" y="0"/>
            <a:ext cx="9140082" cy="5143500"/>
          </a:xfrm>
          <a:prstGeom prst="rect">
            <a:avLst/>
          </a:prstGeom>
        </p:spPr>
      </p:pic>
      <p:sp>
        <p:nvSpPr>
          <p:cNvPr id="2" name="Title 1"/>
          <p:cNvSpPr>
            <a:spLocks noGrp="1"/>
          </p:cNvSpPr>
          <p:nvPr>
            <p:ph type="ctrTitle"/>
          </p:nvPr>
        </p:nvSpPr>
        <p:spPr>
          <a:xfrm>
            <a:off x="1565564" y="3158836"/>
            <a:ext cx="7264525" cy="982072"/>
          </a:xfrm>
        </p:spPr>
        <p:txBody>
          <a:bodyPr anchor="b">
            <a:normAutofit/>
          </a:bodyPr>
          <a:lstStyle>
            <a:lvl1pPr algn="r">
              <a:defRPr sz="3200" b="0" i="0">
                <a:solidFill>
                  <a:schemeClr val="tx1"/>
                </a:solidFill>
                <a:latin typeface="Verdana" charset="0"/>
                <a:ea typeface="Verdana" charset="0"/>
                <a:cs typeface="Verdana" charset="0"/>
              </a:defRPr>
            </a:lvl1pPr>
          </a:lstStyle>
          <a:p>
            <a:r>
              <a:rPr lang="en-US" dirty="0"/>
              <a:t>Click to edit Master title style</a:t>
            </a:r>
          </a:p>
        </p:txBody>
      </p:sp>
      <p:sp>
        <p:nvSpPr>
          <p:cNvPr id="3" name="Subtitle 2"/>
          <p:cNvSpPr>
            <a:spLocks noGrp="1"/>
          </p:cNvSpPr>
          <p:nvPr>
            <p:ph type="subTitle" idx="1"/>
          </p:nvPr>
        </p:nvSpPr>
        <p:spPr>
          <a:xfrm>
            <a:off x="1565564" y="4293092"/>
            <a:ext cx="7264525" cy="680690"/>
          </a:xfrm>
        </p:spPr>
        <p:txBody>
          <a:bodyPr>
            <a:normAutofit/>
          </a:bodyPr>
          <a:lstStyle>
            <a:lvl1pPr marL="0" indent="0" algn="r">
              <a:buNone/>
              <a:defRPr sz="1600" b="0" i="0">
                <a:solidFill>
                  <a:schemeClr val="tx1"/>
                </a:solidFill>
                <a:latin typeface="Verdana" charset="0"/>
                <a:ea typeface="Verdana" charset="0"/>
                <a:cs typeface="Verdan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53070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íða2_ántext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09A8FE-2753-D745-9CCA-6975A52707E3}"/>
              </a:ext>
            </a:extLst>
          </p:cNvPr>
          <p:cNvPicPr>
            <a:picLocks noChangeAspect="1"/>
          </p:cNvPicPr>
          <p:nvPr userDrawn="1"/>
        </p:nvPicPr>
        <p:blipFill>
          <a:blip r:embed="rId2"/>
          <a:stretch>
            <a:fillRect/>
          </a:stretch>
        </p:blipFill>
        <p:spPr>
          <a:xfrm>
            <a:off x="1959" y="0"/>
            <a:ext cx="9140082" cy="5143500"/>
          </a:xfrm>
          <a:prstGeom prst="rect">
            <a:avLst/>
          </a:prstGeom>
        </p:spPr>
      </p:pic>
    </p:spTree>
    <p:extLst>
      <p:ext uri="{BB962C8B-B14F-4D97-AF65-F5344CB8AC3E}">
        <p14:creationId xmlns:p14="http://schemas.microsoft.com/office/powerpoint/2010/main" val="139666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íða4_ántext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C8A8D4-D185-2A43-8CE0-FD5A765EA1A0}"/>
              </a:ext>
            </a:extLst>
          </p:cNvPr>
          <p:cNvPicPr>
            <a:picLocks noChangeAspect="1"/>
          </p:cNvPicPr>
          <p:nvPr userDrawn="1"/>
        </p:nvPicPr>
        <p:blipFill>
          <a:blip r:embed="rId2"/>
          <a:stretch>
            <a:fillRect/>
          </a:stretch>
        </p:blipFill>
        <p:spPr>
          <a:xfrm>
            <a:off x="1959" y="0"/>
            <a:ext cx="9140082" cy="5143500"/>
          </a:xfrm>
          <a:prstGeom prst="rect">
            <a:avLst/>
          </a:prstGeom>
        </p:spPr>
      </p:pic>
    </p:spTree>
    <p:extLst>
      <p:ext uri="{BB962C8B-B14F-4D97-AF65-F5344CB8AC3E}">
        <p14:creationId xmlns:p14="http://schemas.microsoft.com/office/powerpoint/2010/main" val="78044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Forsíða_hvít">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0109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lliglæra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9AD382-1F38-8F45-ACE0-E72FD53F7CC1}"/>
              </a:ext>
            </a:extLst>
          </p:cNvPr>
          <p:cNvPicPr>
            <a:picLocks noChangeAspect="1"/>
          </p:cNvPicPr>
          <p:nvPr userDrawn="1"/>
        </p:nvPicPr>
        <p:blipFill>
          <a:blip r:embed="rId2"/>
          <a:stretch>
            <a:fillRect/>
          </a:stretch>
        </p:blipFill>
        <p:spPr>
          <a:xfrm>
            <a:off x="466" y="0"/>
            <a:ext cx="9143067" cy="5143500"/>
          </a:xfrm>
          <a:prstGeom prst="rect">
            <a:avLst/>
          </a:prstGeom>
        </p:spPr>
      </p:pic>
    </p:spTree>
    <p:extLst>
      <p:ext uri="{BB962C8B-B14F-4D97-AF65-F5344CB8AC3E}">
        <p14:creationId xmlns:p14="http://schemas.microsoft.com/office/powerpoint/2010/main" val="96743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illiglæra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282DAA-1087-BA4D-80F9-70270B018C52}"/>
              </a:ext>
            </a:extLst>
          </p:cNvPr>
          <p:cNvPicPr>
            <a:picLocks noChangeAspect="1"/>
          </p:cNvPicPr>
          <p:nvPr userDrawn="1"/>
        </p:nvPicPr>
        <p:blipFill>
          <a:blip r:embed="rId2"/>
          <a:stretch>
            <a:fillRect/>
          </a:stretch>
        </p:blipFill>
        <p:spPr>
          <a:xfrm>
            <a:off x="466" y="0"/>
            <a:ext cx="9143067" cy="5143500"/>
          </a:xfrm>
          <a:prstGeom prst="rect">
            <a:avLst/>
          </a:prstGeom>
        </p:spPr>
      </p:pic>
    </p:spTree>
    <p:extLst>
      <p:ext uri="{BB962C8B-B14F-4D97-AF65-F5344CB8AC3E}">
        <p14:creationId xmlns:p14="http://schemas.microsoft.com/office/powerpoint/2010/main" val="355494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Millisíða_hví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DE7BEE-6A88-5447-A0AD-19DF0F868BA1}"/>
              </a:ext>
            </a:extLst>
          </p:cNvPr>
          <p:cNvPicPr>
            <a:picLocks noChangeAspect="1"/>
          </p:cNvPicPr>
          <p:nvPr userDrawn="1"/>
        </p:nvPicPr>
        <p:blipFill>
          <a:blip r:embed="rId2"/>
          <a:stretch>
            <a:fillRect/>
          </a:stretch>
        </p:blipFill>
        <p:spPr>
          <a:xfrm>
            <a:off x="1959" y="16042"/>
            <a:ext cx="9140082" cy="5143500"/>
          </a:xfrm>
          <a:prstGeom prst="rect">
            <a:avLst/>
          </a:prstGeom>
        </p:spPr>
      </p:pic>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601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77" y="0"/>
            <a:ext cx="9142223" cy="5143500"/>
          </a:xfrm>
          <a:prstGeom prst="rect">
            <a:avLst/>
          </a:prstGeom>
        </p:spPr>
      </p:pic>
      <p:sp>
        <p:nvSpPr>
          <p:cNvPr id="2" name="Title Placeholder 1"/>
          <p:cNvSpPr>
            <a:spLocks noGrp="1"/>
          </p:cNvSpPr>
          <p:nvPr>
            <p:ph type="title"/>
          </p:nvPr>
        </p:nvSpPr>
        <p:spPr>
          <a:xfrm>
            <a:off x="318655" y="273844"/>
            <a:ext cx="8196695" cy="75139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18655" y="1369219"/>
            <a:ext cx="8196695" cy="2981108"/>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011483"/>
      </p:ext>
    </p:extLst>
  </p:cSld>
  <p:clrMap bg1="lt1" tx1="dk1" bg2="lt2" tx2="dk2" accent1="accent1" accent2="accent2" accent3="accent3" accent4="accent4" accent5="accent5" accent6="accent6" hlink="hlink" folHlink="folHlink"/>
  <p:sldLayoutIdLst>
    <p:sldLayoutId id="2147483661" r:id="rId1"/>
    <p:sldLayoutId id="2147483687" r:id="rId2"/>
    <p:sldLayoutId id="2147483679" r:id="rId3"/>
    <p:sldLayoutId id="2147483674" r:id="rId4"/>
    <p:sldLayoutId id="2147483676" r:id="rId5"/>
    <p:sldLayoutId id="2147483672" r:id="rId6"/>
    <p:sldLayoutId id="2147483686" r:id="rId7"/>
    <p:sldLayoutId id="2147483688" r:id="rId8"/>
    <p:sldLayoutId id="2147483663" r:id="rId9"/>
    <p:sldLayoutId id="2147483662" r:id="rId10"/>
    <p:sldLayoutId id="2147483664" r:id="rId11"/>
    <p:sldLayoutId id="2147483666" r:id="rId12"/>
    <p:sldLayoutId id="2147483667" r:id="rId13"/>
  </p:sldLayoutIdLst>
  <p:txStyles>
    <p:titleStyle>
      <a:lvl1pPr algn="l" defTabSz="685800" rtl="0" eaLnBrk="1" latinLnBrk="0" hangingPunct="1">
        <a:lnSpc>
          <a:spcPct val="90000"/>
        </a:lnSpc>
        <a:spcBef>
          <a:spcPct val="0"/>
        </a:spcBef>
        <a:buNone/>
        <a:defRPr sz="2400" b="0" i="0" kern="1200">
          <a:solidFill>
            <a:schemeClr val="tx1"/>
          </a:solidFill>
          <a:latin typeface="Verdana" charset="0"/>
          <a:ea typeface="Verdana" charset="0"/>
          <a:cs typeface="Verdan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80843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r" rtl="0" eaLnBrk="1" fontAlgn="base" hangingPunct="1">
        <a:spcBef>
          <a:spcPct val="0"/>
        </a:spcBef>
        <a:spcAft>
          <a:spcPct val="0"/>
        </a:spcAft>
        <a:defRPr sz="2400">
          <a:solidFill>
            <a:schemeClr val="tx2"/>
          </a:solidFill>
          <a:latin typeface="Calibri" pitchFamily="34" charset="0"/>
          <a:ea typeface="+mj-ea"/>
          <a:cs typeface="+mj-cs"/>
        </a:defRPr>
      </a:lvl1pPr>
      <a:lvl2pPr algn="r" rtl="0" eaLnBrk="1" fontAlgn="base" hangingPunct="1">
        <a:spcBef>
          <a:spcPct val="0"/>
        </a:spcBef>
        <a:spcAft>
          <a:spcPct val="0"/>
        </a:spcAft>
        <a:defRPr sz="2400">
          <a:solidFill>
            <a:schemeClr val="tx2"/>
          </a:solidFill>
          <a:latin typeface="Calibri" pitchFamily="34" charset="0"/>
        </a:defRPr>
      </a:lvl2pPr>
      <a:lvl3pPr algn="r" rtl="0" eaLnBrk="1" fontAlgn="base" hangingPunct="1">
        <a:spcBef>
          <a:spcPct val="0"/>
        </a:spcBef>
        <a:spcAft>
          <a:spcPct val="0"/>
        </a:spcAft>
        <a:defRPr sz="2400">
          <a:solidFill>
            <a:schemeClr val="tx2"/>
          </a:solidFill>
          <a:latin typeface="Calibri" pitchFamily="34" charset="0"/>
        </a:defRPr>
      </a:lvl3pPr>
      <a:lvl4pPr algn="r" rtl="0" eaLnBrk="1" fontAlgn="base" hangingPunct="1">
        <a:spcBef>
          <a:spcPct val="0"/>
        </a:spcBef>
        <a:spcAft>
          <a:spcPct val="0"/>
        </a:spcAft>
        <a:defRPr sz="2400">
          <a:solidFill>
            <a:schemeClr val="tx2"/>
          </a:solidFill>
          <a:latin typeface="Calibri" pitchFamily="34" charset="0"/>
        </a:defRPr>
      </a:lvl4pPr>
      <a:lvl5pPr algn="r" rtl="0" eaLnBrk="1" fontAlgn="base" hangingPunct="1">
        <a:spcBef>
          <a:spcPct val="0"/>
        </a:spcBef>
        <a:spcAft>
          <a:spcPct val="0"/>
        </a:spcAft>
        <a:defRPr sz="2400">
          <a:solidFill>
            <a:schemeClr val="tx2"/>
          </a:solidFill>
          <a:latin typeface="Calibri" pitchFamily="34" charset="0"/>
        </a:defRPr>
      </a:lvl5pPr>
      <a:lvl6pPr marL="342900" algn="r" rtl="0" eaLnBrk="1" fontAlgn="base" hangingPunct="1">
        <a:spcBef>
          <a:spcPct val="0"/>
        </a:spcBef>
        <a:spcAft>
          <a:spcPct val="0"/>
        </a:spcAft>
        <a:defRPr sz="3300">
          <a:solidFill>
            <a:schemeClr val="tx2"/>
          </a:solidFill>
          <a:latin typeface="Arial" charset="0"/>
        </a:defRPr>
      </a:lvl6pPr>
      <a:lvl7pPr marL="685800" algn="r" rtl="0" eaLnBrk="1" fontAlgn="base" hangingPunct="1">
        <a:spcBef>
          <a:spcPct val="0"/>
        </a:spcBef>
        <a:spcAft>
          <a:spcPct val="0"/>
        </a:spcAft>
        <a:defRPr sz="3300">
          <a:solidFill>
            <a:schemeClr val="tx2"/>
          </a:solidFill>
          <a:latin typeface="Arial" charset="0"/>
        </a:defRPr>
      </a:lvl7pPr>
      <a:lvl8pPr marL="1028700" algn="r" rtl="0" eaLnBrk="1" fontAlgn="base" hangingPunct="1">
        <a:spcBef>
          <a:spcPct val="0"/>
        </a:spcBef>
        <a:spcAft>
          <a:spcPct val="0"/>
        </a:spcAft>
        <a:defRPr sz="3300">
          <a:solidFill>
            <a:schemeClr val="tx2"/>
          </a:solidFill>
          <a:latin typeface="Arial" charset="0"/>
        </a:defRPr>
      </a:lvl8pPr>
      <a:lvl9pPr marL="1371600" algn="r"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spcBef>
          <a:spcPct val="20000"/>
        </a:spcBef>
        <a:spcAft>
          <a:spcPct val="0"/>
        </a:spcAft>
        <a:buNone/>
        <a:defRPr sz="825">
          <a:solidFill>
            <a:schemeClr val="tx1"/>
          </a:solidFill>
          <a:latin typeface="Calibri" pitchFamily="34" charset="0"/>
          <a:ea typeface="+mn-ea"/>
          <a:cs typeface="+mn-cs"/>
        </a:defRPr>
      </a:lvl1pPr>
      <a:lvl2pPr marL="557213" indent="-214313" algn="l" rtl="0" eaLnBrk="1" fontAlgn="base" hangingPunct="1">
        <a:spcBef>
          <a:spcPct val="20000"/>
        </a:spcBef>
        <a:spcAft>
          <a:spcPct val="0"/>
        </a:spcAft>
        <a:buChar char="–"/>
        <a:defRPr sz="2100">
          <a:solidFill>
            <a:schemeClr val="tx1"/>
          </a:solidFill>
          <a:latin typeface="Calibri" pitchFamily="34" charset="0"/>
        </a:defRPr>
      </a:lvl2pPr>
      <a:lvl3pPr marL="857250" indent="-171450" algn="l" rtl="0" eaLnBrk="1" fontAlgn="base" hangingPunct="1">
        <a:spcBef>
          <a:spcPct val="20000"/>
        </a:spcBef>
        <a:spcAft>
          <a:spcPct val="0"/>
        </a:spcAft>
        <a:buChar char="•"/>
        <a:defRPr sz="1800">
          <a:solidFill>
            <a:schemeClr val="tx1"/>
          </a:solidFill>
          <a:latin typeface="Calibri" pitchFamily="34" charset="0"/>
        </a:defRPr>
      </a:lvl3pPr>
      <a:lvl4pPr marL="1200150" indent="-171450" algn="l" rtl="0" eaLnBrk="1" fontAlgn="base" hangingPunct="1">
        <a:spcBef>
          <a:spcPct val="20000"/>
        </a:spcBef>
        <a:spcAft>
          <a:spcPct val="0"/>
        </a:spcAft>
        <a:buChar char="–"/>
        <a:defRPr sz="1500">
          <a:solidFill>
            <a:schemeClr val="tx1"/>
          </a:solidFill>
          <a:latin typeface="Calibri" pitchFamily="34" charset="0"/>
        </a:defRPr>
      </a:lvl4pPr>
      <a:lvl5pPr marL="1543050" indent="-171450" algn="l" rtl="0" eaLnBrk="1" fontAlgn="base" hangingPunct="1">
        <a:spcBef>
          <a:spcPct val="20000"/>
        </a:spcBef>
        <a:spcAft>
          <a:spcPct val="0"/>
        </a:spcAft>
        <a:buChar char="»"/>
        <a:defRPr sz="1500">
          <a:solidFill>
            <a:schemeClr val="tx1"/>
          </a:solidFill>
          <a:latin typeface="Calibri" pitchFamily="34"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is-I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6.jfif"/></Relationships>
</file>

<file path=ppt/slides/_rels/slide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ætó">
            <a:extLst>
              <a:ext uri="{FF2B5EF4-FFF2-40B4-BE49-F238E27FC236}">
                <a16:creationId xmlns:a16="http://schemas.microsoft.com/office/drawing/2014/main" id="{CB803A22-B82F-4D99-9D1E-92C893D5DDD2}"/>
              </a:ext>
            </a:extLst>
          </p:cNvPr>
          <p:cNvSpPr txBox="1"/>
          <p:nvPr/>
        </p:nvSpPr>
        <p:spPr>
          <a:xfrm>
            <a:off x="782215" y="1619296"/>
            <a:ext cx="5400618" cy="869469"/>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lvl1pPr>
              <a:defRPr sz="25000" b="0">
                <a:latin typeface="Ahkio"/>
                <a:ea typeface="Ahkio"/>
                <a:cs typeface="Ahkio"/>
                <a:sym typeface="Ahkio"/>
              </a:defRPr>
            </a:lvl1pPr>
          </a:lstStyle>
          <a:p>
            <a:r>
              <a:rPr lang="is-IS" sz="4800" dirty="0">
                <a:latin typeface="PF Din Text Cond Pro XBlack" panose="02000500000000090004" pitchFamily="2" charset="0"/>
              </a:rPr>
              <a:t> </a:t>
            </a:r>
            <a:r>
              <a:rPr lang="is-IS" sz="5400" dirty="0">
                <a:latin typeface="PF Din Text Cond Pro XBlack" panose="02000500000000090004" pitchFamily="2" charset="0"/>
              </a:rPr>
              <a:t>	</a:t>
            </a:r>
            <a:endParaRPr sz="5400" dirty="0"/>
          </a:p>
        </p:txBody>
      </p:sp>
      <p:sp>
        <p:nvSpPr>
          <p:cNvPr id="3" name="Í sama farinu…">
            <a:extLst>
              <a:ext uri="{FF2B5EF4-FFF2-40B4-BE49-F238E27FC236}">
                <a16:creationId xmlns:a16="http://schemas.microsoft.com/office/drawing/2014/main" id="{2174291B-12E2-4DD1-82AD-8A1021DF1795}"/>
              </a:ext>
            </a:extLst>
          </p:cNvPr>
          <p:cNvSpPr txBox="1">
            <a:spLocks/>
          </p:cNvSpPr>
          <p:nvPr/>
        </p:nvSpPr>
        <p:spPr>
          <a:xfrm>
            <a:off x="782214" y="1619296"/>
            <a:ext cx="7205339" cy="869469"/>
          </a:xfrm>
          <a:prstGeom prst="rect">
            <a:avLst/>
          </a:prstGeom>
        </p:spPr>
        <p:txBody>
          <a:bodyPr>
            <a:normAutofit fontScale="25000" lnSpcReduction="20000"/>
          </a:bodyPr>
          <a:lstStyle>
            <a:lvl1pPr algn="l" defTabSz="685800" rtl="0" eaLnBrk="1" latinLnBrk="0" hangingPunct="1">
              <a:lnSpc>
                <a:spcPct val="90000"/>
              </a:lnSpc>
              <a:spcBef>
                <a:spcPct val="0"/>
              </a:spcBef>
              <a:buNone/>
              <a:defRPr sz="2400" b="0" i="0" kern="1200">
                <a:solidFill>
                  <a:schemeClr val="tx1"/>
                </a:solidFill>
                <a:latin typeface="Verdana" charset="0"/>
                <a:ea typeface="Verdana" charset="0"/>
                <a:cs typeface="Verdana" charset="0"/>
              </a:defRPr>
            </a:lvl1pPr>
          </a:lstStyle>
          <a:p>
            <a:pPr>
              <a:defRPr sz="8800">
                <a:solidFill>
                  <a:srgbClr val="FFFFFF"/>
                </a:solidFill>
                <a:latin typeface="PFDinTextCondPro-Bold"/>
                <a:ea typeface="PFDinTextCondPro-Bold"/>
                <a:cs typeface="PFDinTextCondPro-Bold"/>
                <a:sym typeface="PFDinTextCondPro-Bold"/>
              </a:defRPr>
            </a:pPr>
            <a:r>
              <a:rPr lang="is-IS" sz="14400" dirty="0">
                <a:latin typeface="PFDinTextCondPro-Bold"/>
                <a:ea typeface="PFDinTextCondPro-Bold"/>
                <a:cs typeface="PFDinTextCondPro-Bold"/>
                <a:sym typeface="PFDinTextCondPro-Bold"/>
              </a:rPr>
              <a:t>Öryggis- og gæðamál</a:t>
            </a:r>
          </a:p>
          <a:p>
            <a:pPr algn="r">
              <a:defRPr sz="8800">
                <a:solidFill>
                  <a:srgbClr val="FFFFFF"/>
                </a:solidFill>
                <a:latin typeface="PFDinTextCondPro-Bold"/>
                <a:ea typeface="PFDinTextCondPro-Bold"/>
                <a:cs typeface="PFDinTextCondPro-Bold"/>
                <a:sym typeface="PFDinTextCondPro-Bold"/>
              </a:defRPr>
            </a:pPr>
            <a:endParaRPr lang="is-IS" sz="8900" dirty="0">
              <a:latin typeface="PFDinTextCondPro-Bold"/>
              <a:ea typeface="PFDinTextCondPro-Bold"/>
              <a:cs typeface="PFDinTextCondPro-Bold"/>
              <a:sym typeface="PFDinTextCondPro-Bold"/>
            </a:endParaRPr>
          </a:p>
          <a:p>
            <a:pPr algn="r">
              <a:defRPr sz="8800">
                <a:solidFill>
                  <a:srgbClr val="FFFFFF"/>
                </a:solidFill>
                <a:latin typeface="PFDinTextCondPro-Bold"/>
                <a:ea typeface="PFDinTextCondPro-Bold"/>
                <a:cs typeface="PFDinTextCondPro-Bold"/>
                <a:sym typeface="PFDinTextCondPro-Bold"/>
              </a:defRPr>
            </a:pPr>
            <a:endParaRPr lang="is-IS" sz="8900" dirty="0">
              <a:latin typeface="PFDinTextCondPro-Bold"/>
              <a:ea typeface="PFDinTextCondPro-Bold"/>
              <a:cs typeface="PFDinTextCondPro-Bold"/>
              <a:sym typeface="PFDinTextCondPro-Bold"/>
            </a:endParaRPr>
          </a:p>
          <a:p>
            <a:pPr algn="r">
              <a:defRPr sz="8800">
                <a:solidFill>
                  <a:srgbClr val="FFFFFF"/>
                </a:solidFill>
                <a:latin typeface="PFDinTextCondPro-Bold"/>
                <a:ea typeface="PFDinTextCondPro-Bold"/>
                <a:cs typeface="PFDinTextCondPro-Bold"/>
                <a:sym typeface="PFDinTextCondPro-Bold"/>
              </a:defRPr>
            </a:pPr>
            <a:r>
              <a:rPr lang="is-IS" sz="5600" dirty="0">
                <a:latin typeface="PFDinTextCondPro-Bold"/>
                <a:ea typeface="PFDinTextCondPro-Bold"/>
                <a:cs typeface="PFDinTextCondPro-Bold"/>
                <a:sym typeface="PFDinTextCondPro-Bold"/>
              </a:rPr>
              <a:t>Mars 2024</a:t>
            </a:r>
          </a:p>
          <a:p>
            <a:pPr>
              <a:defRPr sz="8800">
                <a:solidFill>
                  <a:srgbClr val="FFFFFF"/>
                </a:solidFill>
                <a:latin typeface="PFDinTextCondPro-Bold"/>
                <a:ea typeface="PFDinTextCondPro-Bold"/>
                <a:cs typeface="PFDinTextCondPro-Bold"/>
                <a:sym typeface="PFDinTextCondPro-Bold"/>
              </a:defRPr>
            </a:pPr>
            <a:br>
              <a:rPr lang="is-IS" dirty="0">
                <a:solidFill>
                  <a:srgbClr val="FFFFFF"/>
                </a:solidFill>
                <a:latin typeface="PFDinTextCondPro-Bold"/>
                <a:ea typeface="PFDinTextCondPro-Bold"/>
                <a:cs typeface="PFDinTextCondPro-Bold"/>
                <a:sym typeface="PFDinTextCondPro-Bold"/>
              </a:rPr>
            </a:br>
            <a:endParaRPr lang="is-IS" dirty="0">
              <a:solidFill>
                <a:srgbClr val="FFFFFF"/>
              </a:solidFill>
              <a:latin typeface="PFDinTextCondPro-Bold"/>
              <a:ea typeface="PFDinTextCondPro-Bold"/>
              <a:cs typeface="PFDinTextCondPro-Bold"/>
              <a:sym typeface="PFDinTextCondPro-Bold"/>
            </a:endParaRPr>
          </a:p>
        </p:txBody>
      </p:sp>
    </p:spTree>
    <p:extLst>
      <p:ext uri="{BB962C8B-B14F-4D97-AF65-F5344CB8AC3E}">
        <p14:creationId xmlns:p14="http://schemas.microsoft.com/office/powerpoint/2010/main" val="2408024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BD28-636F-8634-7E51-8DAB25CFEEC5}"/>
              </a:ext>
            </a:extLst>
          </p:cNvPr>
          <p:cNvSpPr>
            <a:spLocks noGrp="1"/>
          </p:cNvSpPr>
          <p:nvPr>
            <p:ph type="title"/>
          </p:nvPr>
        </p:nvSpPr>
        <p:spPr/>
        <p:txBody>
          <a:bodyPr>
            <a:normAutofit/>
          </a:bodyPr>
          <a:lstStyle/>
          <a:p>
            <a:r>
              <a:rPr lang="is-IS" dirty="0"/>
              <a:t>Niðurstöður vinnustaðagreiningar 2023</a:t>
            </a:r>
          </a:p>
        </p:txBody>
      </p:sp>
      <p:sp>
        <p:nvSpPr>
          <p:cNvPr id="4" name="TextBox 3">
            <a:extLst>
              <a:ext uri="{FF2B5EF4-FFF2-40B4-BE49-F238E27FC236}">
                <a16:creationId xmlns:a16="http://schemas.microsoft.com/office/drawing/2014/main" id="{A8CD9658-BD9D-1808-A4B5-88BAE5FADDE7}"/>
              </a:ext>
            </a:extLst>
          </p:cNvPr>
          <p:cNvSpPr txBox="1"/>
          <p:nvPr/>
        </p:nvSpPr>
        <p:spPr>
          <a:xfrm>
            <a:off x="2286000" y="2104049"/>
            <a:ext cx="4572000" cy="954107"/>
          </a:xfrm>
          <a:prstGeom prst="rect">
            <a:avLst/>
          </a:prstGeom>
          <a:noFill/>
        </p:spPr>
        <p:txBody>
          <a:bodyPr wrap="square">
            <a:spAutoFit/>
          </a:bodyPr>
          <a:lstStyle/>
          <a:p>
            <a:r>
              <a:rPr lang="is-IS" sz="1400" dirty="0">
                <a:effectLst/>
                <a:latin typeface="Calibri" panose="020F0502020204030204" pitchFamily="34" charset="0"/>
                <a:ea typeface="Calibri" panose="020F0502020204030204" pitchFamily="34" charset="0"/>
              </a:rPr>
              <a:t>Í niðurstöðunum má sjá að starfsfólki er mjög umhugað um öryggismál, enda er töluverð áhersla lögð á þann málaflokk innan Strætó. 80% starfsfólks telur að þau sem starfa hjá Strætó leggi hart að sér til að tryggja sem best öryggi.</a:t>
            </a:r>
          </a:p>
        </p:txBody>
      </p:sp>
    </p:spTree>
    <p:extLst>
      <p:ext uri="{BB962C8B-B14F-4D97-AF65-F5344CB8AC3E}">
        <p14:creationId xmlns:p14="http://schemas.microsoft.com/office/powerpoint/2010/main" val="88819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3"/>
            <a:ext cx="7886700" cy="576389"/>
          </a:xfrm>
        </p:spPr>
        <p:txBody>
          <a:bodyPr>
            <a:normAutofit/>
          </a:bodyPr>
          <a:lstStyle/>
          <a:p>
            <a:r>
              <a:rPr lang="en-US" sz="1800" dirty="0" err="1">
                <a:latin typeface="+mn-lt"/>
              </a:rPr>
              <a:t>Moodup</a:t>
            </a:r>
            <a:r>
              <a:rPr lang="en-US" sz="1800" dirty="0">
                <a:latin typeface="+mn-lt"/>
              </a:rPr>
              <a:t> </a:t>
            </a:r>
            <a:r>
              <a:rPr lang="en-US" sz="1800" dirty="0" err="1">
                <a:latin typeface="+mn-lt"/>
              </a:rPr>
              <a:t>niðurstöður</a:t>
            </a:r>
            <a:r>
              <a:rPr lang="en-US" sz="1800" dirty="0">
                <a:latin typeface="+mn-lt"/>
              </a:rPr>
              <a:t> </a:t>
            </a:r>
          </a:p>
        </p:txBody>
      </p:sp>
      <p:sp>
        <p:nvSpPr>
          <p:cNvPr id="5" name="TextBox 4">
            <a:extLst>
              <a:ext uri="{FF2B5EF4-FFF2-40B4-BE49-F238E27FC236}">
                <a16:creationId xmlns:a16="http://schemas.microsoft.com/office/drawing/2014/main" id="{8D35411C-A6B0-3556-E15F-5F8DD5A00B45}"/>
              </a:ext>
            </a:extLst>
          </p:cNvPr>
          <p:cNvSpPr txBox="1"/>
          <p:nvPr/>
        </p:nvSpPr>
        <p:spPr>
          <a:xfrm>
            <a:off x="2286000" y="2431061"/>
            <a:ext cx="4572000" cy="923330"/>
          </a:xfrm>
          <a:prstGeom prst="rect">
            <a:avLst/>
          </a:prstGeom>
          <a:noFill/>
        </p:spPr>
        <p:txBody>
          <a:bodyPr wrap="square">
            <a:spAutoFit/>
          </a:bodyPr>
          <a:lstStyle/>
          <a:p>
            <a:r>
              <a:rPr lang="is-IS" dirty="0"/>
              <a:t>Heilsa og vellíðan skorar 7,7 og aðbúnaður 7,4 í janúar </a:t>
            </a:r>
          </a:p>
          <a:p>
            <a:endParaRPr lang="is-IS" dirty="0"/>
          </a:p>
          <a:p>
            <a:r>
              <a:rPr lang="is-IS" dirty="0"/>
              <a:t>Nokkrir starfsmenn minnast á að þeir upplifi sig ekki örugga við störf- ógnandi hegðun farþega </a:t>
            </a:r>
          </a:p>
        </p:txBody>
      </p:sp>
    </p:spTree>
    <p:extLst>
      <p:ext uri="{BB962C8B-B14F-4D97-AF65-F5344CB8AC3E}">
        <p14:creationId xmlns:p14="http://schemas.microsoft.com/office/powerpoint/2010/main" val="14788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dirty="0"/>
              <a:t>Fjöldi ábendinga </a:t>
            </a:r>
            <a:r>
              <a:rPr lang="is-IS" sz="1600"/>
              <a:t>ársins 2023</a:t>
            </a:r>
            <a:endParaRPr lang="is-IS" sz="1600" dirty="0"/>
          </a:p>
        </p:txBody>
      </p:sp>
      <p:sp>
        <p:nvSpPr>
          <p:cNvPr id="21" name="TextBox 20">
            <a:extLst>
              <a:ext uri="{FF2B5EF4-FFF2-40B4-BE49-F238E27FC236}">
                <a16:creationId xmlns:a16="http://schemas.microsoft.com/office/drawing/2014/main" id="{2100CB73-A697-4643-B979-0021EB9AD967}"/>
              </a:ext>
            </a:extLst>
          </p:cNvPr>
          <p:cNvSpPr txBox="1"/>
          <p:nvPr/>
        </p:nvSpPr>
        <p:spPr>
          <a:xfrm>
            <a:off x="224286" y="2070383"/>
            <a:ext cx="4565033" cy="2123658"/>
          </a:xfrm>
          <a:prstGeom prst="rect">
            <a:avLst/>
          </a:prstGeom>
          <a:noFill/>
        </p:spPr>
        <p:txBody>
          <a:bodyPr wrap="square" rtlCol="0">
            <a:spAutoFit/>
          </a:bodyPr>
          <a:lstStyle/>
          <a:p>
            <a:pPr marL="285750" indent="-285750">
              <a:buFont typeface="Arial" panose="020B0604020202020204" pitchFamily="34" charset="0"/>
              <a:buChar char="•"/>
            </a:pPr>
            <a:r>
              <a:rPr lang="is-IS" sz="1400" dirty="0"/>
              <a:t>Stærstu málaflokkarnir samkvæmt ábendingarkerfinu:</a:t>
            </a:r>
          </a:p>
          <a:p>
            <a:pPr marL="285750" indent="-285750">
              <a:buFont typeface="Arial" panose="020B0604020202020204" pitchFamily="34" charset="0"/>
              <a:buChar char="•"/>
            </a:pPr>
            <a:endParaRPr lang="is-IS" sz="1400" dirty="0"/>
          </a:p>
          <a:p>
            <a:pPr marL="285750" indent="-285750">
              <a:buFont typeface="Arial" panose="020B0604020202020204" pitchFamily="34" charset="0"/>
              <a:buChar char="•"/>
            </a:pPr>
            <a:r>
              <a:rPr lang="en-US" sz="1400" dirty="0" err="1"/>
              <a:t>Framkoma</a:t>
            </a:r>
            <a:r>
              <a:rPr lang="en-US" sz="1400" dirty="0"/>
              <a:t> </a:t>
            </a:r>
            <a:r>
              <a:rPr lang="en-US" sz="1400" dirty="0" err="1"/>
              <a:t>vagnstjóra</a:t>
            </a:r>
            <a:endParaRPr lang="en-US" sz="1400" dirty="0"/>
          </a:p>
          <a:p>
            <a:pPr marL="285750" indent="-285750">
              <a:buFont typeface="Arial" panose="020B0604020202020204" pitchFamily="34" charset="0"/>
              <a:buChar char="•"/>
            </a:pPr>
            <a:r>
              <a:rPr lang="en-US" sz="1400" dirty="0" err="1"/>
              <a:t>Aksturslag</a:t>
            </a:r>
            <a:endParaRPr lang="en-US" sz="1400" dirty="0"/>
          </a:p>
          <a:p>
            <a:pPr marL="285750" indent="-285750">
              <a:buFont typeface="Arial" panose="020B0604020202020204" pitchFamily="34" charset="0"/>
              <a:buChar char="•"/>
            </a:pPr>
            <a:r>
              <a:rPr lang="en-US" sz="1400" dirty="0" err="1"/>
              <a:t>Stöðvaði</a:t>
            </a:r>
            <a:r>
              <a:rPr lang="en-US" sz="1400" dirty="0"/>
              <a:t> ekki á </a:t>
            </a:r>
            <a:r>
              <a:rPr lang="en-US" sz="1400" dirty="0" err="1"/>
              <a:t>biðstöð</a:t>
            </a:r>
            <a:endParaRPr lang="en-US" sz="1400" dirty="0"/>
          </a:p>
          <a:p>
            <a:pPr marL="285750" indent="-285750">
              <a:buFont typeface="Arial" panose="020B0604020202020204" pitchFamily="34" charset="0"/>
              <a:buChar char="•"/>
            </a:pPr>
            <a:r>
              <a:rPr lang="en-US" sz="1400" dirty="0" err="1"/>
              <a:t>Kom</a:t>
            </a:r>
            <a:r>
              <a:rPr lang="en-US" sz="1400" dirty="0"/>
              <a:t> ekki</a:t>
            </a:r>
          </a:p>
          <a:p>
            <a:endParaRPr lang="is-IS" sz="1600" dirty="0"/>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endParaRPr lang="is-IS" sz="1600" dirty="0"/>
          </a:p>
        </p:txBody>
      </p:sp>
      <p:pic>
        <p:nvPicPr>
          <p:cNvPr id="5" name="Content Placeholder 4">
            <a:extLst>
              <a:ext uri="{FF2B5EF4-FFF2-40B4-BE49-F238E27FC236}">
                <a16:creationId xmlns:a16="http://schemas.microsoft.com/office/drawing/2014/main" id="{6C985B1D-3ECC-74E5-E1C5-632BA213A649}"/>
              </a:ext>
            </a:extLst>
          </p:cNvPr>
          <p:cNvPicPr>
            <a:picLocks noGrp="1" noChangeAspect="1"/>
          </p:cNvPicPr>
          <p:nvPr>
            <p:ph idx="1"/>
          </p:nvPr>
        </p:nvPicPr>
        <p:blipFill>
          <a:blip r:embed="rId3"/>
          <a:stretch>
            <a:fillRect/>
          </a:stretch>
        </p:blipFill>
        <p:spPr>
          <a:xfrm>
            <a:off x="495297" y="1341569"/>
            <a:ext cx="7943850" cy="400050"/>
          </a:xfrm>
          <a:prstGeom prst="rect">
            <a:avLst/>
          </a:prstGeom>
        </p:spPr>
      </p:pic>
      <p:pic>
        <p:nvPicPr>
          <p:cNvPr id="9" name="Picture 8">
            <a:extLst>
              <a:ext uri="{FF2B5EF4-FFF2-40B4-BE49-F238E27FC236}">
                <a16:creationId xmlns:a16="http://schemas.microsoft.com/office/drawing/2014/main" id="{52CC6012-F661-4903-1074-80BED45588B8}"/>
              </a:ext>
            </a:extLst>
          </p:cNvPr>
          <p:cNvPicPr>
            <a:picLocks noChangeAspect="1"/>
          </p:cNvPicPr>
          <p:nvPr/>
        </p:nvPicPr>
        <p:blipFill>
          <a:blip r:embed="rId4"/>
          <a:stretch>
            <a:fillRect/>
          </a:stretch>
        </p:blipFill>
        <p:spPr>
          <a:xfrm>
            <a:off x="4868939" y="2493631"/>
            <a:ext cx="3570208" cy="2123658"/>
          </a:xfrm>
          <a:prstGeom prst="rect">
            <a:avLst/>
          </a:prstGeom>
        </p:spPr>
      </p:pic>
    </p:spTree>
    <p:extLst>
      <p:ext uri="{BB962C8B-B14F-4D97-AF65-F5344CB8AC3E}">
        <p14:creationId xmlns:p14="http://schemas.microsoft.com/office/powerpoint/2010/main" val="354144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dirty="0"/>
              <a:t>Ábendingar 2023</a:t>
            </a:r>
          </a:p>
        </p:txBody>
      </p:sp>
      <p:sp>
        <p:nvSpPr>
          <p:cNvPr id="21" name="TextBox 20">
            <a:extLst>
              <a:ext uri="{FF2B5EF4-FFF2-40B4-BE49-F238E27FC236}">
                <a16:creationId xmlns:a16="http://schemas.microsoft.com/office/drawing/2014/main" id="{2100CB73-A697-4643-B979-0021EB9AD967}"/>
              </a:ext>
            </a:extLst>
          </p:cNvPr>
          <p:cNvSpPr txBox="1"/>
          <p:nvPr/>
        </p:nvSpPr>
        <p:spPr>
          <a:xfrm>
            <a:off x="469110" y="1111627"/>
            <a:ext cx="7884543" cy="2308324"/>
          </a:xfrm>
          <a:prstGeom prst="rect">
            <a:avLst/>
          </a:prstGeom>
          <a:noFill/>
        </p:spPr>
        <p:txBody>
          <a:bodyPr wrap="square" rtlCol="0">
            <a:spAutoFit/>
          </a:bodyPr>
          <a:lstStyle/>
          <a:p>
            <a:endParaRPr lang="is-IS" sz="1600" dirty="0"/>
          </a:p>
          <a:p>
            <a:pPr marL="285750" indent="-285750">
              <a:buFont typeface="Arial" panose="020B0604020202020204" pitchFamily="34" charset="0"/>
              <a:buChar char="•"/>
            </a:pPr>
            <a:r>
              <a:rPr lang="is-IS" sz="1600" dirty="0"/>
              <a:t>Enn eru flestar ábendingar vegna framkomu vagnstjóra</a:t>
            </a:r>
          </a:p>
          <a:p>
            <a:pPr marL="285750" indent="-285750">
              <a:buFont typeface="Arial" panose="020B0604020202020204" pitchFamily="34" charset="0"/>
              <a:buChar char="•"/>
            </a:pPr>
            <a:r>
              <a:rPr lang="is-IS" sz="1600" dirty="0"/>
              <a:t>Næst flestar ábendingar eru um aksturslag</a:t>
            </a:r>
          </a:p>
          <a:p>
            <a:pPr marL="285750" indent="-285750">
              <a:buFont typeface="Arial" panose="020B0604020202020204" pitchFamily="34" charset="0"/>
              <a:buChar char="•"/>
            </a:pPr>
            <a:r>
              <a:rPr lang="is-IS" sz="1600" dirty="0"/>
              <a:t>Þar á eftir eru ábendingar um að vagn stöðvaði ekki á biðstöð</a:t>
            </a:r>
          </a:p>
          <a:p>
            <a:pPr marL="285750" indent="-285750">
              <a:buFont typeface="Arial" panose="020B0604020202020204" pitchFamily="34" charset="0"/>
              <a:buChar char="•"/>
            </a:pPr>
            <a:r>
              <a:rPr lang="is-IS" sz="1600" dirty="0"/>
              <a:t>Aðrar ábendingar eru t.d. vagn kom of snemma, kom of seint eða kom ekki, vagn beið ekki eftir mætingu, vagnstjóri notar snjallsíma, ástand vagnsins og slys/óhapp</a:t>
            </a:r>
          </a:p>
          <a:p>
            <a:pPr marL="285750" indent="-285750">
              <a:buFont typeface="Arial" panose="020B0604020202020204" pitchFamily="34" charset="0"/>
              <a:buChar char="•"/>
            </a:pPr>
            <a:endParaRPr lang="is-IS" sz="1600" dirty="0"/>
          </a:p>
          <a:p>
            <a:endParaRPr lang="is-IS" sz="1600" dirty="0"/>
          </a:p>
          <a:p>
            <a:pPr marL="285750" indent="-285750">
              <a:buFont typeface="Arial" panose="020B0604020202020204" pitchFamily="34" charset="0"/>
              <a:buChar char="•"/>
            </a:pPr>
            <a:endParaRPr lang="is-IS" sz="1600" dirty="0"/>
          </a:p>
        </p:txBody>
      </p:sp>
    </p:spTree>
    <p:extLst>
      <p:ext uri="{BB962C8B-B14F-4D97-AF65-F5344CB8AC3E}">
        <p14:creationId xmlns:p14="http://schemas.microsoft.com/office/powerpoint/2010/main" val="192311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2B7AAF-0390-4535-BA0D-EC90A6A51398}"/>
              </a:ext>
            </a:extLst>
          </p:cNvPr>
          <p:cNvSpPr>
            <a:spLocks noGrp="1"/>
          </p:cNvSpPr>
          <p:nvPr>
            <p:ph idx="1"/>
          </p:nvPr>
        </p:nvSpPr>
        <p:spPr>
          <a:xfrm>
            <a:off x="318656" y="754224"/>
            <a:ext cx="3790206" cy="3088144"/>
          </a:xfrm>
        </p:spPr>
        <p:txBody>
          <a:bodyPr>
            <a:normAutofit/>
          </a:bodyPr>
          <a:lstStyle/>
          <a:p>
            <a:r>
              <a:rPr lang="is-IS" sz="1600" dirty="0">
                <a:latin typeface="+mn-lt"/>
              </a:rPr>
              <a:t>Önnur gæða- og umbótamál</a:t>
            </a:r>
          </a:p>
          <a:p>
            <a:endParaRPr lang="is-IS" sz="1600" dirty="0">
              <a:latin typeface="+mn-lt"/>
            </a:endParaRPr>
          </a:p>
          <a:p>
            <a:pPr lvl="1"/>
            <a:r>
              <a:rPr lang="is-IS" sz="1600" dirty="0">
                <a:latin typeface="+mn-lt"/>
              </a:rPr>
              <a:t>Sjálfbærniskýrsla</a:t>
            </a:r>
          </a:p>
          <a:p>
            <a:pPr lvl="1"/>
            <a:r>
              <a:rPr lang="is-IS" sz="1600" dirty="0">
                <a:latin typeface="+mn-lt"/>
              </a:rPr>
              <a:t>Stuðst við GRI staðal/viðmiðunarreglur – Global </a:t>
            </a:r>
            <a:r>
              <a:rPr lang="is-IS" sz="1600" dirty="0" err="1">
                <a:latin typeface="+mn-lt"/>
              </a:rPr>
              <a:t>Reporting</a:t>
            </a:r>
            <a:r>
              <a:rPr lang="is-IS" sz="1600" dirty="0">
                <a:latin typeface="+mn-lt"/>
              </a:rPr>
              <a:t> </a:t>
            </a:r>
            <a:r>
              <a:rPr lang="is-IS" sz="1600" dirty="0" err="1">
                <a:latin typeface="+mn-lt"/>
              </a:rPr>
              <a:t>Initiative</a:t>
            </a:r>
            <a:endParaRPr lang="is-IS" sz="1600" dirty="0">
              <a:latin typeface="+mn-lt"/>
            </a:endParaRPr>
          </a:p>
          <a:p>
            <a:pPr lvl="2"/>
            <a:r>
              <a:rPr lang="is-IS" sz="1300" dirty="0">
                <a:latin typeface="+mn-lt"/>
              </a:rPr>
              <a:t>Skipulagsheildin</a:t>
            </a:r>
          </a:p>
          <a:p>
            <a:pPr lvl="2"/>
            <a:r>
              <a:rPr lang="is-IS" sz="1300" dirty="0">
                <a:latin typeface="+mn-lt"/>
              </a:rPr>
              <a:t>Efnahagur</a:t>
            </a:r>
          </a:p>
          <a:p>
            <a:pPr lvl="2"/>
            <a:r>
              <a:rPr lang="is-IS" sz="1300" dirty="0">
                <a:latin typeface="+mn-lt"/>
              </a:rPr>
              <a:t>Umhverfi</a:t>
            </a:r>
          </a:p>
          <a:p>
            <a:pPr lvl="2"/>
            <a:r>
              <a:rPr lang="is-IS" sz="1300" dirty="0">
                <a:latin typeface="+mn-lt"/>
              </a:rPr>
              <a:t>Samfélag</a:t>
            </a:r>
          </a:p>
          <a:p>
            <a:pPr lvl="1"/>
            <a:r>
              <a:rPr lang="is-IS" sz="1600" dirty="0">
                <a:solidFill>
                  <a:srgbClr val="FF0000"/>
                </a:solidFill>
                <a:latin typeface="+mn-lt"/>
              </a:rPr>
              <a:t>Tengjum við heimsmarkmiðin</a:t>
            </a:r>
          </a:p>
          <a:p>
            <a:pPr lvl="1"/>
            <a:endParaRPr lang="is-IS" sz="1600" dirty="0">
              <a:latin typeface="+mn-lt"/>
            </a:endParaRPr>
          </a:p>
        </p:txBody>
      </p:sp>
      <p:pic>
        <p:nvPicPr>
          <p:cNvPr id="2" name="Picture 1">
            <a:extLst>
              <a:ext uri="{FF2B5EF4-FFF2-40B4-BE49-F238E27FC236}">
                <a16:creationId xmlns:a16="http://schemas.microsoft.com/office/drawing/2014/main" id="{4891986F-6680-4DED-85C4-F08C43EF14B0}"/>
              </a:ext>
            </a:extLst>
          </p:cNvPr>
          <p:cNvPicPr>
            <a:picLocks noChangeAspect="1"/>
          </p:cNvPicPr>
          <p:nvPr/>
        </p:nvPicPr>
        <p:blipFill>
          <a:blip r:embed="rId3"/>
          <a:stretch>
            <a:fillRect/>
          </a:stretch>
        </p:blipFill>
        <p:spPr>
          <a:xfrm>
            <a:off x="4572000" y="645443"/>
            <a:ext cx="2867025" cy="1590675"/>
          </a:xfrm>
          <a:prstGeom prst="rect">
            <a:avLst/>
          </a:prstGeom>
        </p:spPr>
      </p:pic>
      <p:pic>
        <p:nvPicPr>
          <p:cNvPr id="6" name="Picture 5">
            <a:extLst>
              <a:ext uri="{FF2B5EF4-FFF2-40B4-BE49-F238E27FC236}">
                <a16:creationId xmlns:a16="http://schemas.microsoft.com/office/drawing/2014/main" id="{89B97AA0-F560-43FC-A76D-E8F2EED511EB}"/>
              </a:ext>
            </a:extLst>
          </p:cNvPr>
          <p:cNvPicPr>
            <a:picLocks noChangeAspect="1"/>
          </p:cNvPicPr>
          <p:nvPr/>
        </p:nvPicPr>
        <p:blipFill>
          <a:blip r:embed="rId4"/>
          <a:stretch>
            <a:fillRect/>
          </a:stretch>
        </p:blipFill>
        <p:spPr>
          <a:xfrm>
            <a:off x="4226593" y="2717886"/>
            <a:ext cx="3144754" cy="1572377"/>
          </a:xfrm>
          <a:prstGeom prst="rect">
            <a:avLst/>
          </a:prstGeom>
        </p:spPr>
      </p:pic>
    </p:spTree>
    <p:extLst>
      <p:ext uri="{BB962C8B-B14F-4D97-AF65-F5344CB8AC3E}">
        <p14:creationId xmlns:p14="http://schemas.microsoft.com/office/powerpoint/2010/main" val="4143279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3"/>
            <a:ext cx="7886700" cy="994173"/>
          </a:xfrm>
        </p:spPr>
        <p:txBody>
          <a:bodyPr>
            <a:normAutofit/>
          </a:bodyPr>
          <a:lstStyle/>
          <a:p>
            <a:r>
              <a:rPr lang="en-US" dirty="0" err="1">
                <a:latin typeface="+mn-lt"/>
              </a:rPr>
              <a:t>Öryggisstefna</a:t>
            </a:r>
            <a:endParaRPr lang="en-US" dirty="0">
              <a:latin typeface="+mn-lt"/>
            </a:endParaRPr>
          </a:p>
        </p:txBody>
      </p:sp>
      <p:sp>
        <p:nvSpPr>
          <p:cNvPr id="3" name="Content Placeholder 2"/>
          <p:cNvSpPr>
            <a:spLocks noGrp="1"/>
          </p:cNvSpPr>
          <p:nvPr>
            <p:ph idx="1"/>
          </p:nvPr>
        </p:nvSpPr>
        <p:spPr>
          <a:xfrm>
            <a:off x="628650" y="1369218"/>
            <a:ext cx="2848355" cy="3263504"/>
          </a:xfrm>
        </p:spPr>
        <p:txBody>
          <a:bodyPr>
            <a:normAutofit/>
          </a:bodyPr>
          <a:lstStyle/>
          <a:p>
            <a:endParaRPr lang="is-IS" sz="1300" noProof="1">
              <a:latin typeface="+mn-lt"/>
            </a:endParaRPr>
          </a:p>
          <a:p>
            <a:r>
              <a:rPr lang="is-IS" sz="1300" noProof="1">
                <a:latin typeface="+mn-lt"/>
              </a:rPr>
              <a:t>Áfram unnið skv. öryggisstefnu sem samþykkt var í febrúar 2019 og endurskoðuð af gæðastjóra 2023</a:t>
            </a:r>
          </a:p>
          <a:p>
            <a:r>
              <a:rPr lang="is-IS" sz="1300" noProof="1">
                <a:latin typeface="+mn-lt"/>
              </a:rPr>
              <a:t>Áhersla á áframhaldandi mótun öryggismenningu</a:t>
            </a:r>
          </a:p>
          <a:p>
            <a:r>
              <a:rPr lang="is-IS" sz="1300" noProof="1">
                <a:latin typeface="+mn-lt"/>
              </a:rPr>
              <a:t>Stefnt að slysalausum vinnustað</a:t>
            </a:r>
          </a:p>
          <a:p>
            <a:r>
              <a:rPr lang="is-IS" sz="1300" noProof="1">
                <a:latin typeface="+mn-lt"/>
              </a:rPr>
              <a:t>Fækka tjónum</a:t>
            </a:r>
          </a:p>
          <a:p>
            <a:r>
              <a:rPr lang="is-IS" sz="1300" noProof="1">
                <a:latin typeface="+mn-lt"/>
              </a:rPr>
              <a:t>Efla fræðslu og forvarnir</a:t>
            </a:r>
          </a:p>
          <a:p>
            <a:r>
              <a:rPr lang="is-IS" sz="1300" noProof="1">
                <a:latin typeface="+mn-lt"/>
              </a:rPr>
              <a:t>Upplýsinga-/netöryggi</a:t>
            </a:r>
          </a:p>
          <a:p>
            <a:endParaRPr lang="is-IS" sz="1300" b="1" noProof="1">
              <a:solidFill>
                <a:srgbClr val="FF0000"/>
              </a:solidFill>
              <a:latin typeface="+mn-lt"/>
            </a:endParaRPr>
          </a:p>
        </p:txBody>
      </p:sp>
      <p:pic>
        <p:nvPicPr>
          <p:cNvPr id="4" name="Picture 3">
            <a:extLst>
              <a:ext uri="{FF2B5EF4-FFF2-40B4-BE49-F238E27FC236}">
                <a16:creationId xmlns:a16="http://schemas.microsoft.com/office/drawing/2014/main" id="{5C508C23-9420-4EDF-BF3E-1DEDC14C79BF}"/>
              </a:ext>
            </a:extLst>
          </p:cNvPr>
          <p:cNvPicPr>
            <a:picLocks noChangeAspect="1"/>
          </p:cNvPicPr>
          <p:nvPr/>
        </p:nvPicPr>
        <p:blipFill>
          <a:blip r:embed="rId3"/>
          <a:stretch>
            <a:fillRect/>
          </a:stretch>
        </p:blipFill>
        <p:spPr>
          <a:xfrm>
            <a:off x="3325235" y="1884050"/>
            <a:ext cx="5677677" cy="2233840"/>
          </a:xfrm>
          <a:prstGeom prst="rect">
            <a:avLst/>
          </a:prstGeom>
        </p:spPr>
      </p:pic>
    </p:spTree>
    <p:extLst>
      <p:ext uri="{BB962C8B-B14F-4D97-AF65-F5344CB8AC3E}">
        <p14:creationId xmlns:p14="http://schemas.microsoft.com/office/powerpoint/2010/main" val="13037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3"/>
            <a:ext cx="7886700" cy="994173"/>
          </a:xfrm>
        </p:spPr>
        <p:txBody>
          <a:bodyPr>
            <a:normAutofit/>
          </a:bodyPr>
          <a:lstStyle/>
          <a:p>
            <a:r>
              <a:rPr lang="en-US" dirty="0" err="1">
                <a:latin typeface="+mn-lt"/>
              </a:rPr>
              <a:t>Öryggisnefnd</a:t>
            </a:r>
            <a:endParaRPr lang="en-US" dirty="0">
              <a:latin typeface="+mn-lt"/>
            </a:endParaRPr>
          </a:p>
        </p:txBody>
      </p:sp>
      <p:sp>
        <p:nvSpPr>
          <p:cNvPr id="3" name="Content Placeholder 2"/>
          <p:cNvSpPr>
            <a:spLocks noGrp="1"/>
          </p:cNvSpPr>
          <p:nvPr>
            <p:ph idx="1"/>
          </p:nvPr>
        </p:nvSpPr>
        <p:spPr>
          <a:xfrm>
            <a:off x="628650" y="1369218"/>
            <a:ext cx="2848355" cy="3263504"/>
          </a:xfrm>
        </p:spPr>
        <p:txBody>
          <a:bodyPr>
            <a:normAutofit/>
          </a:bodyPr>
          <a:lstStyle/>
          <a:p>
            <a:r>
              <a:rPr lang="is-IS" sz="1500" noProof="1">
                <a:latin typeface="+mn-lt"/>
              </a:rPr>
              <a:t>Ný öryggisnefnd tók til starfa eftir kosningu öryggisfulltrúa í nóvember 2023</a:t>
            </a:r>
          </a:p>
          <a:p>
            <a:r>
              <a:rPr lang="is-IS" sz="1500" noProof="1">
                <a:latin typeface="+mn-lt"/>
              </a:rPr>
              <a:t>Gæðastjóri stýrir störfum nefndarinnar</a:t>
            </a:r>
          </a:p>
          <a:p>
            <a:r>
              <a:rPr lang="is-IS" sz="1500" noProof="1">
                <a:latin typeface="+mn-lt"/>
              </a:rPr>
              <a:t>Helstu mál nefndarinnar 2023</a:t>
            </a:r>
          </a:p>
          <a:p>
            <a:pPr lvl="1"/>
            <a:r>
              <a:rPr lang="is-IS" sz="1200" noProof="1">
                <a:latin typeface="+mn-lt"/>
              </a:rPr>
              <a:t>Kosið í nýja öryggisnefnd 2023</a:t>
            </a:r>
          </a:p>
          <a:p>
            <a:pPr lvl="1"/>
            <a:r>
              <a:rPr lang="is-IS" sz="1200" noProof="1">
                <a:latin typeface="+mn-lt"/>
              </a:rPr>
              <a:t>Áhættumat starfa</a:t>
            </a:r>
          </a:p>
          <a:p>
            <a:pPr lvl="1"/>
            <a:r>
              <a:rPr lang="is-IS" sz="1200" noProof="1">
                <a:latin typeface="+mn-lt"/>
              </a:rPr>
              <a:t>Áhættur í starfsumhverfi</a:t>
            </a:r>
          </a:p>
          <a:p>
            <a:pPr lvl="1"/>
            <a:r>
              <a:rPr lang="is-IS" sz="1200" noProof="1">
                <a:latin typeface="+mn-lt"/>
              </a:rPr>
              <a:t>Yfirferð á frávikum</a:t>
            </a:r>
          </a:p>
          <a:p>
            <a:pPr lvl="1"/>
            <a:r>
              <a:rPr lang="is-IS" sz="1200" noProof="1">
                <a:latin typeface="+mn-lt"/>
              </a:rPr>
              <a:t>Félagslegt öryggi (einelti, áreiti, ofbeldi).</a:t>
            </a:r>
          </a:p>
          <a:p>
            <a:pPr lvl="1"/>
            <a:endParaRPr lang="is-IS" sz="1200" noProof="1">
              <a:latin typeface="+mn-lt"/>
            </a:endParaRPr>
          </a:p>
        </p:txBody>
      </p:sp>
      <p:pic>
        <p:nvPicPr>
          <p:cNvPr id="8" name="Picture 7" descr="A person holding a helmet&#10;&#10;Description automatically generated">
            <a:extLst>
              <a:ext uri="{FF2B5EF4-FFF2-40B4-BE49-F238E27FC236}">
                <a16:creationId xmlns:a16="http://schemas.microsoft.com/office/drawing/2014/main" id="{08E2DEA6-9425-4158-3160-B0D23310D448}"/>
              </a:ext>
            </a:extLst>
          </p:cNvPr>
          <p:cNvPicPr>
            <a:picLocks noChangeAspect="1"/>
          </p:cNvPicPr>
          <p:nvPr/>
        </p:nvPicPr>
        <p:blipFill>
          <a:blip r:embed="rId3"/>
          <a:stretch>
            <a:fillRect/>
          </a:stretch>
        </p:blipFill>
        <p:spPr>
          <a:xfrm>
            <a:off x="4871258" y="1521021"/>
            <a:ext cx="3152187" cy="2101458"/>
          </a:xfrm>
          <a:prstGeom prst="rect">
            <a:avLst/>
          </a:prstGeom>
        </p:spPr>
      </p:pic>
    </p:spTree>
    <p:extLst>
      <p:ext uri="{BB962C8B-B14F-4D97-AF65-F5344CB8AC3E}">
        <p14:creationId xmlns:p14="http://schemas.microsoft.com/office/powerpoint/2010/main" val="514139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B783-AE69-D8E4-209D-D0427932192B}"/>
              </a:ext>
            </a:extLst>
          </p:cNvPr>
          <p:cNvSpPr>
            <a:spLocks noGrp="1"/>
          </p:cNvSpPr>
          <p:nvPr>
            <p:ph type="title"/>
          </p:nvPr>
        </p:nvSpPr>
        <p:spPr/>
        <p:txBody>
          <a:bodyPr/>
          <a:lstStyle/>
          <a:p>
            <a:r>
              <a:rPr lang="is-IS" dirty="0"/>
              <a:t>Fræðsla í gangi og á döfinni</a:t>
            </a:r>
          </a:p>
        </p:txBody>
      </p:sp>
      <p:sp>
        <p:nvSpPr>
          <p:cNvPr id="3" name="Content Placeholder 2">
            <a:extLst>
              <a:ext uri="{FF2B5EF4-FFF2-40B4-BE49-F238E27FC236}">
                <a16:creationId xmlns:a16="http://schemas.microsoft.com/office/drawing/2014/main" id="{FADF2642-0B55-9B6E-74BA-20687ABBBCEA}"/>
              </a:ext>
            </a:extLst>
          </p:cNvPr>
          <p:cNvSpPr>
            <a:spLocks noGrp="1"/>
          </p:cNvSpPr>
          <p:nvPr>
            <p:ph idx="1"/>
          </p:nvPr>
        </p:nvSpPr>
        <p:spPr/>
        <p:txBody>
          <a:bodyPr/>
          <a:lstStyle/>
          <a:p>
            <a:r>
              <a:rPr lang="is-IS" dirty="0"/>
              <a:t>Hættuleg efni</a:t>
            </a:r>
          </a:p>
          <a:p>
            <a:r>
              <a:rPr lang="is-IS" dirty="0"/>
              <a:t>Ógnandi hegðun  </a:t>
            </a:r>
          </a:p>
          <a:p>
            <a:r>
              <a:rPr lang="is-IS" dirty="0"/>
              <a:t>Undir áhrifum - fræðsla fyrir eftirlitsmenn </a:t>
            </a:r>
          </a:p>
          <a:p>
            <a:r>
              <a:rPr lang="is-IS" dirty="0"/>
              <a:t>Samstarf við 112 varðandi ferla fyrir stjórnstöð ef upp koma atvik- viðbrögð </a:t>
            </a:r>
          </a:p>
          <a:p>
            <a:r>
              <a:rPr lang="is-IS" dirty="0"/>
              <a:t>Skyndihjálp </a:t>
            </a:r>
          </a:p>
        </p:txBody>
      </p:sp>
    </p:spTree>
    <p:extLst>
      <p:ext uri="{BB962C8B-B14F-4D97-AF65-F5344CB8AC3E}">
        <p14:creationId xmlns:p14="http://schemas.microsoft.com/office/powerpoint/2010/main" val="40427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3"/>
            <a:ext cx="7886700" cy="675063"/>
          </a:xfrm>
        </p:spPr>
        <p:txBody>
          <a:bodyPr>
            <a:normAutofit/>
          </a:bodyPr>
          <a:lstStyle/>
          <a:p>
            <a:r>
              <a:rPr lang="en-US" dirty="0">
                <a:latin typeface="+mn-lt"/>
              </a:rPr>
              <a:t>VÍS </a:t>
            </a:r>
            <a:r>
              <a:rPr lang="en-US" dirty="0" err="1">
                <a:latin typeface="+mn-lt"/>
              </a:rPr>
              <a:t>samstarf</a:t>
            </a:r>
            <a:endParaRPr lang="en-US" dirty="0">
              <a:latin typeface="+mn-lt"/>
            </a:endParaRPr>
          </a:p>
        </p:txBody>
      </p:sp>
      <p:sp>
        <p:nvSpPr>
          <p:cNvPr id="3" name="Content Placeholder 2"/>
          <p:cNvSpPr>
            <a:spLocks noGrp="1"/>
          </p:cNvSpPr>
          <p:nvPr>
            <p:ph idx="1"/>
          </p:nvPr>
        </p:nvSpPr>
        <p:spPr>
          <a:xfrm>
            <a:off x="628650" y="1369218"/>
            <a:ext cx="2848355" cy="3263504"/>
          </a:xfrm>
        </p:spPr>
        <p:txBody>
          <a:bodyPr>
            <a:normAutofit/>
          </a:bodyPr>
          <a:lstStyle/>
          <a:p>
            <a:r>
              <a:rPr lang="is-IS" sz="1500" noProof="1">
                <a:latin typeface="+mn-lt"/>
              </a:rPr>
              <a:t>Vinnum áfram í góðu samstarfi við VÍS um fræðslu og forvarnir</a:t>
            </a:r>
          </a:p>
          <a:p>
            <a:r>
              <a:rPr lang="is-IS" sz="1500" noProof="1">
                <a:latin typeface="+mn-lt"/>
              </a:rPr>
              <a:t>Áhersla á fræðslu og forvarnir vegna álags og streitu</a:t>
            </a:r>
          </a:p>
          <a:p>
            <a:endParaRPr lang="is-IS" sz="1500" noProof="1"/>
          </a:p>
          <a:p>
            <a:endParaRPr lang="is-IS" sz="1500" b="1" noProof="1"/>
          </a:p>
        </p:txBody>
      </p:sp>
      <p:pic>
        <p:nvPicPr>
          <p:cNvPr id="4" name="Picture 3">
            <a:extLst>
              <a:ext uri="{FF2B5EF4-FFF2-40B4-BE49-F238E27FC236}">
                <a16:creationId xmlns:a16="http://schemas.microsoft.com/office/drawing/2014/main" id="{2BDB2524-2A59-44B3-9688-07704EA74914}"/>
              </a:ext>
            </a:extLst>
          </p:cNvPr>
          <p:cNvPicPr>
            <a:picLocks noChangeAspect="1"/>
          </p:cNvPicPr>
          <p:nvPr/>
        </p:nvPicPr>
        <p:blipFill>
          <a:blip r:embed="rId3"/>
          <a:stretch>
            <a:fillRect/>
          </a:stretch>
        </p:blipFill>
        <p:spPr>
          <a:xfrm>
            <a:off x="8194806" y="1025496"/>
            <a:ext cx="801335" cy="529611"/>
          </a:xfrm>
          <a:prstGeom prst="rect">
            <a:avLst/>
          </a:prstGeom>
        </p:spPr>
      </p:pic>
      <p:pic>
        <p:nvPicPr>
          <p:cNvPr id="8" name="Picture 7" descr="A group of people standing in front of a yellow wall&#10;&#10;Description automatically generated">
            <a:extLst>
              <a:ext uri="{FF2B5EF4-FFF2-40B4-BE49-F238E27FC236}">
                <a16:creationId xmlns:a16="http://schemas.microsoft.com/office/drawing/2014/main" id="{02FE68BB-FA6E-CBF3-EE3F-E6661AE1148B}"/>
              </a:ext>
            </a:extLst>
          </p:cNvPr>
          <p:cNvPicPr>
            <a:picLocks noChangeAspect="1"/>
          </p:cNvPicPr>
          <p:nvPr/>
        </p:nvPicPr>
        <p:blipFill>
          <a:blip r:embed="rId4"/>
          <a:stretch>
            <a:fillRect/>
          </a:stretch>
        </p:blipFill>
        <p:spPr>
          <a:xfrm>
            <a:off x="5666997" y="2161310"/>
            <a:ext cx="3081251" cy="2310938"/>
          </a:xfrm>
          <a:prstGeom prst="rect">
            <a:avLst/>
          </a:prstGeom>
        </p:spPr>
      </p:pic>
    </p:spTree>
    <p:extLst>
      <p:ext uri="{BB962C8B-B14F-4D97-AF65-F5344CB8AC3E}">
        <p14:creationId xmlns:p14="http://schemas.microsoft.com/office/powerpoint/2010/main" val="28434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654004"/>
          </a:xfrm>
        </p:spPr>
        <p:txBody>
          <a:bodyPr>
            <a:normAutofit/>
          </a:bodyPr>
          <a:lstStyle/>
          <a:p>
            <a:r>
              <a:rPr lang="en-US" dirty="0" err="1"/>
              <a:t>Heilsueflandi</a:t>
            </a:r>
            <a:r>
              <a:rPr lang="en-US" dirty="0"/>
              <a:t> </a:t>
            </a:r>
            <a:r>
              <a:rPr lang="en-US" dirty="0" err="1"/>
              <a:t>vinnustaður</a:t>
            </a:r>
            <a:endParaRPr lang="en-US" dirty="0"/>
          </a:p>
        </p:txBody>
      </p:sp>
      <p:sp>
        <p:nvSpPr>
          <p:cNvPr id="3" name="Content Placeholder 2"/>
          <p:cNvSpPr>
            <a:spLocks noGrp="1"/>
          </p:cNvSpPr>
          <p:nvPr>
            <p:ph idx="1"/>
          </p:nvPr>
        </p:nvSpPr>
        <p:spPr>
          <a:xfrm>
            <a:off x="628650" y="1214577"/>
            <a:ext cx="2282637" cy="3263504"/>
          </a:xfrm>
        </p:spPr>
        <p:txBody>
          <a:bodyPr>
            <a:normAutofit fontScale="85000" lnSpcReduction="10000"/>
          </a:bodyPr>
          <a:lstStyle/>
          <a:p>
            <a:pPr>
              <a:lnSpc>
                <a:spcPct val="120000"/>
              </a:lnSpc>
            </a:pPr>
            <a:r>
              <a:rPr lang="is-IS" sz="1500" noProof="1"/>
              <a:t>Tilraunaverkefni 10 fyrirtækja og stofnana í samstarfi við Landlæknisembættið, VIRK og Vinnueftirlitið</a:t>
            </a:r>
          </a:p>
          <a:p>
            <a:pPr>
              <a:lnSpc>
                <a:spcPct val="120000"/>
              </a:lnSpc>
            </a:pPr>
            <a:r>
              <a:rPr lang="is-IS" sz="1500" noProof="1"/>
              <a:t>Tilraunaverkefninu lauk á árinu 2021</a:t>
            </a:r>
          </a:p>
          <a:p>
            <a:pPr>
              <a:lnSpc>
                <a:spcPct val="120000"/>
              </a:lnSpc>
            </a:pPr>
            <a:r>
              <a:rPr lang="is-IS" sz="1500" noProof="1"/>
              <a:t>Strætó heldur áfram að vinna með viðmið verkefnisins </a:t>
            </a:r>
          </a:p>
          <a:p>
            <a:pPr>
              <a:lnSpc>
                <a:spcPct val="120000"/>
              </a:lnSpc>
            </a:pPr>
            <a:r>
              <a:rPr lang="is-IS" sz="1500" noProof="1"/>
              <a:t>Áhersla á vellíðan</a:t>
            </a:r>
          </a:p>
          <a:p>
            <a:pPr lvl="1">
              <a:lnSpc>
                <a:spcPct val="120000"/>
              </a:lnSpc>
            </a:pPr>
            <a:r>
              <a:rPr lang="is-IS" sz="1200" noProof="1"/>
              <a:t>Streita og álag</a:t>
            </a:r>
          </a:p>
          <a:p>
            <a:endParaRPr lang="is-IS" sz="1500" noProof="1"/>
          </a:p>
        </p:txBody>
      </p:sp>
      <p:pic>
        <p:nvPicPr>
          <p:cNvPr id="4" name="Picture 3">
            <a:extLst>
              <a:ext uri="{FF2B5EF4-FFF2-40B4-BE49-F238E27FC236}">
                <a16:creationId xmlns:a16="http://schemas.microsoft.com/office/drawing/2014/main" id="{AB64A14A-1B87-4AC6-ABE7-3270158B16A6}"/>
              </a:ext>
            </a:extLst>
          </p:cNvPr>
          <p:cNvPicPr>
            <a:picLocks noChangeAspect="1"/>
          </p:cNvPicPr>
          <p:nvPr/>
        </p:nvPicPr>
        <p:blipFill>
          <a:blip r:embed="rId3"/>
          <a:srcRect/>
          <a:stretch/>
        </p:blipFill>
        <p:spPr>
          <a:xfrm>
            <a:off x="5836026" y="1427087"/>
            <a:ext cx="2516906" cy="2160302"/>
          </a:xfrm>
          <a:prstGeom prst="rect">
            <a:avLst/>
          </a:prstGeom>
        </p:spPr>
      </p:pic>
      <p:sp>
        <p:nvSpPr>
          <p:cNvPr id="5" name="TextBox 4">
            <a:extLst>
              <a:ext uri="{FF2B5EF4-FFF2-40B4-BE49-F238E27FC236}">
                <a16:creationId xmlns:a16="http://schemas.microsoft.com/office/drawing/2014/main" id="{D2648559-882E-4EEA-AF6F-053FE5FAB051}"/>
              </a:ext>
            </a:extLst>
          </p:cNvPr>
          <p:cNvSpPr txBox="1"/>
          <p:nvPr/>
        </p:nvSpPr>
        <p:spPr>
          <a:xfrm>
            <a:off x="3234018" y="1214577"/>
            <a:ext cx="2282637" cy="2123658"/>
          </a:xfrm>
          <a:prstGeom prst="rect">
            <a:avLst/>
          </a:prstGeom>
          <a:noFill/>
        </p:spPr>
        <p:txBody>
          <a:bodyPr wrap="square" rtlCol="0">
            <a:spAutoFit/>
          </a:bodyPr>
          <a:lstStyle/>
          <a:p>
            <a:r>
              <a:rPr lang="is-IS" sz="1200" dirty="0">
                <a:latin typeface="Verdana" panose="020B0604030504040204" pitchFamily="34" charset="0"/>
                <a:ea typeface="Verdana" panose="020B0604030504040204" pitchFamily="34" charset="0"/>
              </a:rPr>
              <a:t>Heilsufarsmælingar</a:t>
            </a:r>
          </a:p>
          <a:p>
            <a:r>
              <a:rPr lang="is-IS" sz="1200" dirty="0" err="1">
                <a:latin typeface="Verdana" panose="020B0604030504040204" pitchFamily="34" charset="0"/>
                <a:ea typeface="Verdana" panose="020B0604030504040204" pitchFamily="34" charset="0"/>
              </a:rPr>
              <a:t>Jóga</a:t>
            </a:r>
            <a:endParaRPr lang="is-IS" sz="1200" dirty="0">
              <a:latin typeface="Verdana" panose="020B0604030504040204" pitchFamily="34" charset="0"/>
              <a:ea typeface="Verdana" panose="020B0604030504040204" pitchFamily="34" charset="0"/>
            </a:endParaRPr>
          </a:p>
          <a:p>
            <a:r>
              <a:rPr lang="is-IS" sz="1200" dirty="0">
                <a:latin typeface="Verdana" panose="020B0604030504040204" pitchFamily="34" charset="0"/>
                <a:ea typeface="Verdana" panose="020B0604030504040204" pitchFamily="34" charset="0"/>
              </a:rPr>
              <a:t>Nudd</a:t>
            </a:r>
          </a:p>
          <a:p>
            <a:r>
              <a:rPr lang="is-IS" sz="1200" dirty="0">
                <a:latin typeface="Verdana" panose="020B0604030504040204" pitchFamily="34" charset="0"/>
                <a:ea typeface="Verdana" panose="020B0604030504040204" pitchFamily="34" charset="0"/>
              </a:rPr>
              <a:t>Fyrirlestrar</a:t>
            </a:r>
          </a:p>
          <a:p>
            <a:r>
              <a:rPr lang="is-IS" sz="1200" dirty="0">
                <a:latin typeface="Verdana" panose="020B0604030504040204" pitchFamily="34" charset="0"/>
                <a:ea typeface="Verdana" panose="020B0604030504040204" pitchFamily="34" charset="0"/>
              </a:rPr>
              <a:t>Ávextir</a:t>
            </a:r>
          </a:p>
          <a:p>
            <a:r>
              <a:rPr lang="is-IS" sz="1200" dirty="0">
                <a:latin typeface="Verdana" panose="020B0604030504040204" pitchFamily="34" charset="0"/>
                <a:ea typeface="Verdana" panose="020B0604030504040204" pitchFamily="34" charset="0"/>
              </a:rPr>
              <a:t>Fyrirlestrar</a:t>
            </a:r>
          </a:p>
          <a:p>
            <a:r>
              <a:rPr lang="is-IS" sz="1200" dirty="0">
                <a:latin typeface="Verdana" panose="020B0604030504040204" pitchFamily="34" charset="0"/>
                <a:ea typeface="Verdana" panose="020B0604030504040204" pitchFamily="34" charset="0"/>
              </a:rPr>
              <a:t>Gönguhópar</a:t>
            </a:r>
          </a:p>
          <a:p>
            <a:r>
              <a:rPr lang="is-IS" sz="1200" dirty="0">
                <a:latin typeface="Verdana" panose="020B0604030504040204" pitchFamily="34" charset="0"/>
                <a:ea typeface="Verdana" panose="020B0604030504040204" pitchFamily="34" charset="0"/>
              </a:rPr>
              <a:t>Lífshlaupið</a:t>
            </a:r>
          </a:p>
          <a:p>
            <a:r>
              <a:rPr lang="is-IS" sz="1200" dirty="0">
                <a:latin typeface="Verdana" panose="020B0604030504040204" pitchFamily="34" charset="0"/>
                <a:ea typeface="Verdana" panose="020B0604030504040204" pitchFamily="34" charset="0"/>
              </a:rPr>
              <a:t>Heilsupistlar</a:t>
            </a:r>
          </a:p>
          <a:p>
            <a:r>
              <a:rPr lang="is-IS" sz="1200" dirty="0">
                <a:latin typeface="Verdana" panose="020B0604030504040204" pitchFamily="34" charset="0"/>
                <a:ea typeface="Verdana" panose="020B0604030504040204" pitchFamily="34" charset="0"/>
              </a:rPr>
              <a:t>Sálfræðiþjónusta</a:t>
            </a:r>
          </a:p>
          <a:p>
            <a:endParaRPr lang="is-IS"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7636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67A6-56B6-E7CD-6A62-D983FFA7526C}"/>
              </a:ext>
            </a:extLst>
          </p:cNvPr>
          <p:cNvSpPr>
            <a:spLocks noGrp="1"/>
          </p:cNvSpPr>
          <p:nvPr>
            <p:ph type="title"/>
          </p:nvPr>
        </p:nvSpPr>
        <p:spPr/>
        <p:txBody>
          <a:bodyPr/>
          <a:lstStyle/>
          <a:p>
            <a:r>
              <a:rPr lang="is-IS" dirty="0"/>
              <a:t>Tjón 2019 - 2023</a:t>
            </a:r>
            <a:endParaRPr lang="en-US" dirty="0"/>
          </a:p>
        </p:txBody>
      </p:sp>
      <p:pic>
        <p:nvPicPr>
          <p:cNvPr id="4" name="Picture 3">
            <a:extLst>
              <a:ext uri="{FF2B5EF4-FFF2-40B4-BE49-F238E27FC236}">
                <a16:creationId xmlns:a16="http://schemas.microsoft.com/office/drawing/2014/main" id="{690A3BD1-877F-8143-B143-45CCF1B26463}"/>
              </a:ext>
            </a:extLst>
          </p:cNvPr>
          <p:cNvPicPr>
            <a:picLocks noChangeAspect="1"/>
          </p:cNvPicPr>
          <p:nvPr/>
        </p:nvPicPr>
        <p:blipFill>
          <a:blip r:embed="rId3"/>
          <a:stretch>
            <a:fillRect/>
          </a:stretch>
        </p:blipFill>
        <p:spPr>
          <a:xfrm>
            <a:off x="1795549" y="1371600"/>
            <a:ext cx="5943955" cy="3217781"/>
          </a:xfrm>
          <a:prstGeom prst="rect">
            <a:avLst/>
          </a:prstGeom>
        </p:spPr>
      </p:pic>
    </p:spTree>
    <p:extLst>
      <p:ext uri="{BB962C8B-B14F-4D97-AF65-F5344CB8AC3E}">
        <p14:creationId xmlns:p14="http://schemas.microsoft.com/office/powerpoint/2010/main" val="48107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F22A-4D43-FAA3-4ACE-2E3BA2517AF4}"/>
              </a:ext>
            </a:extLst>
          </p:cNvPr>
          <p:cNvSpPr>
            <a:spLocks noGrp="1"/>
          </p:cNvSpPr>
          <p:nvPr>
            <p:ph type="title"/>
          </p:nvPr>
        </p:nvSpPr>
        <p:spPr/>
        <p:txBody>
          <a:bodyPr/>
          <a:lstStyle/>
          <a:p>
            <a:r>
              <a:rPr lang="is-IS" dirty="0"/>
              <a:t>Slys á farþegum 2019 - 2023</a:t>
            </a:r>
            <a:endParaRPr lang="en-US" dirty="0"/>
          </a:p>
        </p:txBody>
      </p:sp>
      <p:pic>
        <p:nvPicPr>
          <p:cNvPr id="4" name="Picture 3">
            <a:extLst>
              <a:ext uri="{FF2B5EF4-FFF2-40B4-BE49-F238E27FC236}">
                <a16:creationId xmlns:a16="http://schemas.microsoft.com/office/drawing/2014/main" id="{874D2563-E065-433A-EFC5-93AA775898DB}"/>
              </a:ext>
            </a:extLst>
          </p:cNvPr>
          <p:cNvPicPr>
            <a:picLocks noChangeAspect="1"/>
          </p:cNvPicPr>
          <p:nvPr/>
        </p:nvPicPr>
        <p:blipFill>
          <a:blip r:embed="rId3"/>
          <a:stretch>
            <a:fillRect/>
          </a:stretch>
        </p:blipFill>
        <p:spPr>
          <a:xfrm>
            <a:off x="2086495" y="1142301"/>
            <a:ext cx="5624430" cy="3234688"/>
          </a:xfrm>
          <a:prstGeom prst="rect">
            <a:avLst/>
          </a:prstGeom>
        </p:spPr>
      </p:pic>
    </p:spTree>
    <p:extLst>
      <p:ext uri="{BB962C8B-B14F-4D97-AF65-F5344CB8AC3E}">
        <p14:creationId xmlns:p14="http://schemas.microsoft.com/office/powerpoint/2010/main" val="92762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0D41-9FC5-77D7-1533-827DEAA98D6F}"/>
              </a:ext>
            </a:extLst>
          </p:cNvPr>
          <p:cNvSpPr>
            <a:spLocks noGrp="1"/>
          </p:cNvSpPr>
          <p:nvPr>
            <p:ph type="title"/>
          </p:nvPr>
        </p:nvSpPr>
        <p:spPr/>
        <p:txBody>
          <a:bodyPr/>
          <a:lstStyle/>
          <a:p>
            <a:r>
              <a:rPr lang="is-IS" dirty="0"/>
              <a:t>Vinnuslys 2019 - 2023</a:t>
            </a:r>
            <a:endParaRPr lang="en-US" dirty="0"/>
          </a:p>
        </p:txBody>
      </p:sp>
      <p:pic>
        <p:nvPicPr>
          <p:cNvPr id="4" name="Picture 3">
            <a:extLst>
              <a:ext uri="{FF2B5EF4-FFF2-40B4-BE49-F238E27FC236}">
                <a16:creationId xmlns:a16="http://schemas.microsoft.com/office/drawing/2014/main" id="{7EC5CDC5-3E0D-486C-BF1E-F4498203D5C2}"/>
              </a:ext>
            </a:extLst>
          </p:cNvPr>
          <p:cNvPicPr>
            <a:picLocks noChangeAspect="1"/>
          </p:cNvPicPr>
          <p:nvPr/>
        </p:nvPicPr>
        <p:blipFill>
          <a:blip r:embed="rId3"/>
          <a:stretch>
            <a:fillRect/>
          </a:stretch>
        </p:blipFill>
        <p:spPr>
          <a:xfrm>
            <a:off x="2348584" y="1421476"/>
            <a:ext cx="5381393" cy="2784039"/>
          </a:xfrm>
          <a:prstGeom prst="rect">
            <a:avLst/>
          </a:prstGeom>
        </p:spPr>
      </p:pic>
    </p:spTree>
    <p:extLst>
      <p:ext uri="{BB962C8B-B14F-4D97-AF65-F5344CB8AC3E}">
        <p14:creationId xmlns:p14="http://schemas.microsoft.com/office/powerpoint/2010/main" val="18268161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MR Survey Results">
  <a:themeElements>
    <a:clrScheme name="MMR">
      <a:dk1>
        <a:srgbClr val="000000"/>
      </a:dk1>
      <a:lt1>
        <a:srgbClr val="FFFFFF"/>
      </a:lt1>
      <a:dk2>
        <a:srgbClr val="000000"/>
      </a:dk2>
      <a:lt2>
        <a:srgbClr val="808080"/>
      </a:lt2>
      <a:accent1>
        <a:srgbClr val="4F81BD"/>
      </a:accent1>
      <a:accent2>
        <a:srgbClr val="BC4542"/>
      </a:accent2>
      <a:accent3>
        <a:srgbClr val="9BBB59"/>
      </a:accent3>
      <a:accent4>
        <a:srgbClr val="977FB3"/>
      </a:accent4>
      <a:accent5>
        <a:srgbClr val="FFC30B"/>
      </a:accent5>
      <a:accent6>
        <a:srgbClr val="B8CCE4"/>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R_Light_is.potx" id="{643A4700-4C4F-49E6-B945-3070B7446AD3}" vid="{767943CD-D97B-4E00-82AE-5E3DFC65DE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6950</TotalTime>
  <Words>979</Words>
  <Application>Microsoft Office PowerPoint</Application>
  <PresentationFormat>On-screen Show (16:9)</PresentationFormat>
  <Paragraphs>152</Paragraphs>
  <Slides>14</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Aptos</vt:lpstr>
      <vt:lpstr>Arial</vt:lpstr>
      <vt:lpstr>Calibri</vt:lpstr>
      <vt:lpstr>Inter var</vt:lpstr>
      <vt:lpstr>PF Din Text Cond Pro XBlack</vt:lpstr>
      <vt:lpstr>PFDinTextCondPro-Bold</vt:lpstr>
      <vt:lpstr>Symbol</vt:lpstr>
      <vt:lpstr>Verdana</vt:lpstr>
      <vt:lpstr>Office Theme</vt:lpstr>
      <vt:lpstr>MMR Survey Results</vt:lpstr>
      <vt:lpstr>PowerPoint Presentation</vt:lpstr>
      <vt:lpstr>Öryggisstefna</vt:lpstr>
      <vt:lpstr>Öryggisnefnd</vt:lpstr>
      <vt:lpstr>Fræðsla í gangi og á döfinni</vt:lpstr>
      <vt:lpstr>VÍS samstarf</vt:lpstr>
      <vt:lpstr>Heilsueflandi vinnustaður</vt:lpstr>
      <vt:lpstr>Tjón 2019 - 2023</vt:lpstr>
      <vt:lpstr>Slys á farþegum 2019 - 2023</vt:lpstr>
      <vt:lpstr>Vinnuslys 2019 - 2023</vt:lpstr>
      <vt:lpstr>Niðurstöður vinnustaðagreiningar 2023</vt:lpstr>
      <vt:lpstr>Moodup niðurstöður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Sigríður Harðardóttir</dc:creator>
  <cp:lastModifiedBy>Herdís Steinarsdóttir</cp:lastModifiedBy>
  <cp:revision>72</cp:revision>
  <dcterms:created xsi:type="dcterms:W3CDTF">2020-02-14T14:23:40Z</dcterms:created>
  <dcterms:modified xsi:type="dcterms:W3CDTF">2024-03-26T09:15:01Z</dcterms:modified>
</cp:coreProperties>
</file>