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5" r:id="rId5"/>
    <p:sldId id="278" r:id="rId6"/>
    <p:sldId id="279" r:id="rId7"/>
    <p:sldId id="280" r:id="rId8"/>
    <p:sldId id="276" r:id="rId9"/>
    <p:sldId id="277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0B91E-6263-9250-CA07-E9933A5BE551}" v="41" dt="2024-03-14T11:05:16.555"/>
    <p1510:client id="{5A7ED8A1-3AC8-11D6-5073-36A5B4D3723A}" v="673" dt="2024-03-14T12:39:48.654"/>
    <p1510:client id="{AAB194A9-8589-4459-9F7E-848E10C34745}" v="22" dt="2024-03-13T16:30:54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1422" autoAdjust="0"/>
  </p:normalViewPr>
  <p:slideViewPr>
    <p:cSldViewPr snapToGrid="0" snapToObjects="1">
      <p:cViewPr varScale="1">
        <p:scale>
          <a:sx n="133" d="100"/>
          <a:sy n="133" d="100"/>
        </p:scale>
        <p:origin x="99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F194E-6EEC-4F05-92CE-008631DAA9D3}"/>
              </a:ext>
            </a:extLst>
          </p:cNvPr>
          <p:cNvSpPr txBox="1"/>
          <p:nvPr/>
        </p:nvSpPr>
        <p:spPr>
          <a:xfrm>
            <a:off x="170328" y="851647"/>
            <a:ext cx="874327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Strætó bs.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Ársreikningur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2023</a:t>
            </a: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DRÖG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Deildarstjóri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fjármála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                                                                                                        15.03.2024</a:t>
            </a:r>
            <a:endParaRPr lang="en-US" sz="1800" dirty="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7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1"/>
            <a:ext cx="8178799" cy="525546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Rekstrarreikningur</a:t>
            </a:r>
            <a:r>
              <a:rPr lang="en-US" sz="2700" b="1" dirty="0"/>
              <a:t> 2023</a:t>
            </a: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19247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31329" y="1098340"/>
            <a:ext cx="3329293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pic>
        <p:nvPicPr>
          <p:cNvPr id="12" name="Mynd 11">
            <a:extLst>
              <a:ext uri="{FF2B5EF4-FFF2-40B4-BE49-F238E27FC236}">
                <a16:creationId xmlns:a16="http://schemas.microsoft.com/office/drawing/2014/main" id="{E60FEFDA-4870-E363-A222-7257B235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042" y="919247"/>
            <a:ext cx="4990835" cy="3712459"/>
          </a:xfrm>
          <a:prstGeom prst="rect">
            <a:avLst/>
          </a:prstGeom>
        </p:spPr>
      </p:pic>
      <p:sp>
        <p:nvSpPr>
          <p:cNvPr id="15" name="Staðgengill efnis 2">
            <a:extLst>
              <a:ext uri="{FF2B5EF4-FFF2-40B4-BE49-F238E27FC236}">
                <a16:creationId xmlns:a16="http://schemas.microsoft.com/office/drawing/2014/main" id="{9BF13D36-7BEC-DDD5-B05A-9D12EC67FFF0}"/>
              </a:ext>
            </a:extLst>
          </p:cNvPr>
          <p:cNvSpPr txBox="1">
            <a:spLocks/>
          </p:cNvSpPr>
          <p:nvPr/>
        </p:nvSpPr>
        <p:spPr>
          <a:xfrm>
            <a:off x="491455" y="841631"/>
            <a:ext cx="3405587" cy="3889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100" dirty="0"/>
              <a:t>Tap 186 m.kr. fyrra tap 834 m.kr.</a:t>
            </a:r>
          </a:p>
          <a:p>
            <a:r>
              <a:rPr lang="is-IS" sz="1100" dirty="0"/>
              <a:t>EBITDA jákvæð um 238 m.kr. fyrra ár neikvætt 366 m.kr.</a:t>
            </a:r>
          </a:p>
          <a:p>
            <a:r>
              <a:rPr lang="is-IS" sz="1100" dirty="0"/>
              <a:t>Launakostnaður </a:t>
            </a:r>
            <a:r>
              <a:rPr lang="is-IS" sz="1100" dirty="0">
                <a:solidFill>
                  <a:srgbClr val="FF0000"/>
                </a:solidFill>
              </a:rPr>
              <a:t>hækkar</a:t>
            </a:r>
            <a:r>
              <a:rPr lang="is-IS" sz="1100" dirty="0"/>
              <a:t> um 9% milli ára. Kjarasamningsbundnar hækkanir. Áætlun vanáætluð. </a:t>
            </a:r>
          </a:p>
          <a:p>
            <a:r>
              <a:rPr lang="is-IS" sz="1100" dirty="0"/>
              <a:t>Fjöldi stöðugilda að meðaltali 239 (2022: 247).</a:t>
            </a:r>
          </a:p>
          <a:p>
            <a:r>
              <a:rPr lang="is-IS" sz="1100" dirty="0"/>
              <a:t>Rekstur vagna og aðkeyptur akstur </a:t>
            </a:r>
            <a:r>
              <a:rPr lang="is-IS" sz="1100" dirty="0">
                <a:solidFill>
                  <a:srgbClr val="FF0000"/>
                </a:solidFill>
              </a:rPr>
              <a:t>hækkar</a:t>
            </a:r>
            <a:r>
              <a:rPr lang="is-IS" sz="1100" dirty="0"/>
              <a:t> um 8% milli ára</a:t>
            </a:r>
          </a:p>
          <a:p>
            <a:pPr lvl="1"/>
            <a:r>
              <a:rPr lang="is-IS" sz="900" dirty="0"/>
              <a:t>Viðhald og viðgerðarkostnaður </a:t>
            </a:r>
            <a:r>
              <a:rPr lang="is-IS" sz="900" dirty="0">
                <a:solidFill>
                  <a:srgbClr val="FF0000"/>
                </a:solidFill>
              </a:rPr>
              <a:t>hækkar </a:t>
            </a:r>
            <a:r>
              <a:rPr lang="is-IS" sz="900" dirty="0"/>
              <a:t>um 18% milli ára. Skýring: aldur flota</a:t>
            </a:r>
          </a:p>
          <a:p>
            <a:pPr lvl="1"/>
            <a:r>
              <a:rPr lang="is-IS" sz="900" dirty="0"/>
              <a:t>Orkugjafar </a:t>
            </a:r>
            <a:r>
              <a:rPr lang="is-IS" sz="900" dirty="0">
                <a:solidFill>
                  <a:srgbClr val="FF0000"/>
                </a:solidFill>
              </a:rPr>
              <a:t>hækkuðu</a:t>
            </a:r>
            <a:r>
              <a:rPr lang="is-IS" sz="900" dirty="0"/>
              <a:t> um 10% milli ára. Skýring: hækkun á olíuverði</a:t>
            </a:r>
          </a:p>
          <a:p>
            <a:pPr lvl="1"/>
            <a:r>
              <a:rPr lang="is-IS" sz="900" dirty="0"/>
              <a:t>Aðkeyptur akstur </a:t>
            </a:r>
            <a:r>
              <a:rPr lang="is-IS" sz="900" dirty="0">
                <a:solidFill>
                  <a:srgbClr val="FF0000"/>
                </a:solidFill>
              </a:rPr>
              <a:t>hækkaði</a:t>
            </a:r>
            <a:r>
              <a:rPr lang="is-IS" sz="900" dirty="0"/>
              <a:t> um 8% milli ára. Skýring: hækkun strætóvísitölu. Engar stórvægilegar breytingar á akstri</a:t>
            </a:r>
          </a:p>
          <a:p>
            <a:r>
              <a:rPr lang="is-IS" sz="1200" dirty="0"/>
              <a:t>Annar rekstrarkostnaður </a:t>
            </a:r>
          </a:p>
          <a:p>
            <a:pPr lvl="1"/>
            <a:r>
              <a:rPr lang="is-IS" sz="900" dirty="0"/>
              <a:t>Gjaldfært 115 m.kr vegna skaðabóta dómsmál</a:t>
            </a:r>
          </a:p>
          <a:p>
            <a:pPr lvl="1"/>
            <a:r>
              <a:rPr lang="is-IS" sz="900" dirty="0"/>
              <a:t>Gjaldfært 70 m.kr. vegna breytingu á lífeyrisskuldbindingu</a:t>
            </a:r>
          </a:p>
          <a:p>
            <a:pPr lvl="1"/>
            <a:r>
              <a:rPr lang="is-IS" sz="900" dirty="0"/>
              <a:t>Annar rekstrarkostnaður </a:t>
            </a:r>
            <a:r>
              <a:rPr lang="is-IS" sz="900" dirty="0">
                <a:solidFill>
                  <a:schemeClr val="accent6"/>
                </a:solidFill>
              </a:rPr>
              <a:t>lækkar</a:t>
            </a:r>
            <a:r>
              <a:rPr lang="is-IS" sz="900" dirty="0"/>
              <a:t> um 18% að frádregnu ofangreindu</a:t>
            </a:r>
            <a:endParaRPr lang="is-IS" sz="1100" dirty="0"/>
          </a:p>
          <a:p>
            <a:endParaRPr lang="is-IS" sz="1100" dirty="0"/>
          </a:p>
          <a:p>
            <a:endParaRPr lang="is-IS" sz="1100" dirty="0"/>
          </a:p>
          <a:p>
            <a:endParaRPr lang="is-IS" sz="1100" dirty="0"/>
          </a:p>
        </p:txBody>
      </p:sp>
    </p:spTree>
    <p:extLst>
      <p:ext uri="{BB962C8B-B14F-4D97-AF65-F5344CB8AC3E}">
        <p14:creationId xmlns:p14="http://schemas.microsoft.com/office/powerpoint/2010/main" val="27157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33B8BD4-771B-633F-885A-6CC90CAC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/>
              <a:t>Rekstrarreikningur</a:t>
            </a:r>
            <a:r>
              <a:rPr lang="en-US" sz="2400" b="1" dirty="0"/>
              <a:t> 2023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2E034FA-FC2A-4ABE-CB57-FB846826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81" y="1259443"/>
            <a:ext cx="3922145" cy="27697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100" dirty="0"/>
              <a:t>Fargjöld </a:t>
            </a:r>
          </a:p>
          <a:p>
            <a:pPr lvl="1"/>
            <a:r>
              <a:rPr lang="is-IS" sz="1100" dirty="0"/>
              <a:t>jukust um 18% milli ára og voru yfir áætlun um 1%</a:t>
            </a:r>
          </a:p>
          <a:p>
            <a:pPr lvl="1"/>
            <a:r>
              <a:rPr lang="is-IS" sz="1100" dirty="0"/>
              <a:t>innstigum fjölgaði um 14% milli ára og þar af voru 6 mánuðir metmánuðir.</a:t>
            </a:r>
          </a:p>
          <a:p>
            <a:pPr lvl="1"/>
            <a:r>
              <a:rPr lang="is-IS" sz="1100" dirty="0">
                <a:latin typeface="Verdana"/>
                <a:ea typeface="Verdana"/>
              </a:rPr>
              <a:t>gjaldskráhækkun í júlí</a:t>
            </a:r>
            <a:endParaRPr lang="is-IS" sz="1100" dirty="0">
              <a:solidFill>
                <a:srgbClr val="FF0000"/>
              </a:solidFill>
              <a:latin typeface="Verdana"/>
              <a:ea typeface="Verdana"/>
            </a:endParaRPr>
          </a:p>
          <a:p>
            <a:r>
              <a:rPr lang="is-IS" sz="1000" dirty="0">
                <a:latin typeface="Verdana"/>
                <a:ea typeface="Verdana"/>
              </a:rPr>
              <a:t>Eigendur</a:t>
            </a:r>
            <a:endParaRPr lang="is-IS" dirty="0"/>
          </a:p>
          <a:p>
            <a:pPr lvl="1"/>
            <a:r>
              <a:rPr lang="is-IS" sz="1000" dirty="0"/>
              <a:t>aukaframlag 520 m.kr. á árinu til rekstrar</a:t>
            </a:r>
          </a:p>
          <a:p>
            <a:pPr lvl="1"/>
            <a:r>
              <a:rPr lang="is-IS" sz="1000" dirty="0"/>
              <a:t>aukaframlag 352 m.kr. – til greiðslu skaðabóta</a:t>
            </a:r>
          </a:p>
          <a:p>
            <a:pPr lvl="1"/>
            <a:r>
              <a:rPr lang="is-IS" sz="1000" dirty="0"/>
              <a:t>aukin sala farmiðla til aldraðra og öryrkja</a:t>
            </a:r>
          </a:p>
          <a:p>
            <a:pPr lvl="1"/>
            <a:r>
              <a:rPr lang="is-IS" sz="1000" dirty="0"/>
              <a:t>hækkun á strætóvísitölu</a:t>
            </a:r>
          </a:p>
          <a:p>
            <a:pPr lvl="1"/>
            <a:endParaRPr lang="is-IS" sz="1200" dirty="0"/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51B24EC0-0BD9-41C0-C2D4-D15BDE93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66" y="831107"/>
            <a:ext cx="3901778" cy="2030144"/>
          </a:xfrm>
          <a:prstGeom prst="rect">
            <a:avLst/>
          </a:prstGeom>
        </p:spPr>
      </p:pic>
      <p:pic>
        <p:nvPicPr>
          <p:cNvPr id="6" name="Mynd 5">
            <a:extLst>
              <a:ext uri="{FF2B5EF4-FFF2-40B4-BE49-F238E27FC236}">
                <a16:creationId xmlns:a16="http://schemas.microsoft.com/office/drawing/2014/main" id="{E5A2B24E-22B4-0BBE-93E5-2AF50825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66" y="2861251"/>
            <a:ext cx="3901777" cy="20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13A5B44-F731-1A28-FD9D-FC7E4841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Verdana"/>
                <a:ea typeface="Verdana"/>
              </a:rPr>
              <a:t>Óvissa -lífeyrisskuldbinding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6D782FBF-256A-D1D7-6564-9B421116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150014"/>
            <a:ext cx="8196695" cy="365438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is-IS" dirty="0">
                <a:latin typeface="Verdana"/>
                <a:ea typeface="Verdana"/>
              </a:rPr>
              <a:t>Gjaldfært hefur verið 70 m.kr.  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is-IS" dirty="0">
                <a:latin typeface="Verdana"/>
                <a:ea typeface="Verdana"/>
              </a:rPr>
              <a:t>Útreikningur á einungis við um starfsmenn þar sem launagreiðandi er skráður Strætó.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s-IS" dirty="0">
                <a:latin typeface="Verdana"/>
                <a:ea typeface="Verdana"/>
              </a:rPr>
              <a:t>Tímabil 1.janúar 2015 - dagsins í dag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is-IS" dirty="0">
              <a:latin typeface="Verdana"/>
              <a:ea typeface="Verdana"/>
            </a:endParaRPr>
          </a:p>
          <a:p>
            <a:r>
              <a:rPr lang="is-IS" dirty="0">
                <a:latin typeface="Verdana"/>
                <a:ea typeface="Verdana"/>
              </a:rPr>
              <a:t>Strætó stofnað 1.júlí 2001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s-IS" dirty="0">
                <a:latin typeface="Verdana"/>
                <a:ea typeface="Verdana"/>
              </a:rPr>
              <a:t>Skuldbinding reiknast frá 1.júlí 2001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s-IS" dirty="0">
                <a:latin typeface="Verdana"/>
                <a:ea typeface="Verdana"/>
              </a:rPr>
              <a:t>Fyrir þann tíma SVR – starfsmenn Reykjavíkurborgar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is-IS" dirty="0">
              <a:latin typeface="Verdana"/>
              <a:ea typeface="Verdana"/>
            </a:endParaRPr>
          </a:p>
          <a:p>
            <a:r>
              <a:rPr lang="is-IS" dirty="0">
                <a:latin typeface="Verdana"/>
                <a:ea typeface="Verdana"/>
              </a:rPr>
              <a:t>Reykjavíkurborg sá um laun Strætó 1.júlí 2001-31.des 2014.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s-IS" dirty="0">
                <a:latin typeface="Verdana"/>
                <a:ea typeface="Verdana"/>
              </a:rPr>
              <a:t>Reykjavíkurborg skráð sem launagreiðandi hjá Brú en ekki Strætó, sem flækir.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is-IS" dirty="0">
              <a:latin typeface="Verdana"/>
              <a:ea typeface="Verdana"/>
            </a:endParaRPr>
          </a:p>
          <a:p>
            <a:r>
              <a:rPr lang="is-IS" dirty="0">
                <a:latin typeface="Verdana"/>
                <a:ea typeface="Verdana"/>
              </a:rPr>
              <a:t>Staðfesta þar að listi frá Brú á einungis við um starfsmenn Strætó </a:t>
            </a:r>
            <a:endParaRPr lang="is-I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is-IS" dirty="0">
                <a:latin typeface="Verdana"/>
                <a:ea typeface="Verdana"/>
              </a:rPr>
              <a:t>Tímabil frá stofnun Strætó 1.júlí 2001</a:t>
            </a:r>
            <a:endParaRPr lang="is-I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is-IS" dirty="0">
                <a:latin typeface="Verdana"/>
                <a:ea typeface="Verdana"/>
              </a:rPr>
              <a:t>Staðfesting í gangi á fjármálasviði</a:t>
            </a:r>
            <a:endParaRPr lang="is-IS" dirty="0"/>
          </a:p>
          <a:p>
            <a:pPr lvl="1">
              <a:buFont typeface="Courier New" panose="020B0604020202020204" pitchFamily="34" charset="0"/>
              <a:buChar char="o"/>
            </a:pPr>
            <a:endParaRPr lang="is-IS" dirty="0"/>
          </a:p>
          <a:p>
            <a:r>
              <a:rPr lang="is-IS" dirty="0">
                <a:latin typeface="Verdana"/>
                <a:ea typeface="Verdana"/>
              </a:rPr>
              <a:t>Ekki hægt að reikna upp áætlaða skuldbindingu fyrr en staðfestur hefur verið starfsmannalisti frá Brú. </a:t>
            </a:r>
            <a:endParaRPr lang="is-IS" dirty="0"/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38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241300"/>
            <a:ext cx="7977399" cy="512994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Efnahagsreikningur</a:t>
            </a: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D976CED7-3FB4-5483-63F0-3E00DA96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75" y="754294"/>
            <a:ext cx="4286250" cy="4095750"/>
          </a:xfrm>
          <a:prstGeom prst="rect">
            <a:avLst/>
          </a:prstGeom>
        </p:spPr>
      </p:pic>
      <p:sp>
        <p:nvSpPr>
          <p:cNvPr id="5" name="Staðgengill efnis 2">
            <a:extLst>
              <a:ext uri="{FF2B5EF4-FFF2-40B4-BE49-F238E27FC236}">
                <a16:creationId xmlns:a16="http://schemas.microsoft.com/office/drawing/2014/main" id="{2886E96A-AB4E-DAFA-5F2A-039134F0DFA6}"/>
              </a:ext>
            </a:extLst>
          </p:cNvPr>
          <p:cNvSpPr txBox="1">
            <a:spLocks/>
          </p:cNvSpPr>
          <p:nvPr/>
        </p:nvSpPr>
        <p:spPr>
          <a:xfrm>
            <a:off x="365557" y="938110"/>
            <a:ext cx="3414443" cy="363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100" dirty="0"/>
              <a:t>Eigið fé neikvætt um 176 m.kr. </a:t>
            </a:r>
          </a:p>
          <a:p>
            <a:pPr lvl="1"/>
            <a:endParaRPr lang="is-IS" sz="1200" dirty="0"/>
          </a:p>
          <a:p>
            <a:r>
              <a:rPr lang="is-IS" sz="1100" dirty="0"/>
              <a:t>Ýmsar skammtímaskuldir</a:t>
            </a:r>
          </a:p>
          <a:p>
            <a:pPr lvl="1"/>
            <a:r>
              <a:rPr lang="is-IS" sz="1100" dirty="0"/>
              <a:t>Greitt í janúar 437 m.kr skaðabætur</a:t>
            </a:r>
          </a:p>
        </p:txBody>
      </p:sp>
    </p:spTree>
    <p:extLst>
      <p:ext uri="{BB962C8B-B14F-4D97-AF65-F5344CB8AC3E}">
        <p14:creationId xmlns:p14="http://schemas.microsoft.com/office/powerpoint/2010/main" val="367171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Sjóðstreymi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19247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8" y="1018226"/>
            <a:ext cx="3577209" cy="151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394325" y="3218356"/>
            <a:ext cx="3493676" cy="142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/>
              <a:t>Veltufé frá rekstri,% af tekjum var 2% en var -4% 2022 og var 3% 2019. </a:t>
            </a:r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6DFEB93A-3AE3-FEEA-88D7-A7A638F1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38" y="667201"/>
            <a:ext cx="3949395" cy="4007857"/>
          </a:xfrm>
          <a:prstGeom prst="rect">
            <a:avLst/>
          </a:prstGeom>
        </p:spPr>
      </p:pic>
      <p:pic>
        <p:nvPicPr>
          <p:cNvPr id="4" name="Mynd 3">
            <a:extLst>
              <a:ext uri="{FF2B5EF4-FFF2-40B4-BE49-F238E27FC236}">
                <a16:creationId xmlns:a16="http://schemas.microsoft.com/office/drawing/2014/main" id="{5398AE17-678C-0499-726A-31D5D7554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24" y="765639"/>
            <a:ext cx="3631109" cy="22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320C4472EF743BD8CD65A1D7AC3A6" ma:contentTypeVersion="6" ma:contentTypeDescription="Create a new document." ma:contentTypeScope="" ma:versionID="8d9047bb2fb107c2c8e38ab3e272557c">
  <xsd:schema xmlns:xsd="http://www.w3.org/2001/XMLSchema" xmlns:xs="http://www.w3.org/2001/XMLSchema" xmlns:p="http://schemas.microsoft.com/office/2006/metadata/properties" xmlns:ns2="f695ffc6-8401-4794-b6c0-480eb50371ac" xmlns:ns3="f701619d-f2df-4348-b5ba-1a2e52a1191d" targetNamespace="http://schemas.microsoft.com/office/2006/metadata/properties" ma:root="true" ma:fieldsID="00db428fded3f47ad09b2d02c3f306f3" ns2:_="" ns3:_="">
    <xsd:import namespace="f695ffc6-8401-4794-b6c0-480eb50371ac"/>
    <xsd:import namespace="f701619d-f2df-4348-b5ba-1a2e52a11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5ffc6-8401-4794-b6c0-480eb5037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1619d-f2df-4348-b5ba-1a2e52a11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01619d-f2df-4348-b5ba-1a2e52a1191d">
      <UserInfo>
        <DisplayName>Jóhannes Svavar Rúnarsson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FC52C6B-9C02-4B45-9006-647FCDC8E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5ffc6-8401-4794-b6c0-480eb50371ac"/>
    <ds:schemaRef ds:uri="f701619d-f2df-4348-b5ba-1a2e52a11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55A983-4959-4846-AE8D-E0DA08C2B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1F909C-1B36-4BD7-821D-390C822651DB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701619d-f2df-4348-b5ba-1a2e52a1191d"/>
    <ds:schemaRef ds:uri="f695ffc6-8401-4794-b6c0-480eb50371ac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7611</TotalTime>
  <Words>380</Words>
  <Application>Microsoft Office PowerPoint</Application>
  <PresentationFormat>On-screen Show (16:9)</PresentationFormat>
  <Paragraphs>114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DINPro-Bold</vt:lpstr>
      <vt:lpstr>Verdana</vt:lpstr>
      <vt:lpstr>Office Theme</vt:lpstr>
      <vt:lpstr>PowerPoint Presentation</vt:lpstr>
      <vt:lpstr>Rekstrarreikningur 2023</vt:lpstr>
      <vt:lpstr>Rekstrarreikningur 2023</vt:lpstr>
      <vt:lpstr>Óvissa -lífeyrisskuldbinding</vt:lpstr>
      <vt:lpstr>Efnahagsreikningur</vt:lpstr>
      <vt:lpstr>Sjóðstreymi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201</cp:revision>
  <dcterms:created xsi:type="dcterms:W3CDTF">2016-12-15T10:29:52Z</dcterms:created>
  <dcterms:modified xsi:type="dcterms:W3CDTF">2024-03-21T15:20:01Z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0x010100108320C4472EF743BD8CD65A1D7AC3A6</vt:lpwstr>
  </property>
</Properties>
</file>