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  <p:sldMasterId id="2147483654" r:id="rId2"/>
    <p:sldMasterId id="2147483655" r:id="rId3"/>
  </p:sldMasterIdLst>
  <p:notesMasterIdLst>
    <p:notesMasterId r:id="rId11"/>
  </p:notesMasterIdLst>
  <p:sldIdLst>
    <p:sldId id="257" r:id="rId4"/>
    <p:sldId id="265" r:id="rId5"/>
    <p:sldId id="270" r:id="rId6"/>
    <p:sldId id="266" r:id="rId7"/>
    <p:sldId id="267" r:id="rId8"/>
    <p:sldId id="268" r:id="rId9"/>
    <p:sldId id="269" r:id="rId10"/>
  </p:sldIdLst>
  <p:sldSz cx="12192000" cy="6858000"/>
  <p:notesSz cx="6858000" cy="9144000"/>
  <p:embeddedFontLst>
    <p:embeddedFont>
      <p:font typeface="GT America Rg" panose="00000800000000000000" charset="0"/>
      <p:regular r:id="rId12"/>
      <p:bold r:id="rId13"/>
      <p:italic r:id="rId14"/>
      <p:boldItalic r:id="rId15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3727" autoAdjust="0"/>
  </p:normalViewPr>
  <p:slideViewPr>
    <p:cSldViewPr snapToGrid="0" snapToObjects="1">
      <p:cViewPr varScale="1">
        <p:scale>
          <a:sx n="93" d="100"/>
          <a:sy n="93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2023\&#225;rssk&#253;rsla%202023\t&#246;lur%20fyrir%20&#225;rssk&#253;rslu%202023%20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DILAX%20Far&#254;egat&#246;lur%20Samantek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2023\&#225;rssk&#253;rsla%202023\t&#246;lur%20fyrir%20&#225;rssk&#253;rslu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2023\&#225;rssk&#253;rsla%202023\t&#246;lur%20fyrir%20&#225;rssk&#253;rslu%202023%20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2023\&#225;rssk&#253;rsla%202023\t&#246;lur%20fyrir%20&#225;rssk&#253;rslu%202023%20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2023\&#225;rssk&#253;rsla%202023\t&#246;lur%20fyrir%20&#225;rssk&#253;rslu%202023%20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msfile01\gogn\Skipulagssvid\01%20Far&#254;egatalningar\H&#246;fu&#240;borgarsv&#230;&#240;i&#240;\2023\&#225;rssk&#253;rsla%202023\t&#246;lur%20fyrir%20&#225;rssk&#253;rslu%202023%20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Fjöldi</a:t>
            </a:r>
            <a:r>
              <a:rPr lang="en-US" dirty="0"/>
              <a:t> </a:t>
            </a:r>
            <a:r>
              <a:rPr lang="en-US" dirty="0" err="1"/>
              <a:t>innstiga</a:t>
            </a:r>
            <a:r>
              <a:rPr lang="en-US" dirty="0"/>
              <a:t> á </a:t>
            </a:r>
            <a:r>
              <a:rPr lang="en-US" dirty="0" err="1"/>
              <a:t>mánuði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árunum</a:t>
            </a:r>
            <a:r>
              <a:rPr lang="en-US" dirty="0"/>
              <a:t> 2020-2023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'innstig á mánuði eftir árum'!$B$3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'innstig á mánuði eftir árum'!$C$2:$N$2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'innstig á mánuði eftir árum'!$C$3:$N$3</c:f>
              <c:numCache>
                <c:formatCode>0</c:formatCode>
                <c:ptCount val="12"/>
                <c:pt idx="0">
                  <c:v>1048748.033777083</c:v>
                </c:pt>
                <c:pt idx="1">
                  <c:v>958304.70184022491</c:v>
                </c:pt>
                <c:pt idx="2">
                  <c:v>1101827.5126197827</c:v>
                </c:pt>
                <c:pt idx="3">
                  <c:v>888617.48265973676</c:v>
                </c:pt>
                <c:pt idx="4">
                  <c:v>1004452.5669207659</c:v>
                </c:pt>
                <c:pt idx="5">
                  <c:v>880984.26185052434</c:v>
                </c:pt>
                <c:pt idx="6">
                  <c:v>872158.86731919006</c:v>
                </c:pt>
                <c:pt idx="7">
                  <c:v>1037886.7555244254</c:v>
                </c:pt>
                <c:pt idx="8">
                  <c:v>1125135.7303981374</c:v>
                </c:pt>
                <c:pt idx="9">
                  <c:v>1203992.8554795678</c:v>
                </c:pt>
                <c:pt idx="10">
                  <c:v>1156078.7481440327</c:v>
                </c:pt>
                <c:pt idx="11">
                  <c:v>905081.55562814348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3-4FEF-9E62-BA1DD1A12DEE}"/>
            </c:ext>
          </c:extLst>
        </c:ser>
        <c:ser>
          <c:idx val="1"/>
          <c:order val="1"/>
          <c:tx>
            <c:strRef>
              <c:f>'innstig á mánuði eftir árum'!$B$4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'innstig á mánuði eftir árum'!$C$2:$N$2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'innstig á mánuði eftir árum'!$C$4:$N$4</c:f>
              <c:numCache>
                <c:formatCode>0</c:formatCode>
                <c:ptCount val="12"/>
                <c:pt idx="0">
                  <c:v>1077039</c:v>
                </c:pt>
                <c:pt idx="1">
                  <c:v>1087228.3125213159</c:v>
                </c:pt>
                <c:pt idx="2">
                  <c:v>798833</c:v>
                </c:pt>
                <c:pt idx="3">
                  <c:v>383244</c:v>
                </c:pt>
                <c:pt idx="4">
                  <c:v>707980</c:v>
                </c:pt>
                <c:pt idx="5">
                  <c:v>773646</c:v>
                </c:pt>
                <c:pt idx="6">
                  <c:v>720781.69076738588</c:v>
                </c:pt>
                <c:pt idx="7">
                  <c:v>724549.08035848546</c:v>
                </c:pt>
                <c:pt idx="8">
                  <c:v>828694.52276160149</c:v>
                </c:pt>
                <c:pt idx="9">
                  <c:v>610298.54873117711</c:v>
                </c:pt>
                <c:pt idx="10">
                  <c:v>566169.49060014542</c:v>
                </c:pt>
                <c:pt idx="11">
                  <c:v>571950.7304769496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3-4FEF-9E62-BA1DD1A12DEE}"/>
            </c:ext>
          </c:extLst>
        </c:ser>
        <c:ser>
          <c:idx val="2"/>
          <c:order val="2"/>
          <c:tx>
            <c:strRef>
              <c:f>'innstig á mánuði eftir árum'!$B$5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'innstig á mánuði eftir árum'!$C$2:$N$2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'innstig á mánuði eftir árum'!$C$5:$N$5</c:f>
              <c:numCache>
                <c:formatCode>0</c:formatCode>
                <c:ptCount val="12"/>
                <c:pt idx="0">
                  <c:v>730710.40876297525</c:v>
                </c:pt>
                <c:pt idx="1">
                  <c:v>776522.05517268495</c:v>
                </c:pt>
                <c:pt idx="2">
                  <c:v>846357.72310738417</c:v>
                </c:pt>
                <c:pt idx="3">
                  <c:v>678653.96859935776</c:v>
                </c:pt>
                <c:pt idx="4">
                  <c:v>724306.91175878583</c:v>
                </c:pt>
                <c:pt idx="5">
                  <c:v>719356.50744092267</c:v>
                </c:pt>
                <c:pt idx="6">
                  <c:v>637333.26400946802</c:v>
                </c:pt>
                <c:pt idx="7">
                  <c:v>771098.76778369653</c:v>
                </c:pt>
                <c:pt idx="8">
                  <c:v>921034.40932653425</c:v>
                </c:pt>
                <c:pt idx="9">
                  <c:v>944589.39785949211</c:v>
                </c:pt>
                <c:pt idx="10">
                  <c:v>949960</c:v>
                </c:pt>
                <c:pt idx="11">
                  <c:v>792490.39611995989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3-4FEF-9E62-BA1DD1A12DEE}"/>
            </c:ext>
          </c:extLst>
        </c:ser>
        <c:ser>
          <c:idx val="3"/>
          <c:order val="3"/>
          <c:tx>
            <c:strRef>
              <c:f>'innstig á mánuði eftir árum'!$B$6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'innstig á mánuði eftir árum'!$C$2:$N$2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'innstig á mánuði eftir árum'!$C$6:$N$6</c:f>
              <c:numCache>
                <c:formatCode>0</c:formatCode>
                <c:ptCount val="12"/>
                <c:pt idx="0">
                  <c:v>755372.70498292986</c:v>
                </c:pt>
                <c:pt idx="1">
                  <c:v>793360.54032105021</c:v>
                </c:pt>
                <c:pt idx="2">
                  <c:v>984985.58788342495</c:v>
                </c:pt>
                <c:pt idx="3">
                  <c:v>808080.70949619403</c:v>
                </c:pt>
                <c:pt idx="4">
                  <c:v>917610.99551760231</c:v>
                </c:pt>
                <c:pt idx="5">
                  <c:v>862580.21357133705</c:v>
                </c:pt>
                <c:pt idx="6">
                  <c:v>784446.14777276514</c:v>
                </c:pt>
                <c:pt idx="7">
                  <c:v>953950.48686458729</c:v>
                </c:pt>
                <c:pt idx="8">
                  <c:v>1092258.8445745988</c:v>
                </c:pt>
                <c:pt idx="9">
                  <c:v>1080067.7425292258</c:v>
                </c:pt>
                <c:pt idx="10">
                  <c:v>1134867.7832831217</c:v>
                </c:pt>
                <c:pt idx="11">
                  <c:v>979453.17340629583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F3-4FEF-9E62-BA1DD1A12DEE}"/>
            </c:ext>
          </c:extLst>
        </c:ser>
        <c:ser>
          <c:idx val="4"/>
          <c:order val="4"/>
          <c:tx>
            <c:strRef>
              <c:f>'innstig á mánuði eftir árum'!$B$7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'innstig á mánuði eftir árum'!$C$2:$N$2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'innstig á mánuði eftir árum'!$C$7:$N$7</c:f>
              <c:numCache>
                <c:formatCode>0</c:formatCode>
                <c:ptCount val="12"/>
                <c:pt idx="0">
                  <c:v>1119099.7260411589</c:v>
                </c:pt>
                <c:pt idx="1">
                  <c:v>1068877.612613552</c:v>
                </c:pt>
                <c:pt idx="2">
                  <c:v>1242048.4018036914</c:v>
                </c:pt>
                <c:pt idx="3">
                  <c:v>943686.93348974292</c:v>
                </c:pt>
                <c:pt idx="4">
                  <c:v>989655.77709643845</c:v>
                </c:pt>
                <c:pt idx="5">
                  <c:v>983272.84870467149</c:v>
                </c:pt>
                <c:pt idx="6">
                  <c:v>848166.29177621414</c:v>
                </c:pt>
                <c:pt idx="7">
                  <c:v>1021171.6224128545</c:v>
                </c:pt>
                <c:pt idx="8">
                  <c:v>1108654.2644680133</c:v>
                </c:pt>
                <c:pt idx="9">
                  <c:v>1142683.5239534182</c:v>
                </c:pt>
                <c:pt idx="10">
                  <c:v>1180475.7176808158</c:v>
                </c:pt>
                <c:pt idx="11">
                  <c:v>990932.74928833731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F3-4FEF-9E62-BA1DD1A12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5646800"/>
        <c:axId val="1179945440"/>
      </c:barChart>
      <c:catAx>
        <c:axId val="1185646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Mánuður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179945440"/>
        <c:crosses val="autoZero"/>
        <c:auto val="1"/>
        <c:lblAlgn val="ctr"/>
        <c:lblOffset val="100"/>
        <c:noMultiLvlLbl val="0"/>
      </c:catAx>
      <c:valAx>
        <c:axId val="11799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Innstig</a:t>
                </a:r>
                <a:r>
                  <a:rPr lang="en-US" sz="1100" baseline="0"/>
                  <a:t> á ári</a:t>
                </a:r>
                <a:endParaRPr lang="en-US" sz="11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18564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Innstig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mánuðum</a:t>
            </a:r>
            <a:r>
              <a:rPr lang="en-US" dirty="0"/>
              <a:t> (2018-2023)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3.2850282232219988E-2"/>
          <c:y val="1.3266953237674838E-2"/>
          <c:w val="0.94988274125978056"/>
          <c:h val="0.82784228615727373"/>
        </c:manualLayout>
      </c:layout>
      <c:areaChart>
        <c:grouping val="stacked"/>
        <c:varyColors val="0"/>
        <c:ser>
          <c:idx val="0"/>
          <c:order val="0"/>
          <c:tx>
            <c:strRef>
              <c:f>'Fjöldi innstiga eftir mánuðum'!$A$3</c:f>
              <c:strCache>
                <c:ptCount val="1"/>
                <c:pt idx="0">
                  <c:v>Innstig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'Fjöldi innstiga eftir mánuðum'!$B$2:$BV$2</c:f>
              <c:strCache>
                <c:ptCount val="73"/>
                <c:pt idx="0">
                  <c:v>Jan 18</c:v>
                </c:pt>
                <c:pt idx="1">
                  <c:v>Feb 18</c:v>
                </c:pt>
                <c:pt idx="2">
                  <c:v>Mar 18</c:v>
                </c:pt>
                <c:pt idx="3">
                  <c:v>Apr 18</c:v>
                </c:pt>
                <c:pt idx="4">
                  <c:v>May 18</c:v>
                </c:pt>
                <c:pt idx="5">
                  <c:v>Jun 18</c:v>
                </c:pt>
                <c:pt idx="6">
                  <c:v>Jul 18</c:v>
                </c:pt>
                <c:pt idx="7">
                  <c:v>Aug 18</c:v>
                </c:pt>
                <c:pt idx="8">
                  <c:v>Sep 18</c:v>
                </c:pt>
                <c:pt idx="9">
                  <c:v>Oct 18</c:v>
                </c:pt>
                <c:pt idx="10">
                  <c:v>Nov 18</c:v>
                </c:pt>
                <c:pt idx="11">
                  <c:v>Dec 18</c:v>
                </c:pt>
                <c:pt idx="12">
                  <c:v>Jan 19</c:v>
                </c:pt>
                <c:pt idx="13">
                  <c:v>Feb 19</c:v>
                </c:pt>
                <c:pt idx="14">
                  <c:v>Mar 19</c:v>
                </c:pt>
                <c:pt idx="15">
                  <c:v>Apr 19</c:v>
                </c:pt>
                <c:pt idx="16">
                  <c:v>May 19</c:v>
                </c:pt>
                <c:pt idx="17">
                  <c:v>Jun 19</c:v>
                </c:pt>
                <c:pt idx="18">
                  <c:v>Jul 19</c:v>
                </c:pt>
                <c:pt idx="19">
                  <c:v>Aug 19</c:v>
                </c:pt>
                <c:pt idx="20">
                  <c:v>Sep 19</c:v>
                </c:pt>
                <c:pt idx="21">
                  <c:v>Oct 19</c:v>
                </c:pt>
                <c:pt idx="22">
                  <c:v>Nov 19</c:v>
                </c:pt>
                <c:pt idx="23">
                  <c:v>Dec 19</c:v>
                </c:pt>
                <c:pt idx="24">
                  <c:v>Jan 20</c:v>
                </c:pt>
                <c:pt idx="25">
                  <c:v>Feb 20</c:v>
                </c:pt>
                <c:pt idx="26">
                  <c:v>Mar 20</c:v>
                </c:pt>
                <c:pt idx="27">
                  <c:v>Apr 20</c:v>
                </c:pt>
                <c:pt idx="28">
                  <c:v>May 20</c:v>
                </c:pt>
                <c:pt idx="29">
                  <c:v>Jun 20</c:v>
                </c:pt>
                <c:pt idx="30">
                  <c:v>Jul 20</c:v>
                </c:pt>
                <c:pt idx="31">
                  <c:v>Aug 20</c:v>
                </c:pt>
                <c:pt idx="32">
                  <c:v>Sep 20</c:v>
                </c:pt>
                <c:pt idx="33">
                  <c:v>Oct 20</c:v>
                </c:pt>
                <c:pt idx="34">
                  <c:v>Nov 20</c:v>
                </c:pt>
                <c:pt idx="35">
                  <c:v>Dec 20</c:v>
                </c:pt>
                <c:pt idx="36">
                  <c:v>Jan 21</c:v>
                </c:pt>
                <c:pt idx="37">
                  <c:v>Feb 21</c:v>
                </c:pt>
                <c:pt idx="38">
                  <c:v>Mar 21</c:v>
                </c:pt>
                <c:pt idx="39">
                  <c:v>Apr 21</c:v>
                </c:pt>
                <c:pt idx="40">
                  <c:v>May 21</c:v>
                </c:pt>
                <c:pt idx="41">
                  <c:v>Jun 21</c:v>
                </c:pt>
                <c:pt idx="42">
                  <c:v>Jul 21</c:v>
                </c:pt>
                <c:pt idx="43">
                  <c:v>Aug 21</c:v>
                </c:pt>
                <c:pt idx="44">
                  <c:v>Sep 21</c:v>
                </c:pt>
                <c:pt idx="45">
                  <c:v>Oct 21</c:v>
                </c:pt>
                <c:pt idx="46">
                  <c:v>Nov 21</c:v>
                </c:pt>
                <c:pt idx="47">
                  <c:v>Dec 21</c:v>
                </c:pt>
                <c:pt idx="48">
                  <c:v>Jan 22</c:v>
                </c:pt>
                <c:pt idx="49">
                  <c:v>Feb 22</c:v>
                </c:pt>
                <c:pt idx="50">
                  <c:v>Mar 22</c:v>
                </c:pt>
                <c:pt idx="51">
                  <c:v>Apr 22</c:v>
                </c:pt>
                <c:pt idx="52">
                  <c:v>May 22</c:v>
                </c:pt>
                <c:pt idx="53">
                  <c:v>Jun 22</c:v>
                </c:pt>
                <c:pt idx="54">
                  <c:v>Jul 22</c:v>
                </c:pt>
                <c:pt idx="55">
                  <c:v>Aug 22</c:v>
                </c:pt>
                <c:pt idx="56">
                  <c:v>Sep 22</c:v>
                </c:pt>
                <c:pt idx="57">
                  <c:v>Oct 22</c:v>
                </c:pt>
                <c:pt idx="58">
                  <c:v>Nov 22</c:v>
                </c:pt>
                <c:pt idx="59">
                  <c:v>Dec 22</c:v>
                </c:pt>
                <c:pt idx="60">
                  <c:v>Jan 23</c:v>
                </c:pt>
                <c:pt idx="61">
                  <c:v>Feb 23</c:v>
                </c:pt>
                <c:pt idx="62">
                  <c:v>Mar 23</c:v>
                </c:pt>
                <c:pt idx="63">
                  <c:v>Apr 23</c:v>
                </c:pt>
                <c:pt idx="64">
                  <c:v>May 23</c:v>
                </c:pt>
                <c:pt idx="65">
                  <c:v>Jun 23</c:v>
                </c:pt>
                <c:pt idx="66">
                  <c:v>Jul 23</c:v>
                </c:pt>
                <c:pt idx="67">
                  <c:v>Aug 23</c:v>
                </c:pt>
                <c:pt idx="68">
                  <c:v>Sep 23</c:v>
                </c:pt>
                <c:pt idx="69">
                  <c:v>okt 23</c:v>
                </c:pt>
                <c:pt idx="70">
                  <c:v>nóv 23</c:v>
                </c:pt>
                <c:pt idx="71">
                  <c:v>des 23</c:v>
                </c:pt>
                <c:pt idx="72">
                  <c:v>Jan 24</c:v>
                </c:pt>
              </c:strCache>
            </c:strRef>
          </c:cat>
          <c:val>
            <c:numRef>
              <c:f>'Fjöldi innstiga eftir mánuðum'!$B$3:$BV$3</c:f>
              <c:numCache>
                <c:formatCode>General</c:formatCode>
                <c:ptCount val="73"/>
                <c:pt idx="0">
                  <c:v>956375.82296902884</c:v>
                </c:pt>
                <c:pt idx="1">
                  <c:v>928796.62207435095</c:v>
                </c:pt>
                <c:pt idx="2">
                  <c:v>1015579.7510670052</c:v>
                </c:pt>
                <c:pt idx="3">
                  <c:v>940933.01727636484</c:v>
                </c:pt>
                <c:pt idx="4">
                  <c:v>905311.40229794511</c:v>
                </c:pt>
                <c:pt idx="5">
                  <c:v>870254.03610363079</c:v>
                </c:pt>
                <c:pt idx="6">
                  <c:v>781723.10359684029</c:v>
                </c:pt>
                <c:pt idx="7">
                  <c:v>949413.01403558033</c:v>
                </c:pt>
                <c:pt idx="8">
                  <c:v>1012977.3750884777</c:v>
                </c:pt>
                <c:pt idx="9">
                  <c:v>1107590.8298066312</c:v>
                </c:pt>
                <c:pt idx="10">
                  <c:v>1094466.7863854675</c:v>
                </c:pt>
                <c:pt idx="11">
                  <c:v>842267.41287711868</c:v>
                </c:pt>
                <c:pt idx="12">
                  <c:v>1048748.033777083</c:v>
                </c:pt>
                <c:pt idx="13">
                  <c:v>958304.70184022491</c:v>
                </c:pt>
                <c:pt idx="14">
                  <c:v>1101827.5126197827</c:v>
                </c:pt>
                <c:pt idx="15">
                  <c:v>888617.48265973676</c:v>
                </c:pt>
                <c:pt idx="16">
                  <c:v>1004452.5669207659</c:v>
                </c:pt>
                <c:pt idx="17">
                  <c:v>880984.26185052434</c:v>
                </c:pt>
                <c:pt idx="18">
                  <c:v>872158.86731919006</c:v>
                </c:pt>
                <c:pt idx="19">
                  <c:v>1037886.7555244254</c:v>
                </c:pt>
                <c:pt idx="20">
                  <c:v>1125135.7303981374</c:v>
                </c:pt>
                <c:pt idx="21">
                  <c:v>1203992.8554795678</c:v>
                </c:pt>
                <c:pt idx="22">
                  <c:v>1156078.7481440327</c:v>
                </c:pt>
                <c:pt idx="23">
                  <c:v>905081.55562814348</c:v>
                </c:pt>
                <c:pt idx="24">
                  <c:v>1077039</c:v>
                </c:pt>
                <c:pt idx="25">
                  <c:v>1087228.3125213159</c:v>
                </c:pt>
                <c:pt idx="26">
                  <c:v>798833</c:v>
                </c:pt>
                <c:pt idx="27">
                  <c:v>383244</c:v>
                </c:pt>
                <c:pt idx="28">
                  <c:v>707980</c:v>
                </c:pt>
                <c:pt idx="29">
                  <c:v>773646</c:v>
                </c:pt>
                <c:pt idx="30">
                  <c:v>720781.69076738588</c:v>
                </c:pt>
                <c:pt idx="31">
                  <c:v>724549.08035848546</c:v>
                </c:pt>
                <c:pt idx="32">
                  <c:v>828694.52276160149</c:v>
                </c:pt>
                <c:pt idx="33">
                  <c:v>610298.54873117711</c:v>
                </c:pt>
                <c:pt idx="34">
                  <c:v>566169.49060014542</c:v>
                </c:pt>
                <c:pt idx="35">
                  <c:v>571950.7304769496</c:v>
                </c:pt>
                <c:pt idx="36">
                  <c:v>730710.40876297525</c:v>
                </c:pt>
                <c:pt idx="37">
                  <c:v>776522.05517268495</c:v>
                </c:pt>
                <c:pt idx="38">
                  <c:v>846357.72310738417</c:v>
                </c:pt>
                <c:pt idx="39">
                  <c:v>678653.96859935776</c:v>
                </c:pt>
                <c:pt idx="40">
                  <c:v>724306.91175878583</c:v>
                </c:pt>
                <c:pt idx="41">
                  <c:v>719356.50744092267</c:v>
                </c:pt>
                <c:pt idx="42">
                  <c:v>637333.26400946802</c:v>
                </c:pt>
                <c:pt idx="43">
                  <c:v>771098.76778369653</c:v>
                </c:pt>
                <c:pt idx="44">
                  <c:v>921034.40932653425</c:v>
                </c:pt>
                <c:pt idx="45">
                  <c:v>944589.39785949211</c:v>
                </c:pt>
                <c:pt idx="46">
                  <c:v>949960</c:v>
                </c:pt>
                <c:pt idx="47">
                  <c:v>792490.39611995989</c:v>
                </c:pt>
                <c:pt idx="48">
                  <c:v>755372.70498292986</c:v>
                </c:pt>
                <c:pt idx="49">
                  <c:v>793360.54032105021</c:v>
                </c:pt>
                <c:pt idx="50">
                  <c:v>984985.58788342495</c:v>
                </c:pt>
                <c:pt idx="51">
                  <c:v>808080.70949619403</c:v>
                </c:pt>
                <c:pt idx="52">
                  <c:v>917610.99551760231</c:v>
                </c:pt>
                <c:pt idx="53">
                  <c:v>862580.21357133705</c:v>
                </c:pt>
                <c:pt idx="54">
                  <c:v>784446.14777276514</c:v>
                </c:pt>
                <c:pt idx="55">
                  <c:v>953950.48686458729</c:v>
                </c:pt>
                <c:pt idx="56" formatCode="_(* #,##0_);_(* \(#,##0\);_(* &quot;-&quot;_);_(@_)">
                  <c:v>1092258.8445745988</c:v>
                </c:pt>
                <c:pt idx="57" formatCode="_(* #,##0_);_(* \(#,##0\);_(* &quot;-&quot;_);_(@_)">
                  <c:v>1080067.7425292258</c:v>
                </c:pt>
                <c:pt idx="58" formatCode="_(* #,##0_);_(* \(#,##0\);_(* &quot;-&quot;_);_(@_)">
                  <c:v>1134867.7832831217</c:v>
                </c:pt>
                <c:pt idx="59" formatCode="_(* #,##0_);_(* \(#,##0\);_(* &quot;-&quot;_);_(@_)">
                  <c:v>979453.17340629583</c:v>
                </c:pt>
                <c:pt idx="60" formatCode="_(* #,##0_);_(* \(#,##0\);_(* &quot;-&quot;_);_(@_)">
                  <c:v>1119099.7260411589</c:v>
                </c:pt>
                <c:pt idx="61" formatCode="_(* #,##0_);_(* \(#,##0\);_(* &quot;-&quot;_);_(@_)">
                  <c:v>1068877.612613552</c:v>
                </c:pt>
                <c:pt idx="62" formatCode="_(* #,##0_);_(* \(#,##0\);_(* &quot;-&quot;_);_(@_)">
                  <c:v>1242048.4018036914</c:v>
                </c:pt>
                <c:pt idx="63" formatCode="_(* #,##0_);_(* \(#,##0\);_(* &quot;-&quot;_);_(@_)">
                  <c:v>943686.93348974292</c:v>
                </c:pt>
                <c:pt idx="64" formatCode="_(* #,##0_);_(* \(#,##0\);_(* &quot;-&quot;_);_(@_)">
                  <c:v>989655.77709643845</c:v>
                </c:pt>
                <c:pt idx="65" formatCode="_(* #,##0_);_(* \(#,##0\);_(* &quot;-&quot;_);_(@_)">
                  <c:v>983272.84870467149</c:v>
                </c:pt>
                <c:pt idx="66" formatCode="_(* #,##0_);_(* \(#,##0\);_(* &quot;-&quot;_);_(@_)">
                  <c:v>848166.29177621414</c:v>
                </c:pt>
                <c:pt idx="67" formatCode="_(* #,##0_);_(* \(#,##0\);_(* &quot;-&quot;_);_(@_)">
                  <c:v>1020317.1824128544</c:v>
                </c:pt>
                <c:pt idx="68" formatCode="_(* #,##0_);_(* \(#,##0\);_(* &quot;-&quot;_);_(@_)">
                  <c:v>1108654.2644680133</c:v>
                </c:pt>
                <c:pt idx="69">
                  <c:v>1142683.5239534182</c:v>
                </c:pt>
                <c:pt idx="70">
                  <c:v>1180475.7176808158</c:v>
                </c:pt>
                <c:pt idx="71">
                  <c:v>990932.74928833731</c:v>
                </c:pt>
                <c:pt idx="72" formatCode="_(* #,##0_);_(* \(#,##0\);_(* &quot;-&quot;_);_(@_)">
                  <c:v>1121200.6727472311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E-4CC6-9A3C-0C6457962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3058080"/>
        <c:axId val="1084596144"/>
      </c:areaChart>
      <c:catAx>
        <c:axId val="97305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084596144"/>
        <c:crosses val="autoZero"/>
        <c:auto val="1"/>
        <c:lblAlgn val="ctr"/>
        <c:lblOffset val="100"/>
        <c:noMultiLvlLbl val="1"/>
      </c:catAx>
      <c:valAx>
        <c:axId val="108459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73058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Innstig</a:t>
            </a:r>
            <a:r>
              <a:rPr lang="en-US" sz="1800" baseline="0" dirty="0"/>
              <a:t> á </a:t>
            </a:r>
            <a:r>
              <a:rPr lang="en-US" sz="1800" baseline="0" dirty="0" err="1"/>
              <a:t>ári</a:t>
            </a:r>
            <a:r>
              <a:rPr lang="en-US" sz="1800" baseline="0" dirty="0"/>
              <a:t> (2020-2023) </a:t>
            </a:r>
            <a:r>
              <a:rPr lang="en-US" sz="1800" baseline="0" dirty="0" err="1"/>
              <a:t>eftir</a:t>
            </a:r>
            <a:r>
              <a:rPr lang="en-US" sz="1800" baseline="0" dirty="0"/>
              <a:t> </a:t>
            </a:r>
            <a:r>
              <a:rPr lang="en-US" sz="1800" baseline="0" dirty="0" err="1"/>
              <a:t>leiðum</a:t>
            </a:r>
            <a:endParaRPr lang="en-US" sz="1800" dirty="0"/>
          </a:p>
        </c:rich>
      </c:tx>
      <c:layout>
        <c:manualLayout>
          <c:xMode val="edge"/>
          <c:yMode val="edge"/>
          <c:x val="0.33472281988579977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'inn e leid 20-23'!$C$1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'inn e leid 20-23'!$B$2:$B$26</c:f>
              <c:strCache>
                <c:ptCount val="25"/>
                <c:pt idx="0">
                  <c:v>1</c:v>
                </c:pt>
                <c:pt idx="1">
                  <c:v>12</c:v>
                </c:pt>
                <c:pt idx="2">
                  <c:v>4</c:v>
                </c:pt>
                <c:pt idx="3">
                  <c:v>15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14</c:v>
                </c:pt>
                <c:pt idx="8">
                  <c:v>5</c:v>
                </c:pt>
                <c:pt idx="9">
                  <c:v>11</c:v>
                </c:pt>
                <c:pt idx="10">
                  <c:v>18</c:v>
                </c:pt>
                <c:pt idx="11">
                  <c:v>24</c:v>
                </c:pt>
                <c:pt idx="12">
                  <c:v>13</c:v>
                </c:pt>
                <c:pt idx="13">
                  <c:v>21</c:v>
                </c:pt>
                <c:pt idx="14">
                  <c:v>17</c:v>
                </c:pt>
                <c:pt idx="15">
                  <c:v>28</c:v>
                </c:pt>
                <c:pt idx="16">
                  <c:v>19</c:v>
                </c:pt>
                <c:pt idx="17">
                  <c:v>7</c:v>
                </c:pt>
                <c:pt idx="18">
                  <c:v>16</c:v>
                </c:pt>
                <c:pt idx="19">
                  <c:v>35</c:v>
                </c:pt>
                <c:pt idx="20">
                  <c:v>36</c:v>
                </c:pt>
                <c:pt idx="21">
                  <c:v>31</c:v>
                </c:pt>
                <c:pt idx="22">
                  <c:v>8</c:v>
                </c:pt>
                <c:pt idx="23">
                  <c:v>23</c:v>
                </c:pt>
                <c:pt idx="24">
                  <c:v>22</c:v>
                </c:pt>
              </c:strCache>
            </c:strRef>
          </c:cat>
          <c:val>
            <c:numRef>
              <c:f>'inn e leid 20-23'!$C$2:$C$26</c:f>
              <c:numCache>
                <c:formatCode>0</c:formatCode>
                <c:ptCount val="25"/>
                <c:pt idx="0" formatCode="General">
                  <c:v>1047386.8485759399</c:v>
                </c:pt>
                <c:pt idx="1">
                  <c:v>646469.62525803677</c:v>
                </c:pt>
                <c:pt idx="2">
                  <c:v>694011.64512343961</c:v>
                </c:pt>
                <c:pt idx="3">
                  <c:v>546001.42206561251</c:v>
                </c:pt>
                <c:pt idx="4">
                  <c:v>709143.8140227152</c:v>
                </c:pt>
                <c:pt idx="5">
                  <c:v>641763.42386211595</c:v>
                </c:pt>
                <c:pt idx="6">
                  <c:v>609461.73332734301</c:v>
                </c:pt>
                <c:pt idx="7">
                  <c:v>442332.86826655245</c:v>
                </c:pt>
                <c:pt idx="8">
                  <c:v>530541.20876076515</c:v>
                </c:pt>
                <c:pt idx="9">
                  <c:v>481193.94308721874</c:v>
                </c:pt>
                <c:pt idx="10">
                  <c:v>428075.48308614828</c:v>
                </c:pt>
                <c:pt idx="11">
                  <c:v>484093.65920422768</c:v>
                </c:pt>
                <c:pt idx="12">
                  <c:v>311251.25172250427</c:v>
                </c:pt>
                <c:pt idx="13">
                  <c:v>237136.81010104192</c:v>
                </c:pt>
                <c:pt idx="14">
                  <c:v>174931.34402239497</c:v>
                </c:pt>
                <c:pt idx="15">
                  <c:v>212008.87976338799</c:v>
                </c:pt>
                <c:pt idx="16">
                  <c:v>52187.278174927604</c:v>
                </c:pt>
                <c:pt idx="17">
                  <c:v>122288.18216113147</c:v>
                </c:pt>
                <c:pt idx="18">
                  <c:v>82814.718210993</c:v>
                </c:pt>
                <c:pt idx="19">
                  <c:v>89133.227963892394</c:v>
                </c:pt>
                <c:pt idx="20">
                  <c:v>61244.008180936551</c:v>
                </c:pt>
                <c:pt idx="21">
                  <c:v>51059.467483753702</c:v>
                </c:pt>
                <c:pt idx="22">
                  <c:v>32587.522685890115</c:v>
                </c:pt>
                <c:pt idx="23">
                  <c:v>56964.186647166789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9-47CF-9028-52739E580101}"/>
            </c:ext>
          </c:extLst>
        </c:ser>
        <c:ser>
          <c:idx val="1"/>
          <c:order val="1"/>
          <c:tx>
            <c:strRef>
              <c:f>'inn e leid 20-23'!$D$1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'inn e leid 20-23'!$B$2:$B$26</c:f>
              <c:strCache>
                <c:ptCount val="25"/>
                <c:pt idx="0">
                  <c:v>1</c:v>
                </c:pt>
                <c:pt idx="1">
                  <c:v>12</c:v>
                </c:pt>
                <c:pt idx="2">
                  <c:v>4</c:v>
                </c:pt>
                <c:pt idx="3">
                  <c:v>15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14</c:v>
                </c:pt>
                <c:pt idx="8">
                  <c:v>5</c:v>
                </c:pt>
                <c:pt idx="9">
                  <c:v>11</c:v>
                </c:pt>
                <c:pt idx="10">
                  <c:v>18</c:v>
                </c:pt>
                <c:pt idx="11">
                  <c:v>24</c:v>
                </c:pt>
                <c:pt idx="12">
                  <c:v>13</c:v>
                </c:pt>
                <c:pt idx="13">
                  <c:v>21</c:v>
                </c:pt>
                <c:pt idx="14">
                  <c:v>17</c:v>
                </c:pt>
                <c:pt idx="15">
                  <c:v>28</c:v>
                </c:pt>
                <c:pt idx="16">
                  <c:v>19</c:v>
                </c:pt>
                <c:pt idx="17">
                  <c:v>7</c:v>
                </c:pt>
                <c:pt idx="18">
                  <c:v>16</c:v>
                </c:pt>
                <c:pt idx="19">
                  <c:v>35</c:v>
                </c:pt>
                <c:pt idx="20">
                  <c:v>36</c:v>
                </c:pt>
                <c:pt idx="21">
                  <c:v>31</c:v>
                </c:pt>
                <c:pt idx="22">
                  <c:v>8</c:v>
                </c:pt>
                <c:pt idx="23">
                  <c:v>23</c:v>
                </c:pt>
                <c:pt idx="24">
                  <c:v>22</c:v>
                </c:pt>
              </c:strCache>
            </c:strRef>
          </c:cat>
          <c:val>
            <c:numRef>
              <c:f>'inn e leid 20-23'!$D$2:$D$26</c:f>
              <c:numCache>
                <c:formatCode>0</c:formatCode>
                <c:ptCount val="25"/>
                <c:pt idx="0" formatCode="General">
                  <c:v>1166056.1215977978</c:v>
                </c:pt>
                <c:pt idx="1">
                  <c:v>684702.23784656997</c:v>
                </c:pt>
                <c:pt idx="2">
                  <c:v>709521.14525750699</c:v>
                </c:pt>
                <c:pt idx="3">
                  <c:v>641497.58189180412</c:v>
                </c:pt>
                <c:pt idx="4">
                  <c:v>800352.18659811979</c:v>
                </c:pt>
                <c:pt idx="5">
                  <c:v>693223.64912263711</c:v>
                </c:pt>
                <c:pt idx="6">
                  <c:v>632031.05723992153</c:v>
                </c:pt>
                <c:pt idx="7">
                  <c:v>491407.5528948002</c:v>
                </c:pt>
                <c:pt idx="8">
                  <c:v>584988.41079943778</c:v>
                </c:pt>
                <c:pt idx="9">
                  <c:v>505765.64192592254</c:v>
                </c:pt>
                <c:pt idx="10">
                  <c:v>359782.6877915049</c:v>
                </c:pt>
                <c:pt idx="11">
                  <c:v>481709.77225896198</c:v>
                </c:pt>
                <c:pt idx="12">
                  <c:v>318786.08817052579</c:v>
                </c:pt>
                <c:pt idx="13">
                  <c:v>265410.282507369</c:v>
                </c:pt>
                <c:pt idx="14">
                  <c:v>211504.28370147629</c:v>
                </c:pt>
                <c:pt idx="15">
                  <c:v>219478.88435721199</c:v>
                </c:pt>
                <c:pt idx="16">
                  <c:v>125502.47598001109</c:v>
                </c:pt>
                <c:pt idx="17">
                  <c:v>163084.96880174629</c:v>
                </c:pt>
                <c:pt idx="18">
                  <c:v>91421.662047014892</c:v>
                </c:pt>
                <c:pt idx="19">
                  <c:v>107962.38683022882</c:v>
                </c:pt>
                <c:pt idx="20">
                  <c:v>78507.568861267006</c:v>
                </c:pt>
                <c:pt idx="21">
                  <c:v>57187.646597605846</c:v>
                </c:pt>
                <c:pt idx="22">
                  <c:v>44503.583138139518</c:v>
                </c:pt>
                <c:pt idx="23">
                  <c:v>45873.981207033801</c:v>
                </c:pt>
                <c:pt idx="24">
                  <c:v>12637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F9-47CF-9028-52739E580101}"/>
            </c:ext>
          </c:extLst>
        </c:ser>
        <c:ser>
          <c:idx val="2"/>
          <c:order val="2"/>
          <c:tx>
            <c:strRef>
              <c:f>'inn e leid 20-23'!$E$1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'inn e leid 20-23'!$B$2:$B$26</c:f>
              <c:strCache>
                <c:ptCount val="25"/>
                <c:pt idx="0">
                  <c:v>1</c:v>
                </c:pt>
                <c:pt idx="1">
                  <c:v>12</c:v>
                </c:pt>
                <c:pt idx="2">
                  <c:v>4</c:v>
                </c:pt>
                <c:pt idx="3">
                  <c:v>15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14</c:v>
                </c:pt>
                <c:pt idx="8">
                  <c:v>5</c:v>
                </c:pt>
                <c:pt idx="9">
                  <c:v>11</c:v>
                </c:pt>
                <c:pt idx="10">
                  <c:v>18</c:v>
                </c:pt>
                <c:pt idx="11">
                  <c:v>24</c:v>
                </c:pt>
                <c:pt idx="12">
                  <c:v>13</c:v>
                </c:pt>
                <c:pt idx="13">
                  <c:v>21</c:v>
                </c:pt>
                <c:pt idx="14">
                  <c:v>17</c:v>
                </c:pt>
                <c:pt idx="15">
                  <c:v>28</c:v>
                </c:pt>
                <c:pt idx="16">
                  <c:v>19</c:v>
                </c:pt>
                <c:pt idx="17">
                  <c:v>7</c:v>
                </c:pt>
                <c:pt idx="18">
                  <c:v>16</c:v>
                </c:pt>
                <c:pt idx="19">
                  <c:v>35</c:v>
                </c:pt>
                <c:pt idx="20">
                  <c:v>36</c:v>
                </c:pt>
                <c:pt idx="21">
                  <c:v>31</c:v>
                </c:pt>
                <c:pt idx="22">
                  <c:v>8</c:v>
                </c:pt>
                <c:pt idx="23">
                  <c:v>23</c:v>
                </c:pt>
                <c:pt idx="24">
                  <c:v>22</c:v>
                </c:pt>
              </c:strCache>
            </c:strRef>
          </c:cat>
          <c:val>
            <c:numRef>
              <c:f>'inn e leid 20-23'!$E$2:$E$26</c:f>
              <c:numCache>
                <c:formatCode>0</c:formatCode>
                <c:ptCount val="25"/>
                <c:pt idx="0" formatCode="General">
                  <c:v>1476556.118926543</c:v>
                </c:pt>
                <c:pt idx="1">
                  <c:v>863440.9816985731</c:v>
                </c:pt>
                <c:pt idx="2">
                  <c:v>752660.31774950819</c:v>
                </c:pt>
                <c:pt idx="3">
                  <c:v>786277.88806193206</c:v>
                </c:pt>
                <c:pt idx="4">
                  <c:v>816834.20696268673</c:v>
                </c:pt>
                <c:pt idx="5">
                  <c:v>818541.16705425107</c:v>
                </c:pt>
                <c:pt idx="6">
                  <c:v>714702.16890883783</c:v>
                </c:pt>
                <c:pt idx="7">
                  <c:v>648645.54787983024</c:v>
                </c:pt>
                <c:pt idx="8">
                  <c:v>623026.78503927542</c:v>
                </c:pt>
                <c:pt idx="9">
                  <c:v>609389.03866896708</c:v>
                </c:pt>
                <c:pt idx="10">
                  <c:v>468248.39048334357</c:v>
                </c:pt>
                <c:pt idx="11">
                  <c:v>514065.72850955516</c:v>
                </c:pt>
                <c:pt idx="12">
                  <c:v>398042.74819993414</c:v>
                </c:pt>
                <c:pt idx="13">
                  <c:v>345904.30544589943</c:v>
                </c:pt>
                <c:pt idx="14">
                  <c:v>248701.87905310397</c:v>
                </c:pt>
                <c:pt idx="15">
                  <c:v>185905.24568255775</c:v>
                </c:pt>
                <c:pt idx="16">
                  <c:v>153033.17475858194</c:v>
                </c:pt>
                <c:pt idx="17">
                  <c:v>168106.02367152058</c:v>
                </c:pt>
                <c:pt idx="18">
                  <c:v>111363.06118542886</c:v>
                </c:pt>
                <c:pt idx="19">
                  <c:v>134037.29654564301</c:v>
                </c:pt>
                <c:pt idx="20">
                  <c:v>79279.1477436282</c:v>
                </c:pt>
                <c:pt idx="21">
                  <c:v>61963.99591387064</c:v>
                </c:pt>
                <c:pt idx="22">
                  <c:v>58385.097881985988</c:v>
                </c:pt>
                <c:pt idx="23">
                  <c:v>62570.659092020192</c:v>
                </c:pt>
                <c:pt idx="24">
                  <c:v>41392.955085654336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F9-47CF-9028-52739E580101}"/>
            </c:ext>
          </c:extLst>
        </c:ser>
        <c:ser>
          <c:idx val="3"/>
          <c:order val="3"/>
          <c:tx>
            <c:strRef>
              <c:f>'inn e leid 20-23'!$F$1</c:f>
              <c:strCache>
                <c:ptCount val="1"/>
                <c:pt idx="0">
                  <c:v> 2.023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'inn e leid 20-23'!$B$2:$B$26</c:f>
              <c:strCache>
                <c:ptCount val="25"/>
                <c:pt idx="0">
                  <c:v>1</c:v>
                </c:pt>
                <c:pt idx="1">
                  <c:v>12</c:v>
                </c:pt>
                <c:pt idx="2">
                  <c:v>4</c:v>
                </c:pt>
                <c:pt idx="3">
                  <c:v>15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14</c:v>
                </c:pt>
                <c:pt idx="8">
                  <c:v>5</c:v>
                </c:pt>
                <c:pt idx="9">
                  <c:v>11</c:v>
                </c:pt>
                <c:pt idx="10">
                  <c:v>18</c:v>
                </c:pt>
                <c:pt idx="11">
                  <c:v>24</c:v>
                </c:pt>
                <c:pt idx="12">
                  <c:v>13</c:v>
                </c:pt>
                <c:pt idx="13">
                  <c:v>21</c:v>
                </c:pt>
                <c:pt idx="14">
                  <c:v>17</c:v>
                </c:pt>
                <c:pt idx="15">
                  <c:v>28</c:v>
                </c:pt>
                <c:pt idx="16">
                  <c:v>19</c:v>
                </c:pt>
                <c:pt idx="17">
                  <c:v>7</c:v>
                </c:pt>
                <c:pt idx="18">
                  <c:v>16</c:v>
                </c:pt>
                <c:pt idx="19">
                  <c:v>35</c:v>
                </c:pt>
                <c:pt idx="20">
                  <c:v>36</c:v>
                </c:pt>
                <c:pt idx="21">
                  <c:v>31</c:v>
                </c:pt>
                <c:pt idx="22">
                  <c:v>8</c:v>
                </c:pt>
                <c:pt idx="23">
                  <c:v>23</c:v>
                </c:pt>
                <c:pt idx="24">
                  <c:v>22</c:v>
                </c:pt>
              </c:strCache>
            </c:strRef>
          </c:cat>
          <c:val>
            <c:numRef>
              <c:f>'inn e leid 20-23'!$F$2:$F$26</c:f>
              <c:numCache>
                <c:formatCode>_(* #,##0_);_(* \(#,##0\);_(* "-"_);_(@_)</c:formatCode>
                <c:ptCount val="25"/>
                <c:pt idx="0">
                  <c:v>1722054.9623000086</c:v>
                </c:pt>
                <c:pt idx="1">
                  <c:v>1008754.5804633314</c:v>
                </c:pt>
                <c:pt idx="2">
                  <c:v>904852.25991731696</c:v>
                </c:pt>
                <c:pt idx="3">
                  <c:v>895966.86024244293</c:v>
                </c:pt>
                <c:pt idx="4">
                  <c:v>867339.96103859635</c:v>
                </c:pt>
                <c:pt idx="5">
                  <c:v>867205.61634026957</c:v>
                </c:pt>
                <c:pt idx="6">
                  <c:v>825299.43511157657</c:v>
                </c:pt>
                <c:pt idx="7">
                  <c:v>781009.86139076983</c:v>
                </c:pt>
                <c:pt idx="8">
                  <c:v>697265.003966416</c:v>
                </c:pt>
                <c:pt idx="9">
                  <c:v>661276.66847466363</c:v>
                </c:pt>
                <c:pt idx="10">
                  <c:v>571984.18493926385</c:v>
                </c:pt>
                <c:pt idx="11">
                  <c:v>557671.66733901016</c:v>
                </c:pt>
                <c:pt idx="12">
                  <c:v>488091.99811609252</c:v>
                </c:pt>
                <c:pt idx="13">
                  <c:v>392471.34874285577</c:v>
                </c:pt>
                <c:pt idx="14">
                  <c:v>297120.25065715716</c:v>
                </c:pt>
                <c:pt idx="15">
                  <c:v>182948.88833736005</c:v>
                </c:pt>
                <c:pt idx="16">
                  <c:v>177399.47957352625</c:v>
                </c:pt>
                <c:pt idx="17">
                  <c:v>169936.69120397369</c:v>
                </c:pt>
                <c:pt idx="18">
                  <c:v>131350.61296847466</c:v>
                </c:pt>
                <c:pt idx="19">
                  <c:v>106319.50658769335</c:v>
                </c:pt>
                <c:pt idx="20">
                  <c:v>73113.489215940033</c:v>
                </c:pt>
                <c:pt idx="21">
                  <c:v>69604.009681980591</c:v>
                </c:pt>
                <c:pt idx="22">
                  <c:v>63834.104351123955</c:v>
                </c:pt>
                <c:pt idx="23">
                  <c:v>60077.051977805109</c:v>
                </c:pt>
                <c:pt idx="24">
                  <c:v>57478.578071034142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F9-47CF-9028-52739E580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3104191"/>
        <c:axId val="2093978127"/>
      </c:barChart>
      <c:catAx>
        <c:axId val="20931041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Númer leiðar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093978127"/>
        <c:crosses val="autoZero"/>
        <c:auto val="1"/>
        <c:lblAlgn val="ctr"/>
        <c:lblOffset val="100"/>
        <c:noMultiLvlLbl val="0"/>
      </c:catAx>
      <c:valAx>
        <c:axId val="209397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Innstig</a:t>
                </a:r>
                <a:r>
                  <a:rPr lang="en-US" baseline="0"/>
                  <a:t> á ári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09310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Meðalinnst</a:t>
            </a:r>
            <a:r>
              <a:rPr lang="en-US" baseline="0"/>
              <a:t> á dag, virkir dagar, 2020-2023 eftir tíma dags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'timi dags 20-23'!$C$2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'timi dags 20-23'!$B$3:$B$21</c:f>
              <c:strCache>
                <c:ptCount val="19"/>
                <c:pt idx="0">
                  <c:v>06 - 07</c:v>
                </c:pt>
                <c:pt idx="1">
                  <c:v>07 - 08</c:v>
                </c:pt>
                <c:pt idx="2">
                  <c:v>08 - 09</c:v>
                </c:pt>
                <c:pt idx="3">
                  <c:v>09 - 10</c:v>
                </c:pt>
                <c:pt idx="4">
                  <c:v>10-11</c:v>
                </c:pt>
                <c:pt idx="5">
                  <c:v>11-12</c:v>
                </c:pt>
                <c:pt idx="6">
                  <c:v>12-13</c:v>
                </c:pt>
                <c:pt idx="7">
                  <c:v>13 - 14</c:v>
                </c:pt>
                <c:pt idx="8">
                  <c:v>14 - 15</c:v>
                </c:pt>
                <c:pt idx="9">
                  <c:v>15 - 16</c:v>
                </c:pt>
                <c:pt idx="10">
                  <c:v>16 - 17</c:v>
                </c:pt>
                <c:pt idx="11">
                  <c:v>17 - 18</c:v>
                </c:pt>
                <c:pt idx="12">
                  <c:v>18 - 19</c:v>
                </c:pt>
                <c:pt idx="13">
                  <c:v>19 - 20</c:v>
                </c:pt>
                <c:pt idx="14">
                  <c:v>20 - 21</c:v>
                </c:pt>
                <c:pt idx="15">
                  <c:v>21 - 22</c:v>
                </c:pt>
                <c:pt idx="16">
                  <c:v>22 - 23</c:v>
                </c:pt>
                <c:pt idx="17">
                  <c:v>23 - 24</c:v>
                </c:pt>
                <c:pt idx="18">
                  <c:v>24 - 25</c:v>
                </c:pt>
              </c:strCache>
            </c:strRef>
          </c:cat>
          <c:val>
            <c:numRef>
              <c:f>'timi dags 20-23'!$C$3:$C$21</c:f>
              <c:numCache>
                <c:formatCode>0</c:formatCode>
                <c:ptCount val="19"/>
                <c:pt idx="0">
                  <c:v>1429.21</c:v>
                </c:pt>
                <c:pt idx="1">
                  <c:v>2493.66</c:v>
                </c:pt>
                <c:pt idx="2">
                  <c:v>2198.17</c:v>
                </c:pt>
                <c:pt idx="3">
                  <c:v>1463.56</c:v>
                </c:pt>
                <c:pt idx="4">
                  <c:v>1392.3</c:v>
                </c:pt>
                <c:pt idx="5">
                  <c:v>1432.27</c:v>
                </c:pt>
                <c:pt idx="6">
                  <c:v>1528.88</c:v>
                </c:pt>
                <c:pt idx="7">
                  <c:v>1789.85</c:v>
                </c:pt>
                <c:pt idx="8">
                  <c:v>2435.41</c:v>
                </c:pt>
                <c:pt idx="9">
                  <c:v>2647.54</c:v>
                </c:pt>
                <c:pt idx="10">
                  <c:v>2530.14</c:v>
                </c:pt>
                <c:pt idx="11">
                  <c:v>2287.4499999999998</c:v>
                </c:pt>
                <c:pt idx="12">
                  <c:v>1506.78</c:v>
                </c:pt>
                <c:pt idx="13">
                  <c:v>1211.49</c:v>
                </c:pt>
                <c:pt idx="14">
                  <c:v>1102.3599999999999</c:v>
                </c:pt>
                <c:pt idx="15">
                  <c:v>1047.42</c:v>
                </c:pt>
                <c:pt idx="16">
                  <c:v>1007.98</c:v>
                </c:pt>
                <c:pt idx="17">
                  <c:v>899.82</c:v>
                </c:pt>
                <c:pt idx="18">
                  <c:v>310.76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F4-4849-9AC5-ADBC17A3A6ED}"/>
            </c:ext>
          </c:extLst>
        </c:ser>
        <c:ser>
          <c:idx val="1"/>
          <c:order val="1"/>
          <c:tx>
            <c:strRef>
              <c:f>'timi dags 20-23'!$D$2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'timi dags 20-23'!$B$3:$B$21</c:f>
              <c:strCache>
                <c:ptCount val="19"/>
                <c:pt idx="0">
                  <c:v>06 - 07</c:v>
                </c:pt>
                <c:pt idx="1">
                  <c:v>07 - 08</c:v>
                </c:pt>
                <c:pt idx="2">
                  <c:v>08 - 09</c:v>
                </c:pt>
                <c:pt idx="3">
                  <c:v>09 - 10</c:v>
                </c:pt>
                <c:pt idx="4">
                  <c:v>10-11</c:v>
                </c:pt>
                <c:pt idx="5">
                  <c:v>11-12</c:v>
                </c:pt>
                <c:pt idx="6">
                  <c:v>12-13</c:v>
                </c:pt>
                <c:pt idx="7">
                  <c:v>13 - 14</c:v>
                </c:pt>
                <c:pt idx="8">
                  <c:v>14 - 15</c:v>
                </c:pt>
                <c:pt idx="9">
                  <c:v>15 - 16</c:v>
                </c:pt>
                <c:pt idx="10">
                  <c:v>16 - 17</c:v>
                </c:pt>
                <c:pt idx="11">
                  <c:v>17 - 18</c:v>
                </c:pt>
                <c:pt idx="12">
                  <c:v>18 - 19</c:v>
                </c:pt>
                <c:pt idx="13">
                  <c:v>19 - 20</c:v>
                </c:pt>
                <c:pt idx="14">
                  <c:v>20 - 21</c:v>
                </c:pt>
                <c:pt idx="15">
                  <c:v>21 - 22</c:v>
                </c:pt>
                <c:pt idx="16">
                  <c:v>22 - 23</c:v>
                </c:pt>
                <c:pt idx="17">
                  <c:v>23 - 24</c:v>
                </c:pt>
                <c:pt idx="18">
                  <c:v>24 - 25</c:v>
                </c:pt>
              </c:strCache>
            </c:strRef>
          </c:cat>
          <c:val>
            <c:numRef>
              <c:f>'timi dags 20-23'!$D$3:$D$21</c:f>
              <c:numCache>
                <c:formatCode>0</c:formatCode>
                <c:ptCount val="19"/>
                <c:pt idx="0">
                  <c:v>1471.09</c:v>
                </c:pt>
                <c:pt idx="1">
                  <c:v>2636.13</c:v>
                </c:pt>
                <c:pt idx="2">
                  <c:v>2288.09</c:v>
                </c:pt>
                <c:pt idx="3">
                  <c:v>1556.88</c:v>
                </c:pt>
                <c:pt idx="4">
                  <c:v>1498.25</c:v>
                </c:pt>
                <c:pt idx="5">
                  <c:v>1511.09</c:v>
                </c:pt>
                <c:pt idx="6">
                  <c:v>1655.24</c:v>
                </c:pt>
                <c:pt idx="7">
                  <c:v>1934.58</c:v>
                </c:pt>
                <c:pt idx="8">
                  <c:v>2618.0100000000002</c:v>
                </c:pt>
                <c:pt idx="9">
                  <c:v>2815.99</c:v>
                </c:pt>
                <c:pt idx="10">
                  <c:v>2622.66</c:v>
                </c:pt>
                <c:pt idx="11">
                  <c:v>2379.71</c:v>
                </c:pt>
                <c:pt idx="12">
                  <c:v>1560.67</c:v>
                </c:pt>
                <c:pt idx="13">
                  <c:v>1245.9000000000001</c:v>
                </c:pt>
                <c:pt idx="14">
                  <c:v>1126.27</c:v>
                </c:pt>
                <c:pt idx="15">
                  <c:v>1076.02</c:v>
                </c:pt>
                <c:pt idx="16">
                  <c:v>1013.62</c:v>
                </c:pt>
                <c:pt idx="17">
                  <c:v>853.52</c:v>
                </c:pt>
                <c:pt idx="18">
                  <c:v>155.71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F4-4849-9AC5-ADBC17A3A6ED}"/>
            </c:ext>
          </c:extLst>
        </c:ser>
        <c:ser>
          <c:idx val="2"/>
          <c:order val="2"/>
          <c:tx>
            <c:strRef>
              <c:f>'timi dags 20-23'!$E$2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'timi dags 20-23'!$B$3:$B$21</c:f>
              <c:strCache>
                <c:ptCount val="19"/>
                <c:pt idx="0">
                  <c:v>06 - 07</c:v>
                </c:pt>
                <c:pt idx="1">
                  <c:v>07 - 08</c:v>
                </c:pt>
                <c:pt idx="2">
                  <c:v>08 - 09</c:v>
                </c:pt>
                <c:pt idx="3">
                  <c:v>09 - 10</c:v>
                </c:pt>
                <c:pt idx="4">
                  <c:v>10-11</c:v>
                </c:pt>
                <c:pt idx="5">
                  <c:v>11-12</c:v>
                </c:pt>
                <c:pt idx="6">
                  <c:v>12-13</c:v>
                </c:pt>
                <c:pt idx="7">
                  <c:v>13 - 14</c:v>
                </c:pt>
                <c:pt idx="8">
                  <c:v>14 - 15</c:v>
                </c:pt>
                <c:pt idx="9">
                  <c:v>15 - 16</c:v>
                </c:pt>
                <c:pt idx="10">
                  <c:v>16 - 17</c:v>
                </c:pt>
                <c:pt idx="11">
                  <c:v>17 - 18</c:v>
                </c:pt>
                <c:pt idx="12">
                  <c:v>18 - 19</c:v>
                </c:pt>
                <c:pt idx="13">
                  <c:v>19 - 20</c:v>
                </c:pt>
                <c:pt idx="14">
                  <c:v>20 - 21</c:v>
                </c:pt>
                <c:pt idx="15">
                  <c:v>21 - 22</c:v>
                </c:pt>
                <c:pt idx="16">
                  <c:v>22 - 23</c:v>
                </c:pt>
                <c:pt idx="17">
                  <c:v>23 - 24</c:v>
                </c:pt>
                <c:pt idx="18">
                  <c:v>24 - 25</c:v>
                </c:pt>
              </c:strCache>
            </c:strRef>
          </c:cat>
          <c:val>
            <c:numRef>
              <c:f>'timi dags 20-23'!$E$3:$E$21</c:f>
              <c:numCache>
                <c:formatCode>0</c:formatCode>
                <c:ptCount val="19"/>
                <c:pt idx="0">
                  <c:v>1737.2145357150068</c:v>
                </c:pt>
                <c:pt idx="1">
                  <c:v>3017.2089744186742</c:v>
                </c:pt>
                <c:pt idx="2">
                  <c:v>2665.8217164582593</c:v>
                </c:pt>
                <c:pt idx="3">
                  <c:v>1889.2861116642493</c:v>
                </c:pt>
                <c:pt idx="4">
                  <c:v>1780.1846385292572</c:v>
                </c:pt>
                <c:pt idx="5">
                  <c:v>1826.8912796902036</c:v>
                </c:pt>
                <c:pt idx="6">
                  <c:v>1951.026168024257</c:v>
                </c:pt>
                <c:pt idx="7">
                  <c:v>2308.4304903619432</c:v>
                </c:pt>
                <c:pt idx="8">
                  <c:v>3015.1598169604927</c:v>
                </c:pt>
                <c:pt idx="9">
                  <c:v>3194.831472078411</c:v>
                </c:pt>
                <c:pt idx="10">
                  <c:v>3019.7479684819573</c:v>
                </c:pt>
                <c:pt idx="11">
                  <c:v>2768.9109297042437</c:v>
                </c:pt>
                <c:pt idx="12">
                  <c:v>1868.0372823204232</c:v>
                </c:pt>
                <c:pt idx="13">
                  <c:v>1496.3434349679724</c:v>
                </c:pt>
                <c:pt idx="14">
                  <c:v>1330.8921075090404</c:v>
                </c:pt>
                <c:pt idx="15">
                  <c:v>1249.9925261225358</c:v>
                </c:pt>
                <c:pt idx="16">
                  <c:v>1149.2541819628498</c:v>
                </c:pt>
                <c:pt idx="17">
                  <c:v>733.66322752602184</c:v>
                </c:pt>
                <c:pt idx="18">
                  <c:v>127.47740390663346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F4-4849-9AC5-ADBC17A3A6ED}"/>
            </c:ext>
          </c:extLst>
        </c:ser>
        <c:ser>
          <c:idx val="3"/>
          <c:order val="3"/>
          <c:tx>
            <c:strRef>
              <c:f>'timi dags 20-23'!$F$2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'timi dags 20-23'!$B$3:$B$21</c:f>
              <c:strCache>
                <c:ptCount val="19"/>
                <c:pt idx="0">
                  <c:v>06 - 07</c:v>
                </c:pt>
                <c:pt idx="1">
                  <c:v>07 - 08</c:v>
                </c:pt>
                <c:pt idx="2">
                  <c:v>08 - 09</c:v>
                </c:pt>
                <c:pt idx="3">
                  <c:v>09 - 10</c:v>
                </c:pt>
                <c:pt idx="4">
                  <c:v>10-11</c:v>
                </c:pt>
                <c:pt idx="5">
                  <c:v>11-12</c:v>
                </c:pt>
                <c:pt idx="6">
                  <c:v>12-13</c:v>
                </c:pt>
                <c:pt idx="7">
                  <c:v>13 - 14</c:v>
                </c:pt>
                <c:pt idx="8">
                  <c:v>14 - 15</c:v>
                </c:pt>
                <c:pt idx="9">
                  <c:v>15 - 16</c:v>
                </c:pt>
                <c:pt idx="10">
                  <c:v>16 - 17</c:v>
                </c:pt>
                <c:pt idx="11">
                  <c:v>17 - 18</c:v>
                </c:pt>
                <c:pt idx="12">
                  <c:v>18 - 19</c:v>
                </c:pt>
                <c:pt idx="13">
                  <c:v>19 - 20</c:v>
                </c:pt>
                <c:pt idx="14">
                  <c:v>20 - 21</c:v>
                </c:pt>
                <c:pt idx="15">
                  <c:v>21 - 22</c:v>
                </c:pt>
                <c:pt idx="16">
                  <c:v>22 - 23</c:v>
                </c:pt>
                <c:pt idx="17">
                  <c:v>23 - 24</c:v>
                </c:pt>
                <c:pt idx="18">
                  <c:v>24 - 25</c:v>
                </c:pt>
              </c:strCache>
            </c:strRef>
          </c:cat>
          <c:val>
            <c:numRef>
              <c:f>'timi dags 20-23'!$F$3:$F$21</c:f>
              <c:numCache>
                <c:formatCode>0</c:formatCode>
                <c:ptCount val="19"/>
                <c:pt idx="0">
                  <c:v>1993.387817214845</c:v>
                </c:pt>
                <c:pt idx="1">
                  <c:v>3417.1935012326503</c:v>
                </c:pt>
                <c:pt idx="2">
                  <c:v>3036.7339597529703</c:v>
                </c:pt>
                <c:pt idx="3">
                  <c:v>2173.6387832067685</c:v>
                </c:pt>
                <c:pt idx="4">
                  <c:v>2052.2864079029564</c:v>
                </c:pt>
                <c:pt idx="5">
                  <c:v>2094.6944247412089</c:v>
                </c:pt>
                <c:pt idx="6">
                  <c:v>2203.9582924122274</c:v>
                </c:pt>
                <c:pt idx="7">
                  <c:v>2615.660473097194</c:v>
                </c:pt>
                <c:pt idx="8">
                  <c:v>3432.7930036663265</c:v>
                </c:pt>
                <c:pt idx="9">
                  <c:v>3626.1189049687673</c:v>
                </c:pt>
                <c:pt idx="10">
                  <c:v>3405.5358752050565</c:v>
                </c:pt>
                <c:pt idx="11">
                  <c:v>3170.3707319627524</c:v>
                </c:pt>
                <c:pt idx="12">
                  <c:v>2150.4249554584189</c:v>
                </c:pt>
                <c:pt idx="13">
                  <c:v>1736.8175515835992</c:v>
                </c:pt>
                <c:pt idx="14">
                  <c:v>1546.2355415797372</c:v>
                </c:pt>
                <c:pt idx="15">
                  <c:v>1450.0717200850117</c:v>
                </c:pt>
                <c:pt idx="16">
                  <c:v>1345.5545190045043</c:v>
                </c:pt>
                <c:pt idx="17">
                  <c:v>751.4863713449929</c:v>
                </c:pt>
                <c:pt idx="18">
                  <c:v>37.739861021368426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F4-4849-9AC5-ADBC17A3A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865055"/>
        <c:axId val="1182611503"/>
      </c:lineChart>
      <c:catAx>
        <c:axId val="209386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182611503"/>
        <c:crosses val="autoZero"/>
        <c:auto val="1"/>
        <c:lblAlgn val="ctr"/>
        <c:lblOffset val="100"/>
        <c:noMultiLvlLbl val="0"/>
      </c:catAx>
      <c:valAx>
        <c:axId val="118261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093865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dirty="0"/>
              <a:t>Inn-</a:t>
            </a:r>
            <a:r>
              <a:rPr lang="is-IS" baseline="0" dirty="0"/>
              <a:t> og útstig á virkum dögum á dag, beggja vegna vegar, 20 </a:t>
            </a:r>
            <a:r>
              <a:rPr lang="is-IS" baseline="0" dirty="0" err="1"/>
              <a:t>fjölsóttustu</a:t>
            </a:r>
            <a:r>
              <a:rPr lang="is-IS" baseline="0" dirty="0"/>
              <a:t> stöðvarnar á höfuðborgarsvæðinu</a:t>
            </a:r>
            <a:endParaRPr lang="en-US" dirty="0"/>
          </a:p>
        </c:rich>
      </c:tx>
      <c:layout>
        <c:manualLayout>
          <c:xMode val="edge"/>
          <c:yMode val="edge"/>
          <c:x val="4.0755426972241132E-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'top 20'!$B$30:$B$49</c:f>
              <c:strCache>
                <c:ptCount val="20"/>
                <c:pt idx="0">
                  <c:v>Mjódd</c:v>
                </c:pt>
                <c:pt idx="1">
                  <c:v>Hlemmur</c:v>
                </c:pt>
                <c:pt idx="2">
                  <c:v>Hamraborg</c:v>
                </c:pt>
                <c:pt idx="3">
                  <c:v>Ártún (A,B,C og D)</c:v>
                </c:pt>
                <c:pt idx="4">
                  <c:v>Miðbær (Lækjartorg A og B og MR)</c:v>
                </c:pt>
                <c:pt idx="5">
                  <c:v>Fjörður</c:v>
                </c:pt>
                <c:pt idx="6">
                  <c:v>Gamla Hringbraut</c:v>
                </c:pt>
                <c:pt idx="7">
                  <c:v>Smáralind</c:v>
                </c:pt>
                <c:pt idx="8">
                  <c:v>Ásgarður A, B og C</c:v>
                </c:pt>
                <c:pt idx="9">
                  <c:v>Háskóli Íslands</c:v>
                </c:pt>
                <c:pt idx="10">
                  <c:v>Kringlan</c:v>
                </c:pt>
                <c:pt idx="11">
                  <c:v>Spöngin (A,B og Borgavegur báðar áttir)</c:v>
                </c:pt>
                <c:pt idx="12">
                  <c:v>Skeifan</c:v>
                </c:pt>
                <c:pt idx="13">
                  <c:v>Verzló/Borgarleikhúsið</c:v>
                </c:pt>
                <c:pt idx="14">
                  <c:v>Norðurbær</c:v>
                </c:pt>
                <c:pt idx="15">
                  <c:v>Sogamýri</c:v>
                </c:pt>
                <c:pt idx="16">
                  <c:v>Hlíðar</c:v>
                </c:pt>
                <c:pt idx="17">
                  <c:v>Kringlumýrarbraut</c:v>
                </c:pt>
                <c:pt idx="18">
                  <c:v>Þjóðleikhúsið</c:v>
                </c:pt>
                <c:pt idx="19">
                  <c:v>Bíó Paradís</c:v>
                </c:pt>
              </c:strCache>
            </c:strRef>
          </c:cat>
          <c:val>
            <c:numRef>
              <c:f>'top 20'!$C$30:$C$49</c:f>
              <c:numCache>
                <c:formatCode>0</c:formatCode>
                <c:ptCount val="20"/>
                <c:pt idx="0">
                  <c:v>7282.701024405922</c:v>
                </c:pt>
                <c:pt idx="1">
                  <c:v>6795.4045630502033</c:v>
                </c:pt>
                <c:pt idx="2">
                  <c:v>3676.3736287103593</c:v>
                </c:pt>
                <c:pt idx="3">
                  <c:v>2920.8990948932042</c:v>
                </c:pt>
                <c:pt idx="4">
                  <c:v>2632.4961149213509</c:v>
                </c:pt>
                <c:pt idx="5">
                  <c:v>1487.6262790261999</c:v>
                </c:pt>
                <c:pt idx="6">
                  <c:v>1264.9371794490808</c:v>
                </c:pt>
                <c:pt idx="7">
                  <c:v>1228.9775481812962</c:v>
                </c:pt>
                <c:pt idx="8">
                  <c:v>1165.39620864784</c:v>
                </c:pt>
                <c:pt idx="9">
                  <c:v>1109.2339105539641</c:v>
                </c:pt>
                <c:pt idx="10">
                  <c:v>978.08709453128836</c:v>
                </c:pt>
                <c:pt idx="11">
                  <c:v>924.45990444054019</c:v>
                </c:pt>
                <c:pt idx="12">
                  <c:v>858.12048485920002</c:v>
                </c:pt>
                <c:pt idx="13">
                  <c:v>831.42620039867973</c:v>
                </c:pt>
                <c:pt idx="14">
                  <c:v>791.99664622444016</c:v>
                </c:pt>
                <c:pt idx="15">
                  <c:v>786.33606992608043</c:v>
                </c:pt>
                <c:pt idx="16">
                  <c:v>745.13146785659205</c:v>
                </c:pt>
                <c:pt idx="17">
                  <c:v>744.7927154147601</c:v>
                </c:pt>
                <c:pt idx="18">
                  <c:v>709.25769297232796</c:v>
                </c:pt>
                <c:pt idx="19">
                  <c:v>702.09511593657589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F-4781-BEA2-FD837D70A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515664"/>
        <c:axId val="118606016"/>
      </c:barChart>
      <c:catAx>
        <c:axId val="2685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18606016"/>
        <c:crosses val="autoZero"/>
        <c:auto val="1"/>
        <c:lblAlgn val="ctr"/>
        <c:lblOffset val="100"/>
        <c:noMultiLvlLbl val="0"/>
      </c:catAx>
      <c:valAx>
        <c:axId val="1186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685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Innstig 2023 á næturleiðum (ekið fös</a:t>
            </a:r>
            <a:r>
              <a:rPr lang="en-US" baseline="0"/>
              <a:t> og lau)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Sheet1!$B$69:$B$73</c:f>
              <c:numCache>
                <c:formatCode>General</c:formatCode>
                <c:ptCount val="5"/>
                <c:pt idx="0">
                  <c:v>101</c:v>
                </c:pt>
                <c:pt idx="1">
                  <c:v>103</c:v>
                </c:pt>
                <c:pt idx="2">
                  <c:v>104</c:v>
                </c:pt>
                <c:pt idx="3">
                  <c:v>105</c:v>
                </c:pt>
                <c:pt idx="4">
                  <c:v>106</c:v>
                </c:pt>
              </c:numCache>
            </c:numRef>
          </c:cat>
          <c:val>
            <c:numRef>
              <c:f>Sheet1!$C$69:$C$73</c:f>
              <c:numCache>
                <c:formatCode>General</c:formatCode>
                <c:ptCount val="5"/>
                <c:pt idx="0">
                  <c:v>776</c:v>
                </c:pt>
                <c:pt idx="1">
                  <c:v>1736.508097745</c:v>
                </c:pt>
                <c:pt idx="2">
                  <c:v>877.50658737100002</c:v>
                </c:pt>
                <c:pt idx="3">
                  <c:v>932.07282791</c:v>
                </c:pt>
                <c:pt idx="4">
                  <c:v>1158.928571533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D-4748-A8E9-B46C764FB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657120"/>
        <c:axId val="97743584"/>
      </c:barChart>
      <c:catAx>
        <c:axId val="786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7743584"/>
        <c:crosses val="autoZero"/>
        <c:auto val="1"/>
        <c:lblAlgn val="ctr"/>
        <c:lblOffset val="100"/>
        <c:noMultiLvlLbl val="0"/>
      </c:catAx>
      <c:valAx>
        <c:axId val="9774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86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Innstig</a:t>
            </a:r>
            <a:r>
              <a:rPr lang="en-US" baseline="0"/>
              <a:t> á dag á næturleiðum 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Sheet1!$B$75:$B$79</c:f>
              <c:numCache>
                <c:formatCode>General</c:formatCode>
                <c:ptCount val="5"/>
                <c:pt idx="0">
                  <c:v>101</c:v>
                </c:pt>
                <c:pt idx="1">
                  <c:v>103</c:v>
                </c:pt>
                <c:pt idx="2">
                  <c:v>104</c:v>
                </c:pt>
                <c:pt idx="3">
                  <c:v>105</c:v>
                </c:pt>
                <c:pt idx="4">
                  <c:v>106</c:v>
                </c:pt>
              </c:numCache>
            </c:numRef>
          </c:cat>
          <c:val>
            <c:numRef>
              <c:f>Sheet1!$C$75:$C$79</c:f>
              <c:numCache>
                <c:formatCode>General</c:formatCode>
                <c:ptCount val="5"/>
                <c:pt idx="0">
                  <c:v>27.714285714285715</c:v>
                </c:pt>
                <c:pt idx="1">
                  <c:v>19.733046565284091</c:v>
                </c:pt>
                <c:pt idx="2">
                  <c:v>9.9716657655795462</c:v>
                </c:pt>
                <c:pt idx="3">
                  <c:v>10.591736680795455</c:v>
                </c:pt>
                <c:pt idx="4">
                  <c:v>13.169642858329546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2-4E05-B1F2-B30E0328F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652800"/>
        <c:axId val="1232569520"/>
      </c:barChart>
      <c:catAx>
        <c:axId val="786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32569520"/>
        <c:crosses val="autoZero"/>
        <c:auto val="1"/>
        <c:lblAlgn val="ctr"/>
        <c:lblOffset val="100"/>
        <c:noMultiLvlLbl val="0"/>
      </c:catAx>
      <c:valAx>
        <c:axId val="123256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86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0B17-FF40-460D-B3F8-7B085339672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90241-9501-4B85-8702-CD628241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2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Árið</a:t>
            </a:r>
            <a:r>
              <a:rPr lang="en-US" sz="1200" baseline="0" dirty="0"/>
              <a:t> 2023 var </a:t>
            </a:r>
            <a:r>
              <a:rPr lang="en-US" sz="1200" baseline="0" dirty="0" err="1"/>
              <a:t>metár</a:t>
            </a:r>
            <a:r>
              <a:rPr lang="en-US" sz="1200" baseline="0" dirty="0"/>
              <a:t> í </a:t>
            </a:r>
            <a:r>
              <a:rPr lang="en-US" sz="1200" baseline="0" dirty="0" err="1"/>
              <a:t>innstigum</a:t>
            </a:r>
            <a:r>
              <a:rPr lang="en-US" sz="1200" baseline="0" dirty="0"/>
              <a:t> </a:t>
            </a:r>
            <a:r>
              <a:rPr lang="en-US" sz="1200" baseline="0" dirty="0" err="1"/>
              <a:t>og</a:t>
            </a:r>
            <a:r>
              <a:rPr lang="en-US" sz="1200" baseline="0" dirty="0"/>
              <a:t> </a:t>
            </a:r>
            <a:r>
              <a:rPr lang="en-US" sz="1200" baseline="0" dirty="0" err="1"/>
              <a:t>hafa</a:t>
            </a:r>
            <a:r>
              <a:rPr lang="en-US" sz="1200" baseline="0" dirty="0"/>
              <a:t> </a:t>
            </a:r>
            <a:r>
              <a:rPr lang="en-US" sz="1200" baseline="0" dirty="0" err="1"/>
              <a:t>aldrei</a:t>
            </a:r>
            <a:r>
              <a:rPr lang="en-US" sz="1200" baseline="0" dirty="0"/>
              <a:t> </a:t>
            </a:r>
            <a:r>
              <a:rPr lang="en-US" sz="1200" baseline="0" dirty="0" err="1"/>
              <a:t>verið</a:t>
            </a:r>
            <a:r>
              <a:rPr lang="en-US" sz="1200" baseline="0" dirty="0"/>
              <a:t> </a:t>
            </a:r>
            <a:r>
              <a:rPr lang="en-US" sz="1200" baseline="0" dirty="0" err="1"/>
              <a:t>fleiri</a:t>
            </a:r>
            <a:r>
              <a:rPr lang="en-US" sz="1200" baseline="0" dirty="0"/>
              <a:t> </a:t>
            </a:r>
            <a:r>
              <a:rPr lang="en-US" sz="1200" baseline="0" dirty="0" err="1"/>
              <a:t>innstig</a:t>
            </a:r>
            <a:r>
              <a:rPr lang="en-US" sz="1200" baseline="0" dirty="0"/>
              <a:t> á </a:t>
            </a:r>
            <a:r>
              <a:rPr lang="en-US" sz="1200" baseline="0" dirty="0" err="1"/>
              <a:t>ári</a:t>
            </a:r>
            <a:r>
              <a:rPr lang="en-US" sz="1200" baseline="0" dirty="0"/>
              <a:t> </a:t>
            </a:r>
            <a:r>
              <a:rPr lang="en-US" sz="1200" baseline="0" dirty="0" err="1"/>
              <a:t>síðan</a:t>
            </a:r>
            <a:r>
              <a:rPr lang="en-US" sz="1200" baseline="0" dirty="0"/>
              <a:t> </a:t>
            </a:r>
            <a:r>
              <a:rPr lang="en-US" sz="1200" baseline="0" dirty="0" err="1"/>
              <a:t>mælingar</a:t>
            </a:r>
            <a:r>
              <a:rPr lang="en-US" sz="1200" baseline="0" dirty="0"/>
              <a:t> </a:t>
            </a:r>
            <a:r>
              <a:rPr lang="en-US" sz="1200" baseline="0" dirty="0" err="1"/>
              <a:t>hófust</a:t>
            </a:r>
            <a:r>
              <a:rPr lang="en-US" sz="1200" baseline="0" dirty="0"/>
              <a:t>. Um 12,6 </a:t>
            </a:r>
            <a:r>
              <a:rPr lang="en-US" sz="1200" baseline="0" dirty="0" err="1"/>
              <a:t>milljón</a:t>
            </a:r>
            <a:r>
              <a:rPr lang="en-US" sz="1200" baseline="0" dirty="0"/>
              <a:t> </a:t>
            </a:r>
            <a:r>
              <a:rPr lang="en-US" sz="1200" baseline="0" dirty="0" err="1"/>
              <a:t>innstig</a:t>
            </a:r>
            <a:r>
              <a:rPr lang="en-US" sz="1200" baseline="0" dirty="0"/>
              <a:t> </a:t>
            </a:r>
            <a:r>
              <a:rPr lang="en-US" sz="1200" baseline="0" dirty="0" err="1"/>
              <a:t>yfir</a:t>
            </a:r>
            <a:r>
              <a:rPr lang="en-US" sz="1200" baseline="0" dirty="0"/>
              <a:t> </a:t>
            </a:r>
            <a:r>
              <a:rPr lang="en-US" sz="1200" baseline="0" dirty="0" err="1"/>
              <a:t>árið</a:t>
            </a:r>
            <a:r>
              <a:rPr lang="en-US" sz="1200" baseline="0" dirty="0"/>
              <a:t>. </a:t>
            </a:r>
            <a:r>
              <a:rPr lang="en-US" sz="1200" dirty="0" err="1"/>
              <a:t>Árið</a:t>
            </a:r>
            <a:r>
              <a:rPr lang="en-US" sz="1200" dirty="0"/>
              <a:t> 2023 </a:t>
            </a:r>
            <a:r>
              <a:rPr lang="en-US" sz="1200" dirty="0" err="1"/>
              <a:t>voru</a:t>
            </a:r>
            <a:r>
              <a:rPr lang="en-US" sz="1200" dirty="0"/>
              <a:t> um 13,4% </a:t>
            </a:r>
            <a:r>
              <a:rPr lang="en-US" sz="1200" dirty="0" err="1"/>
              <a:t>fleiri</a:t>
            </a:r>
            <a:r>
              <a:rPr lang="en-US" sz="1200" dirty="0"/>
              <a:t> </a:t>
            </a:r>
            <a:r>
              <a:rPr lang="en-US" sz="1200" dirty="0" err="1"/>
              <a:t>innstig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árið</a:t>
            </a:r>
            <a:r>
              <a:rPr lang="en-US" sz="1200" dirty="0"/>
              <a:t> 2022. Mesta </a:t>
            </a:r>
            <a:r>
              <a:rPr lang="en-US" sz="1200" dirty="0" err="1"/>
              <a:t>fjölgun</a:t>
            </a:r>
            <a:r>
              <a:rPr lang="en-US" sz="1200" baseline="0" dirty="0"/>
              <a:t> </a:t>
            </a:r>
            <a:r>
              <a:rPr lang="en-US" sz="1200" baseline="0" dirty="0" err="1"/>
              <a:t>innstiga</a:t>
            </a:r>
            <a:r>
              <a:rPr lang="en-US" sz="1200" baseline="0" dirty="0"/>
              <a:t> milli </a:t>
            </a:r>
            <a:r>
              <a:rPr lang="en-US" sz="1200" baseline="0" dirty="0" err="1"/>
              <a:t>ára</a:t>
            </a:r>
            <a:r>
              <a:rPr lang="en-US" sz="1200" baseline="0" dirty="0"/>
              <a:t> var í </a:t>
            </a:r>
            <a:r>
              <a:rPr lang="en-US" sz="1200" baseline="0" dirty="0" err="1"/>
              <a:t>janúar</a:t>
            </a:r>
            <a:r>
              <a:rPr lang="en-US" sz="1200" baseline="0" dirty="0"/>
              <a:t> </a:t>
            </a:r>
            <a:r>
              <a:rPr lang="en-US" sz="1200" baseline="0" dirty="0" err="1"/>
              <a:t>þar</a:t>
            </a:r>
            <a:r>
              <a:rPr lang="en-US" sz="1200" baseline="0" dirty="0"/>
              <a:t> </a:t>
            </a:r>
            <a:r>
              <a:rPr lang="en-US" sz="1200" baseline="0" dirty="0" err="1"/>
              <a:t>sem</a:t>
            </a:r>
            <a:r>
              <a:rPr lang="en-US" sz="1200" baseline="0" dirty="0"/>
              <a:t> var </a:t>
            </a:r>
            <a:r>
              <a:rPr lang="en-US" sz="1200" baseline="0" dirty="0" err="1"/>
              <a:t>rúmlega</a:t>
            </a:r>
            <a:r>
              <a:rPr lang="en-US" sz="1200" baseline="0" dirty="0"/>
              <a:t> 48% </a:t>
            </a:r>
            <a:r>
              <a:rPr lang="en-US" sz="1200" baseline="0" dirty="0" err="1"/>
              <a:t>fjölgun</a:t>
            </a:r>
            <a:r>
              <a:rPr lang="en-US" sz="1200" baseline="0" dirty="0"/>
              <a:t> </a:t>
            </a:r>
            <a:r>
              <a:rPr lang="en-US" sz="1200" baseline="0" dirty="0" err="1"/>
              <a:t>m.v</a:t>
            </a:r>
            <a:r>
              <a:rPr lang="en-US" sz="1200" baseline="0" dirty="0"/>
              <a:t>. 2022. Í </a:t>
            </a:r>
            <a:r>
              <a:rPr lang="en-US" sz="1200" baseline="0" dirty="0" err="1"/>
              <a:t>janúar</a:t>
            </a:r>
            <a:r>
              <a:rPr lang="en-US" sz="1200" baseline="0" dirty="0"/>
              <a:t> 2022 </a:t>
            </a:r>
            <a:r>
              <a:rPr lang="en-US" sz="1200" baseline="0" dirty="0" err="1"/>
              <a:t>gætti</a:t>
            </a:r>
            <a:r>
              <a:rPr lang="en-US" sz="1200" baseline="0" dirty="0"/>
              <a:t> </a:t>
            </a:r>
            <a:r>
              <a:rPr lang="en-US" sz="1200" baseline="0" dirty="0" err="1"/>
              <a:t>enn</a:t>
            </a:r>
            <a:r>
              <a:rPr lang="en-US" sz="1200" baseline="0" dirty="0"/>
              <a:t> </a:t>
            </a:r>
            <a:r>
              <a:rPr lang="en-US" sz="1200" baseline="0" dirty="0" err="1"/>
              <a:t>töluverðra</a:t>
            </a:r>
            <a:r>
              <a:rPr lang="en-US" sz="1200" baseline="0" dirty="0"/>
              <a:t> </a:t>
            </a:r>
            <a:r>
              <a:rPr lang="en-US" sz="1200" baseline="0" dirty="0" err="1"/>
              <a:t>áhrifa</a:t>
            </a:r>
            <a:r>
              <a:rPr lang="en-US" sz="1200" baseline="0" dirty="0"/>
              <a:t> </a:t>
            </a:r>
            <a:r>
              <a:rPr lang="en-US" sz="1200" baseline="0" dirty="0" err="1"/>
              <a:t>vegna</a:t>
            </a:r>
            <a:r>
              <a:rPr lang="en-US" sz="1200" baseline="0" dirty="0"/>
              <a:t> covid </a:t>
            </a:r>
            <a:r>
              <a:rPr lang="en-US" sz="1200" baseline="0" dirty="0" err="1"/>
              <a:t>heimsfaraldursins</a:t>
            </a:r>
            <a:r>
              <a:rPr lang="en-US" sz="1200" baseline="0" dirty="0"/>
              <a:t> </a:t>
            </a:r>
            <a:r>
              <a:rPr lang="en-US" sz="1200" baseline="0" dirty="0" err="1"/>
              <a:t>og</a:t>
            </a:r>
            <a:r>
              <a:rPr lang="en-US" sz="1200" baseline="0" dirty="0"/>
              <a:t> </a:t>
            </a:r>
            <a:r>
              <a:rPr lang="en-US" sz="1200" baseline="0" dirty="0" err="1"/>
              <a:t>voru</a:t>
            </a:r>
            <a:r>
              <a:rPr lang="en-US" sz="1200" baseline="0" dirty="0"/>
              <a:t> </a:t>
            </a:r>
            <a:r>
              <a:rPr lang="en-US" sz="1200" baseline="0" dirty="0" err="1"/>
              <a:t>þá</a:t>
            </a:r>
            <a:r>
              <a:rPr lang="en-US" sz="1200" baseline="0" dirty="0"/>
              <a:t> </a:t>
            </a:r>
            <a:r>
              <a:rPr lang="en-US" sz="1200" baseline="0" dirty="0" err="1"/>
              <a:t>strangar</a:t>
            </a:r>
            <a:r>
              <a:rPr lang="en-US" sz="1200" baseline="0" dirty="0"/>
              <a:t> </a:t>
            </a:r>
            <a:r>
              <a:rPr lang="en-US" sz="1200" baseline="0" dirty="0" err="1"/>
              <a:t>samkomutakmarkanir</a:t>
            </a:r>
            <a:r>
              <a:rPr lang="en-US" sz="1200" baseline="0" dirty="0"/>
              <a:t>.</a:t>
            </a:r>
          </a:p>
          <a:p>
            <a:endParaRPr lang="en-US" sz="1200" baseline="0" dirty="0"/>
          </a:p>
          <a:p>
            <a:r>
              <a:rPr lang="en-US" sz="1200" baseline="0" dirty="0"/>
              <a:t>Mars var </a:t>
            </a:r>
            <a:r>
              <a:rPr lang="en-US" sz="1200" baseline="0" dirty="0" err="1"/>
              <a:t>með</a:t>
            </a:r>
            <a:r>
              <a:rPr lang="en-US" sz="1200" baseline="0" dirty="0"/>
              <a:t> </a:t>
            </a:r>
            <a:r>
              <a:rPr lang="en-US" sz="1200" baseline="0" dirty="0" err="1"/>
              <a:t>flest</a:t>
            </a:r>
            <a:r>
              <a:rPr lang="en-US" sz="1200" baseline="0" dirty="0"/>
              <a:t> </a:t>
            </a:r>
            <a:r>
              <a:rPr lang="en-US" sz="1200" baseline="0" dirty="0" err="1"/>
              <a:t>innstig</a:t>
            </a:r>
            <a:r>
              <a:rPr lang="en-US" sz="1200" baseline="0" dirty="0"/>
              <a:t> </a:t>
            </a:r>
            <a:r>
              <a:rPr lang="en-US" sz="1200" baseline="0" dirty="0" err="1"/>
              <a:t>árið</a:t>
            </a:r>
            <a:r>
              <a:rPr lang="en-US" sz="1200" baseline="0" dirty="0"/>
              <a:t> 2023. </a:t>
            </a:r>
            <a:r>
              <a:rPr lang="en-US" sz="1200" baseline="0" dirty="0" err="1"/>
              <a:t>Árið</a:t>
            </a:r>
            <a:r>
              <a:rPr lang="en-US" sz="1200" baseline="0" dirty="0"/>
              <a:t> 2023 var met í </a:t>
            </a:r>
            <a:r>
              <a:rPr lang="en-US" sz="1200" baseline="0" dirty="0" err="1"/>
              <a:t>innstigum</a:t>
            </a:r>
            <a:r>
              <a:rPr lang="en-US" sz="1200" baseline="0" dirty="0"/>
              <a:t> </a:t>
            </a:r>
            <a:r>
              <a:rPr lang="en-US" sz="1200" baseline="0" dirty="0" err="1"/>
              <a:t>en</a:t>
            </a:r>
            <a:r>
              <a:rPr lang="en-US" sz="1200" baseline="0" dirty="0"/>
              <a:t> í </a:t>
            </a:r>
            <a:r>
              <a:rPr lang="en-US" sz="1200" baseline="0" dirty="0" err="1"/>
              <a:t>janúar</a:t>
            </a:r>
            <a:r>
              <a:rPr lang="en-US" sz="1200" baseline="0" dirty="0"/>
              <a:t>, mars, </a:t>
            </a:r>
            <a:r>
              <a:rPr lang="en-US" sz="1200" baseline="0" dirty="0" err="1"/>
              <a:t>apríl</a:t>
            </a:r>
            <a:r>
              <a:rPr lang="en-US" sz="1200" baseline="0" dirty="0"/>
              <a:t>, </a:t>
            </a:r>
            <a:r>
              <a:rPr lang="en-US" sz="1200" baseline="0" dirty="0" err="1"/>
              <a:t>júní</a:t>
            </a:r>
            <a:r>
              <a:rPr lang="en-US" sz="1200" baseline="0" dirty="0"/>
              <a:t>, </a:t>
            </a:r>
            <a:r>
              <a:rPr lang="en-US" sz="1200" baseline="0" dirty="0" err="1"/>
              <a:t>nóvember</a:t>
            </a:r>
            <a:r>
              <a:rPr lang="en-US" sz="1200" baseline="0" dirty="0"/>
              <a:t> </a:t>
            </a:r>
            <a:r>
              <a:rPr lang="en-US" sz="1200" baseline="0" dirty="0" err="1"/>
              <a:t>og</a:t>
            </a:r>
            <a:r>
              <a:rPr lang="en-US" sz="1200" baseline="0" dirty="0"/>
              <a:t> </a:t>
            </a:r>
            <a:r>
              <a:rPr lang="en-US" sz="1200" baseline="0" dirty="0" err="1"/>
              <a:t>desember</a:t>
            </a:r>
            <a:r>
              <a:rPr lang="en-US" sz="1200" baseline="0" dirty="0"/>
              <a:t> 2023 </a:t>
            </a:r>
            <a:r>
              <a:rPr lang="en-US" sz="1200" baseline="0" dirty="0" err="1"/>
              <a:t>hafa</a:t>
            </a:r>
            <a:r>
              <a:rPr lang="en-US" sz="1200" baseline="0" dirty="0"/>
              <a:t> </a:t>
            </a:r>
            <a:r>
              <a:rPr lang="en-US" sz="1200" baseline="0" dirty="0" err="1"/>
              <a:t>aldrei</a:t>
            </a:r>
            <a:r>
              <a:rPr lang="en-US" sz="1200" baseline="0" dirty="0"/>
              <a:t> </a:t>
            </a:r>
            <a:r>
              <a:rPr lang="en-US" sz="1200" baseline="0" dirty="0" err="1"/>
              <a:t>mælst</a:t>
            </a:r>
            <a:r>
              <a:rPr lang="en-US" sz="1200" baseline="0" dirty="0"/>
              <a:t> </a:t>
            </a:r>
            <a:r>
              <a:rPr lang="en-US" sz="1200" baseline="0" dirty="0" err="1"/>
              <a:t>jafn</a:t>
            </a:r>
            <a:r>
              <a:rPr lang="en-US" sz="1200" baseline="0" dirty="0"/>
              <a:t> </a:t>
            </a:r>
            <a:r>
              <a:rPr lang="en-US" sz="1200" baseline="0" dirty="0" err="1"/>
              <a:t>mörg</a:t>
            </a:r>
            <a:r>
              <a:rPr lang="en-US" sz="1200" baseline="0" dirty="0"/>
              <a:t> </a:t>
            </a:r>
            <a:r>
              <a:rPr lang="en-US" sz="1200" baseline="0" dirty="0" err="1"/>
              <a:t>innstig</a:t>
            </a:r>
            <a:r>
              <a:rPr lang="en-US" sz="1200" baseline="0" dirty="0"/>
              <a:t> í </a:t>
            </a:r>
            <a:r>
              <a:rPr lang="en-US" sz="1200" baseline="0" dirty="0" err="1"/>
              <a:t>sömu</a:t>
            </a:r>
            <a:r>
              <a:rPr lang="en-US" sz="1200" baseline="0" dirty="0"/>
              <a:t> </a:t>
            </a:r>
            <a:r>
              <a:rPr lang="en-US" sz="1200" baseline="0" dirty="0" err="1"/>
              <a:t>mánuðum</a:t>
            </a:r>
            <a:r>
              <a:rPr lang="en-US" sz="1200" baseline="0" dirty="0"/>
              <a:t> </a:t>
            </a:r>
            <a:r>
              <a:rPr lang="en-US" sz="1200" baseline="0" dirty="0" err="1"/>
              <a:t>síðan</a:t>
            </a:r>
            <a:r>
              <a:rPr lang="en-US" sz="1200" baseline="0" dirty="0"/>
              <a:t> </a:t>
            </a:r>
            <a:r>
              <a:rPr lang="en-US" sz="1200" baseline="0" dirty="0" err="1"/>
              <a:t>mælingar</a:t>
            </a:r>
            <a:r>
              <a:rPr lang="en-US" sz="1200" baseline="0" dirty="0"/>
              <a:t> </a:t>
            </a:r>
            <a:r>
              <a:rPr lang="en-US" sz="1200" baseline="0" dirty="0" err="1"/>
              <a:t>hófust</a:t>
            </a:r>
            <a:r>
              <a:rPr lang="en-US" sz="1200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0241-9501-4B85-8702-CD6282411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7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Leiðin með flest innstig var leið 1 eins og hefur verið undanfarin ár. Leið 12 var með næstflest innstig árið 2023. Leiðin með þriðju flest innstigin breytist milli ára, 2022 var það leið 3 en árið 2023 er það leið 4. Leið 3 er í sjötta sæti fyrir árið 2023. </a:t>
            </a:r>
          </a:p>
          <a:p>
            <a:r>
              <a:rPr lang="is-IS" dirty="0"/>
              <a:t>Leiðin sem var með hlutfallslega mestu aukningu á milli ára var leið 22 með tæplega 39% aukningu á innstigum milli ára. Leið 18 var með næstmestu hlutfallslega fjölgun innstiga, með 22% fjölgun innstiga </a:t>
            </a:r>
            <a:r>
              <a:rPr lang="is-IS" dirty="0" err="1"/>
              <a:t>m.v</a:t>
            </a:r>
            <a:r>
              <a:rPr lang="is-IS" dirty="0"/>
              <a:t>. 2022. Þá var leið 4 og leið 14 með 20% hlutfallslega aukningu milli ára. </a:t>
            </a:r>
          </a:p>
          <a:p>
            <a:r>
              <a:rPr lang="is-IS" dirty="0"/>
              <a:t>Leiðir 28, 35, 36 og 23 voru með færri innstig árið 2023 en 2022. Mest hlutfallsleg fækkun var á leið 35.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0241-9501-4B85-8702-CD6282411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Meðalinnstig</a:t>
            </a:r>
            <a:r>
              <a:rPr lang="en-US" sz="1200" dirty="0"/>
              <a:t> á </a:t>
            </a:r>
            <a:r>
              <a:rPr lang="en-US" sz="1200" dirty="0" err="1"/>
              <a:t>dag</a:t>
            </a:r>
            <a:r>
              <a:rPr lang="en-US" sz="1200" dirty="0"/>
              <a:t> </a:t>
            </a:r>
            <a:r>
              <a:rPr lang="en-US" sz="1200" dirty="0" err="1"/>
              <a:t>eftir</a:t>
            </a:r>
            <a:r>
              <a:rPr lang="en-US" sz="1200" dirty="0"/>
              <a:t> </a:t>
            </a:r>
            <a:r>
              <a:rPr lang="en-US" sz="1200" dirty="0" err="1"/>
              <a:t>tíma</a:t>
            </a:r>
            <a:r>
              <a:rPr lang="en-US" sz="1200" dirty="0"/>
              <a:t> </a:t>
            </a:r>
            <a:r>
              <a:rPr lang="en-US" sz="1200" dirty="0" err="1"/>
              <a:t>dags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Meðalinnstig</a:t>
            </a:r>
            <a:r>
              <a:rPr lang="en-US" sz="1200" dirty="0"/>
              <a:t> á </a:t>
            </a:r>
            <a:r>
              <a:rPr lang="en-US" sz="1200" dirty="0" err="1"/>
              <a:t>dag</a:t>
            </a:r>
            <a:r>
              <a:rPr lang="en-US" sz="1200" dirty="0"/>
              <a:t> á </a:t>
            </a:r>
            <a:r>
              <a:rPr lang="en-US" sz="1200" dirty="0" err="1"/>
              <a:t>virkum</a:t>
            </a:r>
            <a:r>
              <a:rPr lang="en-US" sz="1200" dirty="0"/>
              <a:t> </a:t>
            </a:r>
            <a:r>
              <a:rPr lang="en-US" sz="1200" dirty="0" err="1"/>
              <a:t>dögum</a:t>
            </a:r>
            <a:r>
              <a:rPr lang="en-US" sz="1200" dirty="0"/>
              <a:t> </a:t>
            </a:r>
            <a:r>
              <a:rPr lang="en-US" sz="1200" dirty="0" err="1"/>
              <a:t>árið</a:t>
            </a:r>
            <a:r>
              <a:rPr lang="en-US" sz="1200" dirty="0"/>
              <a:t> 2023 </a:t>
            </a:r>
            <a:r>
              <a:rPr lang="en-US" sz="1200" dirty="0" err="1"/>
              <a:t>fjölgaði</a:t>
            </a:r>
            <a:r>
              <a:rPr lang="en-US" sz="1200" baseline="0" dirty="0"/>
              <a:t> á </a:t>
            </a:r>
            <a:r>
              <a:rPr lang="en-US" sz="1200" baseline="0" dirty="0" err="1"/>
              <a:t>öllum</a:t>
            </a:r>
            <a:r>
              <a:rPr lang="en-US" sz="1200" baseline="0" dirty="0"/>
              <a:t> </a:t>
            </a:r>
            <a:r>
              <a:rPr lang="en-US" sz="1200" baseline="0" dirty="0" err="1"/>
              <a:t>tímum</a:t>
            </a:r>
            <a:r>
              <a:rPr lang="en-US" sz="1200" baseline="0" dirty="0"/>
              <a:t> </a:t>
            </a:r>
            <a:r>
              <a:rPr lang="en-US" sz="1200" baseline="0" dirty="0" err="1"/>
              <a:t>dags</a:t>
            </a:r>
            <a:r>
              <a:rPr lang="en-US" sz="1200" baseline="0" dirty="0"/>
              <a:t> </a:t>
            </a:r>
            <a:r>
              <a:rPr lang="en-US" sz="1200" baseline="0" dirty="0" err="1"/>
              <a:t>miðað</a:t>
            </a:r>
            <a:r>
              <a:rPr lang="en-US" sz="1200" baseline="0" dirty="0"/>
              <a:t> </a:t>
            </a:r>
            <a:r>
              <a:rPr lang="en-US" sz="1200" baseline="0" dirty="0" err="1"/>
              <a:t>við</a:t>
            </a:r>
            <a:r>
              <a:rPr lang="en-US" sz="1200" baseline="0" dirty="0"/>
              <a:t> </a:t>
            </a:r>
            <a:r>
              <a:rPr lang="en-US" sz="1200" baseline="0" dirty="0" err="1"/>
              <a:t>árin</a:t>
            </a:r>
            <a:r>
              <a:rPr lang="en-US" sz="1200" baseline="0" dirty="0"/>
              <a:t> 2020-2022 </a:t>
            </a:r>
            <a:r>
              <a:rPr lang="en-US" sz="1200" baseline="0" dirty="0" err="1"/>
              <a:t>nema</a:t>
            </a:r>
            <a:r>
              <a:rPr lang="en-US" sz="1200" baseline="0" dirty="0"/>
              <a:t> á </a:t>
            </a:r>
            <a:r>
              <a:rPr lang="en-US" sz="1200" baseline="0" dirty="0" err="1"/>
              <a:t>kvöldin</a:t>
            </a:r>
            <a:r>
              <a:rPr lang="en-US" sz="1200" baseline="0" dirty="0"/>
              <a:t> </a:t>
            </a:r>
            <a:r>
              <a:rPr lang="en-US" sz="1200" baseline="0" dirty="0" err="1"/>
              <a:t>eftir</a:t>
            </a:r>
            <a:r>
              <a:rPr lang="en-US" sz="1200" baseline="0" dirty="0"/>
              <a:t> 23:00. Mesta </a:t>
            </a:r>
            <a:r>
              <a:rPr lang="en-US" sz="1200" baseline="0" dirty="0" err="1"/>
              <a:t>fjölgun</a:t>
            </a:r>
            <a:r>
              <a:rPr lang="en-US" sz="1200" baseline="0" dirty="0"/>
              <a:t> </a:t>
            </a:r>
            <a:r>
              <a:rPr lang="en-US" sz="1200" baseline="0" dirty="0" err="1"/>
              <a:t>innstiga</a:t>
            </a:r>
            <a:r>
              <a:rPr lang="en-US" sz="1200" baseline="0" dirty="0"/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2019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2020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2021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2022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41.268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30.726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32.051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37.124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42.241</a:t>
            </a:r>
            <a:r>
              <a:rPr lang="en-US" dirty="0"/>
              <a:t> </a:t>
            </a:r>
            <a:r>
              <a:rPr lang="en-US" sz="1200" baseline="0" dirty="0"/>
              <a:t> </a:t>
            </a:r>
            <a:r>
              <a:rPr lang="en-US" sz="1200" baseline="0" dirty="0" err="1"/>
              <a:t>yfir</a:t>
            </a:r>
            <a:r>
              <a:rPr lang="en-US" sz="1200" baseline="0" dirty="0"/>
              <a:t> </a:t>
            </a:r>
            <a:r>
              <a:rPr lang="en-US" sz="1200" baseline="0" dirty="0" err="1"/>
              <a:t>daginn</a:t>
            </a:r>
            <a:r>
              <a:rPr lang="en-US" sz="1200" baseline="0" dirty="0"/>
              <a:t> var milli kl. 19-23, </a:t>
            </a:r>
            <a:r>
              <a:rPr lang="en-US" sz="1200" baseline="0" dirty="0" err="1"/>
              <a:t>fjölgaði</a:t>
            </a:r>
            <a:r>
              <a:rPr lang="en-US" sz="1200" baseline="0" dirty="0"/>
              <a:t> </a:t>
            </a:r>
            <a:r>
              <a:rPr lang="en-US" sz="1200" baseline="0" dirty="0" err="1"/>
              <a:t>innstigum</a:t>
            </a:r>
            <a:r>
              <a:rPr lang="en-US" sz="1200" baseline="0" dirty="0"/>
              <a:t> á </a:t>
            </a:r>
            <a:r>
              <a:rPr lang="en-US" sz="1200" baseline="0" dirty="0" err="1"/>
              <a:t>þeim</a:t>
            </a:r>
            <a:r>
              <a:rPr lang="en-US" sz="1200" baseline="0" dirty="0"/>
              <a:t> </a:t>
            </a:r>
            <a:r>
              <a:rPr lang="en-US" sz="1200" baseline="0" dirty="0" err="1"/>
              <a:t>tíma</a:t>
            </a:r>
            <a:r>
              <a:rPr lang="en-US" sz="1200" baseline="0" dirty="0"/>
              <a:t> um 16-17% </a:t>
            </a:r>
            <a:r>
              <a:rPr lang="en-US" sz="1200" baseline="0" dirty="0" err="1"/>
              <a:t>miðað</a:t>
            </a:r>
            <a:r>
              <a:rPr lang="en-US" sz="1200" baseline="0" dirty="0"/>
              <a:t> </a:t>
            </a:r>
            <a:r>
              <a:rPr lang="en-US" sz="1200" baseline="0" dirty="0" err="1"/>
              <a:t>við</a:t>
            </a:r>
            <a:r>
              <a:rPr lang="en-US" sz="1200" baseline="0" dirty="0"/>
              <a:t> </a:t>
            </a:r>
            <a:r>
              <a:rPr lang="en-US" sz="1200" baseline="0" dirty="0" err="1"/>
              <a:t>árið</a:t>
            </a:r>
            <a:r>
              <a:rPr lang="en-US" sz="1200" baseline="0" dirty="0"/>
              <a:t> á </a:t>
            </a:r>
            <a:r>
              <a:rPr lang="en-US" sz="1200" baseline="0" dirty="0" err="1"/>
              <a:t>undan</a:t>
            </a:r>
            <a:r>
              <a:rPr lang="en-US" sz="1200" baseline="0" dirty="0"/>
              <a:t>. </a:t>
            </a:r>
            <a:r>
              <a:rPr lang="en-US" sz="1200" baseline="0" dirty="0" err="1"/>
              <a:t>Árið</a:t>
            </a:r>
            <a:r>
              <a:rPr lang="en-US" sz="1200" baseline="0" dirty="0"/>
              <a:t> 2023 var </a:t>
            </a:r>
            <a:r>
              <a:rPr lang="en-US" sz="1200" baseline="0" dirty="0" err="1"/>
              <a:t>með</a:t>
            </a:r>
            <a:r>
              <a:rPr lang="en-US" sz="1200" baseline="0" dirty="0"/>
              <a:t> </a:t>
            </a:r>
            <a:r>
              <a:rPr lang="en-US" sz="1200" baseline="0" dirty="0" err="1"/>
              <a:t>mesta</a:t>
            </a:r>
            <a:r>
              <a:rPr lang="en-US" sz="1200" baseline="0" dirty="0"/>
              <a:t> </a:t>
            </a:r>
            <a:r>
              <a:rPr lang="en-US" sz="1200" baseline="0" dirty="0" err="1"/>
              <a:t>fjölda</a:t>
            </a:r>
            <a:r>
              <a:rPr lang="en-US" sz="1200" baseline="0" dirty="0"/>
              <a:t> </a:t>
            </a:r>
            <a:r>
              <a:rPr lang="en-US" sz="1200" baseline="0" dirty="0" err="1"/>
              <a:t>meðalinnstiga</a:t>
            </a:r>
            <a:r>
              <a:rPr lang="en-US" sz="1200" baseline="0" dirty="0"/>
              <a:t> á </a:t>
            </a:r>
            <a:r>
              <a:rPr lang="en-US" sz="1200" baseline="0" dirty="0" err="1"/>
              <a:t>virkum</a:t>
            </a:r>
            <a:r>
              <a:rPr lang="en-US" sz="1200" baseline="0" dirty="0"/>
              <a:t> </a:t>
            </a:r>
            <a:r>
              <a:rPr lang="en-US" sz="1200" baseline="0" dirty="0" err="1"/>
              <a:t>dögum</a:t>
            </a:r>
            <a:r>
              <a:rPr lang="en-US" sz="1200" baseline="0" dirty="0"/>
              <a:t> </a:t>
            </a:r>
            <a:r>
              <a:rPr lang="en-US" sz="1200" baseline="0" dirty="0" err="1"/>
              <a:t>síðan</a:t>
            </a:r>
            <a:r>
              <a:rPr lang="en-US" sz="1200" baseline="0" dirty="0"/>
              <a:t> </a:t>
            </a:r>
            <a:r>
              <a:rPr lang="en-US" sz="1200" baseline="0" dirty="0" err="1"/>
              <a:t>mælingar</a:t>
            </a:r>
            <a:r>
              <a:rPr lang="en-US" sz="1200" baseline="0" dirty="0"/>
              <a:t> </a:t>
            </a:r>
            <a:r>
              <a:rPr lang="en-US" sz="1200" baseline="0" dirty="0" err="1"/>
              <a:t>hófust</a:t>
            </a:r>
            <a:r>
              <a:rPr lang="en-US" sz="1200" baseline="0" dirty="0"/>
              <a:t>, að </a:t>
            </a:r>
            <a:r>
              <a:rPr lang="en-US" sz="1200" baseline="0" dirty="0" err="1"/>
              <a:t>meðaltali</a:t>
            </a:r>
            <a:r>
              <a:rPr lang="en-US" sz="1200" baseline="0" dirty="0"/>
              <a:t> á </a:t>
            </a:r>
            <a:r>
              <a:rPr lang="en-US" sz="1200" baseline="0" dirty="0" err="1"/>
              <a:t>virkum</a:t>
            </a:r>
            <a:r>
              <a:rPr lang="en-US" sz="1200" baseline="0" dirty="0"/>
              <a:t> </a:t>
            </a:r>
            <a:r>
              <a:rPr lang="en-US" sz="1200" baseline="0" dirty="0" err="1"/>
              <a:t>dögum</a:t>
            </a:r>
            <a:r>
              <a:rPr lang="en-US" sz="1200" baseline="0" dirty="0"/>
              <a:t> </a:t>
            </a:r>
            <a:r>
              <a:rPr lang="en-US" sz="1200" baseline="0" dirty="0" err="1"/>
              <a:t>voru</a:t>
            </a:r>
            <a:r>
              <a:rPr lang="en-US" sz="1200" baseline="0" dirty="0"/>
              <a:t> 42.241 </a:t>
            </a:r>
            <a:r>
              <a:rPr lang="en-US" sz="1200" baseline="0" dirty="0" err="1"/>
              <a:t>innstig</a:t>
            </a:r>
            <a:r>
              <a:rPr lang="en-US" sz="1200" baseline="0" dirty="0"/>
              <a:t> á </a:t>
            </a:r>
            <a:r>
              <a:rPr lang="en-US" sz="1200" baseline="0" dirty="0" err="1"/>
              <a:t>dag</a:t>
            </a:r>
            <a:r>
              <a:rPr lang="en-US" sz="1200" baseline="0" dirty="0"/>
              <a:t>, um 13,7% </a:t>
            </a:r>
            <a:r>
              <a:rPr lang="en-US" sz="1200" baseline="0" dirty="0" err="1"/>
              <a:t>fjölgun</a:t>
            </a:r>
            <a:r>
              <a:rPr lang="en-US" sz="1200" baseline="0" dirty="0"/>
              <a:t> </a:t>
            </a:r>
            <a:r>
              <a:rPr lang="en-US" sz="1200" baseline="0" dirty="0" err="1"/>
              <a:t>miðað</a:t>
            </a:r>
            <a:r>
              <a:rPr lang="en-US" sz="1200" baseline="0" dirty="0"/>
              <a:t> </a:t>
            </a:r>
            <a:r>
              <a:rPr lang="en-US" sz="1200" baseline="0" dirty="0" err="1"/>
              <a:t>við</a:t>
            </a:r>
            <a:r>
              <a:rPr lang="en-US" sz="1200" baseline="0" dirty="0"/>
              <a:t> </a:t>
            </a:r>
            <a:r>
              <a:rPr lang="en-US" sz="1200" baseline="0" dirty="0" err="1"/>
              <a:t>árið</a:t>
            </a:r>
            <a:r>
              <a:rPr lang="en-US" sz="1200" baseline="0" dirty="0"/>
              <a:t> 2022 </a:t>
            </a:r>
            <a:r>
              <a:rPr lang="en-US" sz="1200" baseline="0" dirty="0" err="1"/>
              <a:t>og</a:t>
            </a:r>
            <a:r>
              <a:rPr lang="en-US" sz="1200" baseline="0" dirty="0"/>
              <a:t> um 2,4% </a:t>
            </a:r>
            <a:r>
              <a:rPr lang="en-US" sz="1200" baseline="0" dirty="0" err="1"/>
              <a:t>fjölgun</a:t>
            </a:r>
            <a:r>
              <a:rPr lang="en-US" sz="1200" baseline="0" dirty="0"/>
              <a:t> </a:t>
            </a:r>
            <a:r>
              <a:rPr lang="en-US" sz="1200" baseline="0" dirty="0" err="1"/>
              <a:t>miðað</a:t>
            </a:r>
            <a:r>
              <a:rPr lang="en-US" sz="1200" baseline="0" dirty="0"/>
              <a:t> </a:t>
            </a:r>
            <a:r>
              <a:rPr lang="en-US" sz="1200" baseline="0" dirty="0" err="1"/>
              <a:t>við</a:t>
            </a:r>
            <a:r>
              <a:rPr lang="en-US" sz="1200" baseline="0" dirty="0"/>
              <a:t> </a:t>
            </a:r>
            <a:r>
              <a:rPr lang="en-US" sz="1200" baseline="0" dirty="0" err="1"/>
              <a:t>árið</a:t>
            </a:r>
            <a:r>
              <a:rPr lang="en-US" sz="1200" baseline="0" dirty="0"/>
              <a:t> 2019.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0241-9501-4B85-8702-CD6282411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err="1"/>
              <a:t>Mjódd</a:t>
            </a:r>
            <a:r>
              <a:rPr lang="is-IS" dirty="0"/>
              <a:t> var með flest inn- og útstig árið 2023. Þar á eftir komu Hlemmur og Ártún. Stöðin sem var með mestu hlutfallslegu fjölgun inn- og útstiga var stöðin Norðurbær í Hafnarfirði (32% fjölgun). </a:t>
            </a:r>
            <a:r>
              <a:rPr lang="is-IS" dirty="0" err="1"/>
              <a:t>Verzló</a:t>
            </a:r>
            <a:r>
              <a:rPr lang="is-IS" dirty="0"/>
              <a:t>/Borgarleikhúsið var með næstmestu hlutfallslegu fjölgun inn- og útstiga, um tæp 21%. fjölgun. Tvær stöðvar á 20 </a:t>
            </a:r>
            <a:r>
              <a:rPr lang="is-IS" dirty="0" err="1"/>
              <a:t>fjölförnustu</a:t>
            </a:r>
            <a:r>
              <a:rPr lang="is-IS" dirty="0"/>
              <a:t> stöðvunum voru með fækkun inn- og útstiga, í  Ártúni (0,6% fækkun) og Bíó Paradís (3,5% fækkun).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0241-9501-4B85-8702-CD6282411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 userDrawn="1"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82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1446143" y="1553851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Farþegatölur</a:t>
            </a:r>
            <a:endParaRPr lang="en-IS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A1DB5F6-B49C-AC45-B3B0-E18E13AD6639}"/>
              </a:ext>
            </a:extLst>
          </p:cNvPr>
          <p:cNvSpPr txBox="1">
            <a:spLocks/>
          </p:cNvSpPr>
          <p:nvPr/>
        </p:nvSpPr>
        <p:spPr>
          <a:xfrm>
            <a:off x="1982856" y="2658356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="0" i="1" baseline="0" dirty="0" err="1">
                <a:latin typeface="GT America Rg" pitchFamily="2" charset="77"/>
              </a:rPr>
              <a:t>Skipulagsdeild</a:t>
            </a:r>
            <a:r>
              <a:rPr lang="en-GB" sz="3000" b="0" i="1" baseline="0" dirty="0">
                <a:latin typeface="GT America Rg" pitchFamily="2" charset="77"/>
              </a:rPr>
              <a:t> – 2023</a:t>
            </a:r>
            <a:endParaRPr lang="en-IS" sz="3000" b="0" i="1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3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A8BC3F-53B2-65AB-D860-6A0ADB595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741339"/>
              </p:ext>
            </p:extLst>
          </p:nvPr>
        </p:nvGraphicFramePr>
        <p:xfrm>
          <a:off x="0" y="0"/>
          <a:ext cx="10540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B33F2530-6F61-50EB-6C40-7BB4DB28D957}"/>
              </a:ext>
            </a:extLst>
          </p:cNvPr>
          <p:cNvSpPr/>
          <p:nvPr/>
        </p:nvSpPr>
        <p:spPr>
          <a:xfrm>
            <a:off x="3067200" y="811800"/>
            <a:ext cx="252000" cy="27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E2100-62B7-476B-D93C-B4BD34D35A18}"/>
              </a:ext>
            </a:extLst>
          </p:cNvPr>
          <p:cNvSpPr txBox="1"/>
          <p:nvPr/>
        </p:nvSpPr>
        <p:spPr>
          <a:xfrm>
            <a:off x="10648800" y="2109600"/>
            <a:ext cx="13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13,4% fleiri innstig en árið 2022</a:t>
            </a:r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74FDCD1-F077-437D-FB71-90A1D68A9C3A}"/>
              </a:ext>
            </a:extLst>
          </p:cNvPr>
          <p:cNvSpPr/>
          <p:nvPr/>
        </p:nvSpPr>
        <p:spPr>
          <a:xfrm flipV="1">
            <a:off x="1538927" y="1404000"/>
            <a:ext cx="122400" cy="1368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FFF7CC4-6D64-9556-82F4-48D0990A7BCB}"/>
              </a:ext>
            </a:extLst>
          </p:cNvPr>
          <p:cNvSpPr/>
          <p:nvPr/>
        </p:nvSpPr>
        <p:spPr>
          <a:xfrm flipV="1">
            <a:off x="3901727" y="2041200"/>
            <a:ext cx="122400" cy="1368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967FFB6-FE18-5E7C-9BB4-389B2EABADFF}"/>
              </a:ext>
            </a:extLst>
          </p:cNvPr>
          <p:cNvSpPr/>
          <p:nvPr/>
        </p:nvSpPr>
        <p:spPr>
          <a:xfrm flipV="1">
            <a:off x="5478527" y="1904400"/>
            <a:ext cx="122400" cy="1368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59E0516-FDAA-A447-4280-B5AEE57CA029}"/>
              </a:ext>
            </a:extLst>
          </p:cNvPr>
          <p:cNvSpPr/>
          <p:nvPr/>
        </p:nvSpPr>
        <p:spPr>
          <a:xfrm flipV="1">
            <a:off x="9402527" y="1167600"/>
            <a:ext cx="122400" cy="1368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75F2B97-3CDB-4645-C645-32B3712FB266}"/>
              </a:ext>
            </a:extLst>
          </p:cNvPr>
          <p:cNvSpPr/>
          <p:nvPr/>
        </p:nvSpPr>
        <p:spPr>
          <a:xfrm flipV="1">
            <a:off x="10187327" y="1904400"/>
            <a:ext cx="122400" cy="1368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5DDB2CA-2A3F-8C82-7563-979CDFFE1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469393"/>
              </p:ext>
            </p:extLst>
          </p:nvPr>
        </p:nvGraphicFramePr>
        <p:xfrm>
          <a:off x="0" y="1"/>
          <a:ext cx="10551695" cy="724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36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D9EEC5-60D5-2400-23EC-B000244A7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757888"/>
              </p:ext>
            </p:extLst>
          </p:nvPr>
        </p:nvGraphicFramePr>
        <p:xfrm>
          <a:off x="0" y="0"/>
          <a:ext cx="1051083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ar: 5 Points 1">
            <a:extLst>
              <a:ext uri="{FF2B5EF4-FFF2-40B4-BE49-F238E27FC236}">
                <a16:creationId xmlns:a16="http://schemas.microsoft.com/office/drawing/2014/main" id="{3D2670B5-4B61-514D-D783-A146CBBFD1A8}"/>
              </a:ext>
            </a:extLst>
          </p:cNvPr>
          <p:cNvSpPr/>
          <p:nvPr/>
        </p:nvSpPr>
        <p:spPr>
          <a:xfrm>
            <a:off x="1180800" y="986400"/>
            <a:ext cx="158400" cy="165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D3969A6-174D-FD61-7A39-3F944506259B}"/>
              </a:ext>
            </a:extLst>
          </p:cNvPr>
          <p:cNvSpPr/>
          <p:nvPr/>
        </p:nvSpPr>
        <p:spPr>
          <a:xfrm>
            <a:off x="4926000" y="4148400"/>
            <a:ext cx="158400" cy="165600"/>
          </a:xfrm>
          <a:prstGeom prst="star5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A2F3DAF-5202-B020-3DD7-1C3DA4522A3A}"/>
              </a:ext>
            </a:extLst>
          </p:cNvPr>
          <p:cNvSpPr/>
          <p:nvPr/>
        </p:nvSpPr>
        <p:spPr>
          <a:xfrm>
            <a:off x="3817200" y="3609000"/>
            <a:ext cx="158400" cy="165600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DFE4D28-7761-9199-C58F-A437B63AB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443564"/>
              </p:ext>
            </p:extLst>
          </p:nvPr>
        </p:nvGraphicFramePr>
        <p:xfrm>
          <a:off x="167237" y="0"/>
          <a:ext cx="1038076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AAE63B-FC96-1F1C-04DE-261B85C05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27518"/>
              </p:ext>
            </p:extLst>
          </p:nvPr>
        </p:nvGraphicFramePr>
        <p:xfrm>
          <a:off x="7430400" y="1514500"/>
          <a:ext cx="3048000" cy="368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7988995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8111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508780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904824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5803731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2023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74982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41.268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30.726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37.124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42.241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41731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D8A1F6-F928-633A-2BBC-789362E29A45}"/>
              </a:ext>
            </a:extLst>
          </p:cNvPr>
          <p:cNvSpPr txBox="1"/>
          <p:nvPr/>
        </p:nvSpPr>
        <p:spPr>
          <a:xfrm>
            <a:off x="7155600" y="1214418"/>
            <a:ext cx="308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/>
              <a:t>Innstig á dag að meðaltali, virkir dagar 2019-2023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6420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7B3FB7-D7CE-7CC8-58D1-5CD88B34E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430682"/>
              </p:ext>
            </p:extLst>
          </p:nvPr>
        </p:nvGraphicFramePr>
        <p:xfrm>
          <a:off x="0" y="0"/>
          <a:ext cx="10576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DEA3D49-4476-FB8A-B212-ECD9C20D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352" y="0"/>
            <a:ext cx="3854648" cy="3854648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8DFD0D-49F3-8E22-C094-B553B411124A}"/>
              </a:ext>
            </a:extLst>
          </p:cNvPr>
          <p:cNvSpPr/>
          <p:nvPr/>
        </p:nvSpPr>
        <p:spPr>
          <a:xfrm>
            <a:off x="7639200" y="4323600"/>
            <a:ext cx="158400" cy="165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406C26A-47B1-5D4D-3171-DB2A64546F81}"/>
              </a:ext>
            </a:extLst>
          </p:cNvPr>
          <p:cNvSpPr/>
          <p:nvPr/>
        </p:nvSpPr>
        <p:spPr>
          <a:xfrm>
            <a:off x="7129200" y="4306800"/>
            <a:ext cx="158400" cy="165600"/>
          </a:xfrm>
          <a:prstGeom prst="star5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6CC8F2E-3542-D31E-309D-78666B79F955}"/>
              </a:ext>
            </a:extLst>
          </p:cNvPr>
          <p:cNvSpPr/>
          <p:nvPr/>
        </p:nvSpPr>
        <p:spPr>
          <a:xfrm>
            <a:off x="3658800" y="4026600"/>
            <a:ext cx="158400" cy="165600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8AF2BD3-13DA-94E7-CD8B-1567EB5DE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48690"/>
              </p:ext>
            </p:extLst>
          </p:nvPr>
        </p:nvGraphicFramePr>
        <p:xfrm>
          <a:off x="468000" y="434087"/>
          <a:ext cx="5740400" cy="285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87E757-792C-BB95-DE50-38754DC72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551204"/>
              </p:ext>
            </p:extLst>
          </p:nvPr>
        </p:nvGraphicFramePr>
        <p:xfrm>
          <a:off x="468001" y="3563999"/>
          <a:ext cx="5740400" cy="285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B95B70-3629-861D-5B21-C712DB5182BB}"/>
              </a:ext>
            </a:extLst>
          </p:cNvPr>
          <p:cNvSpPr txBox="1"/>
          <p:nvPr/>
        </p:nvSpPr>
        <p:spPr>
          <a:xfrm>
            <a:off x="6278400" y="540750"/>
            <a:ext cx="417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Leiðir 103-106 byrjuðu að aka 24. febrúar 2023. </a:t>
            </a:r>
          </a:p>
          <a:p>
            <a:r>
              <a:rPr lang="is-IS" dirty="0"/>
              <a:t>*Leið 101 byrjaði að aka </a:t>
            </a:r>
            <a:r>
              <a:rPr lang="is-IS"/>
              <a:t>29. september</a:t>
            </a:r>
            <a:endParaRPr lang="is-IS" dirty="0"/>
          </a:p>
          <a:p>
            <a:endParaRPr lang="is-IS" dirty="0"/>
          </a:p>
          <a:p>
            <a:r>
              <a:rPr lang="is-IS" dirty="0"/>
              <a:t>Flest innstig voru í september og næstflest í ágúst. Fæst innstig voru í júlí.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FC6B3-C2DA-0CC2-D03D-D94EF54C69EF}"/>
              </a:ext>
            </a:extLst>
          </p:cNvPr>
          <p:cNvSpPr txBox="1"/>
          <p:nvPr/>
        </p:nvSpPr>
        <p:spPr>
          <a:xfrm>
            <a:off x="6560275" y="3873600"/>
            <a:ext cx="3894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Leið 101 var með flest innstig á dag (föstudagur eða laugardagur) yfir næturleiðir 2023. Leið 104 (Grafarholt) var með fæst innstig á dag meðal næturleiða.</a:t>
            </a:r>
          </a:p>
          <a:p>
            <a:endParaRPr lang="is-I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0A3F8-CB70-56AE-A259-02996155C43B}"/>
              </a:ext>
            </a:extLst>
          </p:cNvPr>
          <p:cNvSpPr txBox="1"/>
          <p:nvPr/>
        </p:nvSpPr>
        <p:spPr>
          <a:xfrm>
            <a:off x="1439800" y="1925744"/>
            <a:ext cx="1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686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620</Words>
  <Application>Microsoft Office PowerPoint</Application>
  <PresentationFormat>Widescreen</PresentationFormat>
  <Paragraphs>45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GT America Rg</vt:lpstr>
      <vt:lpstr>Arial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Breiðholt</dc:creator>
  <cp:lastModifiedBy>Herdís Steinarsdóttir</cp:lastModifiedBy>
  <cp:revision>18</cp:revision>
  <dcterms:created xsi:type="dcterms:W3CDTF">2022-03-22T11:38:45Z</dcterms:created>
  <dcterms:modified xsi:type="dcterms:W3CDTF">2024-02-22T09:34:27Z</dcterms:modified>
</cp:coreProperties>
</file>