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8" r:id="rId2"/>
    <p:sldId id="300" r:id="rId3"/>
    <p:sldId id="270" r:id="rId4"/>
    <p:sldId id="294" r:id="rId5"/>
    <p:sldId id="302" r:id="rId6"/>
    <p:sldId id="301" r:id="rId7"/>
    <p:sldId id="296" r:id="rId8"/>
    <p:sldId id="297" r:id="rId9"/>
    <p:sldId id="293" r:id="rId10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0C0A81-39BB-45DE-936F-37CB42301FBE}" v="2" dt="2023-12-13T10:19:44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33" autoAdjust="0"/>
  </p:normalViewPr>
  <p:slideViewPr>
    <p:cSldViewPr snapToGrid="0" showGuides="1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markus\Downloads\S_Saleschannel_Produc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markus\Downloads\V_Dat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markus\Downloads\V_Product%20(1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kus\Downloads\S_Saleschannel_Produc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Data!$A$39:$A$41</c:f>
              <c:strCache>
                <c:ptCount val="3"/>
                <c:pt idx="0">
                  <c:v>Daglegir notendur</c:v>
                </c:pt>
                <c:pt idx="1">
                  <c:v>Vikulegir notendur</c:v>
                </c:pt>
                <c:pt idx="2">
                  <c:v>Mánaðarlegir notendur</c:v>
                </c:pt>
              </c:strCache>
            </c:strRef>
          </c:cat>
          <c:val>
            <c:numRef>
              <c:f>Data!$B$39:$B$41</c:f>
              <c:numCache>
                <c:formatCode>#,##0</c:formatCode>
                <c:ptCount val="3"/>
                <c:pt idx="0">
                  <c:v>17448</c:v>
                </c:pt>
                <c:pt idx="1">
                  <c:v>38824</c:v>
                </c:pt>
                <c:pt idx="2">
                  <c:v>80551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53-4B66-8054-82C1D23BBCD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450499680"/>
        <c:axId val="229046304"/>
      </c:barChart>
      <c:catAx>
        <c:axId val="45049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29046304"/>
        <c:crosses val="autoZero"/>
        <c:auto val="1"/>
        <c:lblAlgn val="ctr"/>
        <c:lblOffset val="100"/>
        <c:noMultiLvlLbl val="0"/>
      </c:catAx>
      <c:valAx>
        <c:axId val="22904630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5049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ysClr val="windowText" lastClr="000000">
                  <a:lumMod val="75000"/>
                  <a:lumOff val="25000"/>
                </a:sysClr>
              </a:solidFill>
              <a:round/>
            </a:ln>
            <a:effectLst>
              <a:outerShdw dist="25400" dir="2700000" algn="tl" rotWithShape="0">
                <a:schemeClr val="accent2"/>
              </a:outerShdw>
            </a:effectLst>
          </c:spPr>
          <c:marker>
            <c:symbol val="none"/>
          </c:marker>
          <c:dPt>
            <c:idx val="1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978E-4594-9673-DA5D49861AA7}"/>
              </c:ext>
            </c:extLst>
          </c:dPt>
          <c:dPt>
            <c:idx val="2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978E-4594-9673-DA5D49861AA7}"/>
              </c:ext>
            </c:extLst>
          </c:dPt>
          <c:cat>
            <c:numRef>
              <c:f>Data!$D$3:$D$687</c:f>
              <c:numCache>
                <c:formatCode>mmm\-yy</c:formatCode>
                <c:ptCount val="24"/>
                <c:pt idx="0">
                  <c:v>44501</c:v>
                </c:pt>
                <c:pt idx="1">
                  <c:v>44531</c:v>
                </c:pt>
                <c:pt idx="2">
                  <c:v>44562</c:v>
                </c:pt>
                <c:pt idx="3">
                  <c:v>44593</c:v>
                </c:pt>
                <c:pt idx="4">
                  <c:v>44621</c:v>
                </c:pt>
                <c:pt idx="5">
                  <c:v>44652</c:v>
                </c:pt>
                <c:pt idx="6">
                  <c:v>44682</c:v>
                </c:pt>
                <c:pt idx="7">
                  <c:v>44713</c:v>
                </c:pt>
                <c:pt idx="8">
                  <c:v>44743</c:v>
                </c:pt>
                <c:pt idx="9">
                  <c:v>44774</c:v>
                </c:pt>
                <c:pt idx="10">
                  <c:v>44805</c:v>
                </c:pt>
                <c:pt idx="11">
                  <c:v>44835</c:v>
                </c:pt>
                <c:pt idx="12">
                  <c:v>44866</c:v>
                </c:pt>
                <c:pt idx="13">
                  <c:v>44896</c:v>
                </c:pt>
                <c:pt idx="14">
                  <c:v>44927</c:v>
                </c:pt>
                <c:pt idx="15">
                  <c:v>44958</c:v>
                </c:pt>
                <c:pt idx="16">
                  <c:v>44986</c:v>
                </c:pt>
                <c:pt idx="17">
                  <c:v>45017</c:v>
                </c:pt>
                <c:pt idx="18">
                  <c:v>45047</c:v>
                </c:pt>
                <c:pt idx="19">
                  <c:v>45078</c:v>
                </c:pt>
                <c:pt idx="20">
                  <c:v>45108</c:v>
                </c:pt>
                <c:pt idx="21">
                  <c:v>45139</c:v>
                </c:pt>
                <c:pt idx="22">
                  <c:v>45170</c:v>
                </c:pt>
                <c:pt idx="23">
                  <c:v>45200</c:v>
                </c:pt>
              </c:numCache>
            </c:numRef>
          </c:cat>
          <c:val>
            <c:numRef>
              <c:f>Data!$E$3:$E$687</c:f>
              <c:numCache>
                <c:formatCode>#,##0</c:formatCode>
                <c:ptCount val="24"/>
                <c:pt idx="0">
                  <c:v>15155</c:v>
                </c:pt>
                <c:pt idx="1">
                  <c:v>70740</c:v>
                </c:pt>
                <c:pt idx="2">
                  <c:v>110894</c:v>
                </c:pt>
                <c:pt idx="3">
                  <c:v>153520</c:v>
                </c:pt>
                <c:pt idx="4">
                  <c:v>259946</c:v>
                </c:pt>
                <c:pt idx="5">
                  <c:v>254329</c:v>
                </c:pt>
                <c:pt idx="6">
                  <c:v>325591</c:v>
                </c:pt>
                <c:pt idx="7">
                  <c:v>320272</c:v>
                </c:pt>
                <c:pt idx="8">
                  <c:v>323252</c:v>
                </c:pt>
                <c:pt idx="9">
                  <c:v>421143</c:v>
                </c:pt>
                <c:pt idx="10">
                  <c:v>582813</c:v>
                </c:pt>
                <c:pt idx="11">
                  <c:v>738815</c:v>
                </c:pt>
                <c:pt idx="12">
                  <c:v>808362</c:v>
                </c:pt>
                <c:pt idx="13">
                  <c:v>670810</c:v>
                </c:pt>
                <c:pt idx="14">
                  <c:v>807024</c:v>
                </c:pt>
                <c:pt idx="15">
                  <c:v>776036</c:v>
                </c:pt>
                <c:pt idx="16">
                  <c:v>910760</c:v>
                </c:pt>
                <c:pt idx="17">
                  <c:v>665993</c:v>
                </c:pt>
                <c:pt idx="18">
                  <c:v>751423</c:v>
                </c:pt>
                <c:pt idx="19">
                  <c:v>702387</c:v>
                </c:pt>
                <c:pt idx="20">
                  <c:v>618035</c:v>
                </c:pt>
                <c:pt idx="21">
                  <c:v>743265</c:v>
                </c:pt>
                <c:pt idx="22">
                  <c:v>813664</c:v>
                </c:pt>
                <c:pt idx="23">
                  <c:v>857208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8E-4594-9673-DA5D49861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 flip="none" rotWithShape="1">
                <a:gsLst>
                  <a:gs pos="53000">
                    <a:schemeClr val="bg2">
                      <a:lumMod val="50000"/>
                    </a:schemeClr>
                  </a:gs>
                  <a:gs pos="98062">
                    <a:schemeClr val="bg2"/>
                  </a:gs>
                  <a:gs pos="79000">
                    <a:schemeClr val="bg2">
                      <a:lumMod val="90000"/>
                    </a:schemeClr>
                  </a:gs>
                  <a:gs pos="0">
                    <a:schemeClr val="tx1">
                      <a:lumMod val="85000"/>
                      <a:lumOff val="15000"/>
                    </a:schemeClr>
                  </a:gs>
                  <a:gs pos="15000">
                    <a:schemeClr val="tx1">
                      <a:lumMod val="75000"/>
                      <a:lumOff val="25000"/>
                    </a:schemeClr>
                  </a:gs>
                  <a:gs pos="34000">
                    <a:schemeClr val="tx1">
                      <a:lumMod val="65000"/>
                      <a:lumOff val="35000"/>
                    </a:schemeClr>
                  </a:gs>
                  <a:gs pos="67000">
                    <a:srgbClr val="9B9C9E"/>
                  </a:gs>
                  <a:gs pos="87000">
                    <a:schemeClr val="bg2">
                      <a:lumMod val="90000"/>
                    </a:schemeClr>
                  </a:gs>
                  <a:gs pos="25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round/>
            </a:ln>
            <a:effectLst/>
          </c:spPr>
        </c:dropLines>
        <c:smooth val="0"/>
        <c:axId val="1162099679"/>
        <c:axId val="1220440223"/>
      </c:lineChart>
      <c:dateAx>
        <c:axId val="1162099679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1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220440223"/>
        <c:crosses val="autoZero"/>
        <c:auto val="1"/>
        <c:lblOffset val="100"/>
        <c:baseTimeUnit val="months"/>
      </c:dateAx>
      <c:valAx>
        <c:axId val="1220440223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16209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75000"/>
              <a:lumOff val="25000"/>
            </a:schemeClr>
          </a:solidFill>
        </a:defRPr>
      </a:pPr>
      <a:endParaRPr lang="is-I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Data!$B$3</c:f>
              <c:strCache>
                <c:ptCount val="1"/>
                <c:pt idx="0">
                  <c:v>Fjöldi skannana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Data!$A$4:$A$9</c:f>
              <c:strCache>
                <c:ptCount val="6"/>
                <c:pt idx="0">
                  <c:v>Stakt fargjald</c:v>
                </c:pt>
                <c:pt idx="1">
                  <c:v>Klapp Tíur</c:v>
                </c:pt>
                <c:pt idx="2">
                  <c:v>Dagspassar</c:v>
                </c:pt>
                <c:pt idx="3">
                  <c:v>Þriggja daga passi</c:v>
                </c:pt>
                <c:pt idx="4">
                  <c:v>30 daga kort</c:v>
                </c:pt>
                <c:pt idx="5">
                  <c:v>Árskort</c:v>
                </c:pt>
              </c:strCache>
            </c:strRef>
          </c:cat>
          <c:val>
            <c:numRef>
              <c:f>Data!$B$4:$B$9</c:f>
            </c:numRef>
          </c:val>
          <c:extLst>
            <c:ext xmlns:c16="http://schemas.microsoft.com/office/drawing/2014/chart" uri="{C3380CC4-5D6E-409C-BE32-E72D297353CC}">
              <c16:uniqueId val="{00000000-DEA4-40FD-AF19-2DAB71F0FD5C}"/>
            </c:ext>
          </c:extLst>
        </c:ser>
        <c:ser>
          <c:idx val="1"/>
          <c:order val="1"/>
          <c:tx>
            <c:strRef>
              <c:f>Data!$C$3</c:f>
              <c:strCache>
                <c:ptCount val="1"/>
                <c:pt idx="0">
                  <c:v>Hlutfall af heildar skönnunum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Data!$A$4:$A$9</c:f>
              <c:strCache>
                <c:ptCount val="6"/>
                <c:pt idx="0">
                  <c:v>Stakt fargjald</c:v>
                </c:pt>
                <c:pt idx="1">
                  <c:v>Klapp Tíur</c:v>
                </c:pt>
                <c:pt idx="2">
                  <c:v>Dagspassar</c:v>
                </c:pt>
                <c:pt idx="3">
                  <c:v>Þriggja daga passi</c:v>
                </c:pt>
                <c:pt idx="4">
                  <c:v>30 daga kort</c:v>
                </c:pt>
                <c:pt idx="5">
                  <c:v>Árskort</c:v>
                </c:pt>
              </c:strCache>
            </c:strRef>
          </c:cat>
          <c:val>
            <c:numRef>
              <c:f>Data!$C$4:$C$9</c:f>
              <c:numCache>
                <c:formatCode>0%</c:formatCode>
                <c:ptCount val="6"/>
                <c:pt idx="0">
                  <c:v>0.17848947231259005</c:v>
                </c:pt>
                <c:pt idx="1">
                  <c:v>1.3688647239101006E-2</c:v>
                </c:pt>
                <c:pt idx="2" formatCode="0.00%">
                  <c:v>6.7726366468557145E-4</c:v>
                </c:pt>
                <c:pt idx="3" formatCode="0.00%">
                  <c:v>4.7923335337400082E-4</c:v>
                </c:pt>
                <c:pt idx="4">
                  <c:v>0.53078381189338364</c:v>
                </c:pt>
                <c:pt idx="5">
                  <c:v>0.27588157153686571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A4-40FD-AF19-2DAB71F0FD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32034016"/>
        <c:axId val="1868031151"/>
      </c:barChart>
      <c:catAx>
        <c:axId val="43203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868031151"/>
        <c:crosses val="autoZero"/>
        <c:auto val="1"/>
        <c:lblAlgn val="ctr"/>
        <c:lblOffset val="100"/>
        <c:noMultiLvlLbl val="0"/>
      </c:catAx>
      <c:valAx>
        <c:axId val="186803115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3203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Data!$A$31</c:f>
              <c:strCache>
                <c:ptCount val="1"/>
                <c:pt idx="0">
                  <c:v>Klapp app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Data!$B$30:$D$30</c:f>
              <c:strCache>
                <c:ptCount val="3"/>
                <c:pt idx="0">
                  <c:v>Stakt Fargjald</c:v>
                </c:pt>
                <c:pt idx="1">
                  <c:v>30 Daga Kort</c:v>
                </c:pt>
                <c:pt idx="2">
                  <c:v>Árskort</c:v>
                </c:pt>
              </c:strCache>
            </c:strRef>
          </c:cat>
          <c:val>
            <c:numRef>
              <c:f>Data!$B$31:$D$31</c:f>
              <c:numCache>
                <c:formatCode>0%</c:formatCode>
                <c:ptCount val="3"/>
                <c:pt idx="0">
                  <c:v>0.97263958959384389</c:v>
                </c:pt>
                <c:pt idx="1">
                  <c:v>0.7572224381396554</c:v>
                </c:pt>
                <c:pt idx="2">
                  <c:v>0.55962343096234313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1E-4604-9CAA-AE6607055D99}"/>
            </c:ext>
          </c:extLst>
        </c:ser>
        <c:ser>
          <c:idx val="1"/>
          <c:order val="1"/>
          <c:tx>
            <c:strRef>
              <c:f>Data!$A$32</c:f>
              <c:strCache>
                <c:ptCount val="1"/>
                <c:pt idx="0">
                  <c:v>Klapp kort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Data!$B$30:$D$30</c:f>
              <c:strCache>
                <c:ptCount val="3"/>
                <c:pt idx="0">
                  <c:v>Stakt Fargjald</c:v>
                </c:pt>
                <c:pt idx="1">
                  <c:v>30 Daga Kort</c:v>
                </c:pt>
                <c:pt idx="2">
                  <c:v>Árskort</c:v>
                </c:pt>
              </c:strCache>
            </c:strRef>
          </c:cat>
          <c:val>
            <c:numRef>
              <c:f>Data!$B$32:$D$32</c:f>
              <c:numCache>
                <c:formatCode>0%</c:formatCode>
                <c:ptCount val="3"/>
                <c:pt idx="0">
                  <c:v>2.7360410406156093E-2</c:v>
                </c:pt>
                <c:pt idx="1">
                  <c:v>0.2427775618603446</c:v>
                </c:pt>
                <c:pt idx="2">
                  <c:v>0.44037656903765693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1E-4604-9CAA-AE6607055D9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450505440"/>
        <c:axId val="1221040111"/>
      </c:barChart>
      <c:catAx>
        <c:axId val="45050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221040111"/>
        <c:crosses val="autoZero"/>
        <c:auto val="1"/>
        <c:lblAlgn val="ctr"/>
        <c:lblOffset val="100"/>
        <c:noMultiLvlLbl val="0"/>
      </c:catAx>
      <c:valAx>
        <c:axId val="122104011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5050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90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6707D-B3B8-4D2D-AB59-DDF15589A9FE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AB758-EBD4-4062-96B6-EA29EEBBE4BD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909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5ABD-6617-48C5-A5B9-58AAAAAF5866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9400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5ABD-6617-48C5-A5B9-58AAAAAF5866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23483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5ABD-6617-48C5-A5B9-58AAAAAF5866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275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5ABD-6617-48C5-A5B9-58AAAAAF5866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87061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5ABD-6617-48C5-A5B9-58AAAAAF5866}" type="slidenum">
              <a:rPr lang="is-IS" smtClean="0"/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35751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5ABD-6617-48C5-A5B9-58AAAAAF5866}" type="slidenum">
              <a:rPr lang="is-IS" smtClean="0"/>
              <a:t>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87376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5ABD-6617-48C5-A5B9-58AAAAAF5866}" type="slidenum">
              <a:rPr lang="is-IS" smtClean="0"/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78730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5ABD-6617-48C5-A5B9-58AAAAAF5866}" type="slidenum">
              <a:rPr lang="is-IS" smtClean="0"/>
              <a:t>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7411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7BEA-95D1-64AD-C855-02A59CB1E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AC5669-850B-D0BB-A6AF-DB3C722CE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02322-4380-E71B-9A90-C333A4FAA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DE54-B8E9-40D7-08B4-1F44B9961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78281-C87D-AA7E-CAAD-F219D0298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3989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7EFE9-FEF2-F9A3-DBB9-CF8D26D9A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8C6A29-1991-5ADA-1FE2-56C2CB19C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481A9-2C1C-F2AE-1221-1206C0BC0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94EA-6B2C-BD3B-12BB-F0018BEF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00966-1BCF-90F1-0B02-F13F72D6D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4841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FFFA31-E753-5C05-9D41-6FB9F3C49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42E2BD-438F-0EAA-4CDB-F0C261AE0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EA3B7-3587-D598-2096-2DA159D1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29787-721F-1F45-DC12-8511EBB6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ACE3B-4FF7-FD93-7231-602282EC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6679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975C0-006B-1FC9-6884-E0D95048B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E413F-A2AB-4DFB-89CA-AAEF9B270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B1F7-B9D8-9C7C-679E-76EC78815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5A439-B3D5-6709-DE35-DF09CA0B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C95B8-964D-CDBD-D1D9-739E84D2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0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0B17-60A2-413E-03A1-00F7E9B65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7DF6B-FD08-1406-FAC0-BDA74BDDE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6131E-C966-495A-7309-C05994306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F7AC8-DD33-1358-2DFD-519D3CB0F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8E9A6-5610-3BB5-184A-34FA919A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955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8E0FA-ED37-D7DE-DD7A-055A94DA1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7360F-1747-C89E-74C8-E684103F3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DFDE9-5D3C-5241-2956-F5BA0E013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E8B68-5BBF-A673-5FC5-654B5D1D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486805-B959-D487-238D-6788A4F3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B2496-229B-E4FD-D6EC-7CF824CE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6322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99E9E-695A-016E-0836-81A32F48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4BD8F-8574-3DC7-88D1-3EECEF49F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4E2AC-F2A7-ACE2-CC84-7D31E718A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3D273-2F04-BC1B-569F-6D69E8365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EB65D6-B08E-FF9E-280C-DFB7E792C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69377D-E3A5-BC26-FCC9-6C5B7C07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2225DA-DFDB-CF4B-50D1-1E89EDB5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9F6801-7F9A-EFCF-B425-FC0B7B486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3116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11FBB-61EC-64D5-C40E-045F20A1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1D3792-9092-365C-EA2D-6A38882C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6CBFA3-837B-9D7F-A20C-CBA355800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E156E-97D5-BB37-780C-2DDCC08B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611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162C1E-03B8-3047-5DED-0E601591A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95B301-0B47-0C93-3BC4-60E29E434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DCFF8-984A-975B-92E9-0D961C2D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1443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62483-B428-6362-EF9D-B8A80961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AFC6C-4459-E6DE-52DD-6BC0B641F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76732-BB21-EE3E-2E15-8B337FD8C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60139-D44A-B71E-58E1-8C842C99E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B0335-39A2-2611-F7AD-CF2CC393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328DF-7BC3-199A-A372-B83AC8765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0272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6BEEE-61CD-0D41-7635-DDAE0AE83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9E6267-A3D1-7B16-CF70-720C1090C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0B671F-ECA1-5E5C-7EDA-A932264C4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A21CB-4DDB-9D34-C999-D017AF4CC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909C-BB1A-75B4-DDE5-BD8C098D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0CA31-400E-C8FB-D52A-A6E2404B8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0792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6CF09F-5325-F0FD-FDF6-45C2FD577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22E38-E7B3-F920-F56C-863FD9692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34A10-015A-AAE3-E50D-6B0D3AC96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9DDC9-EE09-45E9-891C-7BD9C02BDA12}" type="datetimeFigureOut">
              <a:rPr lang="is-IS" smtClean="0"/>
              <a:t>9.1.2024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2B319-6A66-0BC2-A4EA-31B2B1810D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CDF0D-335F-220F-2474-5CC2C0140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50A3-1297-46D7-8E86-A104B8683E7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7264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FD09-C574-1B47-FA4C-EA13A1916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ACB7C-DB2B-41B0-6069-569547C23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ekstrartölur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ppitími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Sýna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gröf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frá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https://status.straeto.fara.no/</a:t>
            </a:r>
          </a:p>
          <a:p>
            <a:pPr lvl="1"/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Mánudagur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27.11.2023 Login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niðri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milli ca. 16 og17:30 (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ofhleðsla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serverum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FARA)</a:t>
            </a:r>
          </a:p>
          <a:p>
            <a:pPr lvl="1"/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Miðvikudagur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29.11.2023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Login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hægt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milli ca. 15 og 16:40 (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ofhleðsla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serverum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FARA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Þriðjudagur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5.12.2023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óstöðugt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1,5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klst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morguninn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(3D secure -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Teya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Helgin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9.-11.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niðritími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skönnum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vögnum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Lagað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mánudagsmorgun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kannar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elstu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áskoranir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Miðar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appinu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notendur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geta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þá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aftur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Mínum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síðum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lagfæringar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gerðar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fleira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gangi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/>
              <a:t>Notendur</a:t>
            </a:r>
            <a:r>
              <a:rPr lang="en-US" dirty="0"/>
              <a:t> </a:t>
            </a:r>
            <a:r>
              <a:rPr lang="en-US" dirty="0" err="1"/>
              <a:t>loggast</a:t>
            </a:r>
            <a:r>
              <a:rPr lang="en-US" dirty="0"/>
              <a:t> </a:t>
            </a:r>
            <a:r>
              <a:rPr lang="en-US" dirty="0" err="1"/>
              <a:t>út</a:t>
            </a:r>
            <a:r>
              <a:rPr lang="en-US" dirty="0"/>
              <a:t> </a:t>
            </a:r>
            <a:r>
              <a:rPr lang="en-US" dirty="0" err="1"/>
              <a:t>úr</a:t>
            </a:r>
            <a:r>
              <a:rPr lang="en-US" dirty="0"/>
              <a:t> </a:t>
            </a:r>
            <a:r>
              <a:rPr lang="en-US" dirty="0" err="1"/>
              <a:t>appinu</a:t>
            </a:r>
            <a:r>
              <a:rPr lang="en-US" dirty="0"/>
              <a:t> – </a:t>
            </a:r>
            <a:r>
              <a:rPr lang="en-US" dirty="0" err="1"/>
              <a:t>mikið</a:t>
            </a:r>
            <a:r>
              <a:rPr lang="en-US" dirty="0"/>
              <a:t> </a:t>
            </a:r>
            <a:r>
              <a:rPr lang="en-US" dirty="0" err="1"/>
              <a:t>búið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gera</a:t>
            </a:r>
            <a:r>
              <a:rPr lang="en-US" dirty="0"/>
              <a:t> og </a:t>
            </a:r>
            <a:r>
              <a:rPr lang="en-US" dirty="0" err="1"/>
              <a:t>meira</a:t>
            </a:r>
            <a:r>
              <a:rPr lang="en-US" dirty="0"/>
              <a:t> </a:t>
            </a:r>
            <a:r>
              <a:rPr lang="en-US" dirty="0" err="1"/>
              <a:t>verið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skoða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6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F2223-19B2-4397-71CE-DF309A1C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/>
              <a:t>Uppitími</a:t>
            </a:r>
            <a:r>
              <a:rPr lang="is-IS" dirty="0"/>
              <a:t> – um 99.98%</a:t>
            </a:r>
          </a:p>
        </p:txBody>
      </p:sp>
      <p:pic>
        <p:nvPicPr>
          <p:cNvPr id="6" name="Picture 5" descr="A white letter in a black circle&#10;&#10;Description automatically generated">
            <a:extLst>
              <a:ext uri="{FF2B5EF4-FFF2-40B4-BE49-F238E27FC236}">
                <a16:creationId xmlns:a16="http://schemas.microsoft.com/office/drawing/2014/main" id="{49A48857-FC23-449D-9818-73A9DE8572D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208314"/>
            <a:ext cx="682581" cy="635062"/>
          </a:xfrm>
          <a:prstGeom prst="rect">
            <a:avLst/>
          </a:prstGeom>
        </p:spPr>
      </p:pic>
      <p:pic>
        <p:nvPicPr>
          <p:cNvPr id="7" name="Picture 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4E4D9F1-1813-5D44-5453-CA8E1ECC16B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69" y="312085"/>
            <a:ext cx="435668" cy="42751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5C52306-F5FD-96C5-088B-EC8DD46B2713}"/>
              </a:ext>
            </a:extLst>
          </p:cNvPr>
          <p:cNvCxnSpPr>
            <a:cxnSpLocks/>
          </p:cNvCxnSpPr>
          <p:nvPr/>
        </p:nvCxnSpPr>
        <p:spPr>
          <a:xfrm>
            <a:off x="11438050" y="208314"/>
            <a:ext cx="0" cy="5981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20193AE-00D4-1B87-522D-7DEF1EF3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dirty="0"/>
              <a:t>https://status.straeto.fara.no/#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277BA1-BB13-3394-45C9-FE2B0EF5F2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3660" y="1350623"/>
            <a:ext cx="8214147" cy="476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9032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F2223-19B2-4397-71CE-DF309A1C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Síðustu 2 vikur leiðinlegar</a:t>
            </a:r>
          </a:p>
        </p:txBody>
      </p:sp>
      <p:pic>
        <p:nvPicPr>
          <p:cNvPr id="6" name="Picture 5" descr="A white letter in a black circle&#10;&#10;Description automatically generated">
            <a:extLst>
              <a:ext uri="{FF2B5EF4-FFF2-40B4-BE49-F238E27FC236}">
                <a16:creationId xmlns:a16="http://schemas.microsoft.com/office/drawing/2014/main" id="{49A48857-FC23-449D-9818-73A9DE8572D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208314"/>
            <a:ext cx="682581" cy="635062"/>
          </a:xfrm>
          <a:prstGeom prst="rect">
            <a:avLst/>
          </a:prstGeom>
        </p:spPr>
      </p:pic>
      <p:pic>
        <p:nvPicPr>
          <p:cNvPr id="7" name="Picture 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4E4D9F1-1813-5D44-5453-CA8E1ECC16B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69" y="312085"/>
            <a:ext cx="435668" cy="42751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5C52306-F5FD-96C5-088B-EC8DD46B2713}"/>
              </a:ext>
            </a:extLst>
          </p:cNvPr>
          <p:cNvCxnSpPr>
            <a:cxnSpLocks/>
          </p:cNvCxnSpPr>
          <p:nvPr/>
        </p:nvCxnSpPr>
        <p:spPr>
          <a:xfrm>
            <a:off x="11438050" y="208314"/>
            <a:ext cx="0" cy="5981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0EDEC9-F939-0F3F-4978-9FBC98EC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9138"/>
            <a:ext cx="10515600" cy="4277825"/>
          </a:xfrm>
        </p:spPr>
        <p:txBody>
          <a:bodyPr>
            <a:normAutofit/>
          </a:bodyPr>
          <a:lstStyle/>
          <a:p>
            <a:pPr lvl="1"/>
            <a:r>
              <a:rPr lang="en-US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Mánudagur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27.11.2023 Login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niðri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milli ca. 16 og17:30 (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ofhleðsla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serverum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Miðvikudagur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29.11.2023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Login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hægt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milli ca. 15 og 16:40 (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ofhleðsla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serverum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Þriðjudagur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5.12.2023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óstöðugt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1,5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klst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morguninn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(3D secure - </a:t>
            </a:r>
            <a:r>
              <a:rPr lang="en-US" sz="2800" b="1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Teya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Helgin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9. -11.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desember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niðritími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skönnum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vögnum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Orsök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 </a:t>
            </a:r>
            <a:r>
              <a:rPr lang="en-US" sz="28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netbreyting</a:t>
            </a: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2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Hesthálsi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þriðjudeginum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ófyrirséð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Miðvikudagur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13.12.2023 –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Mínar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síður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app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tvisvar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niðri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ca.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hálftíma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heild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(server </a:t>
            </a: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163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E0E82-8DEA-0605-A765-3B9AD605B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2414214"/>
            <a:ext cx="10515600" cy="936077"/>
          </a:xfrm>
        </p:spPr>
        <p:txBody>
          <a:bodyPr anchor="ctr"/>
          <a:lstStyle/>
          <a:p>
            <a:pPr marL="0" indent="0" algn="ctr">
              <a:buNone/>
            </a:pPr>
            <a:r>
              <a:rPr lang="is-IS" dirty="0"/>
              <a:t>Hver er í raun staðan i dag?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660F1A5-C953-CC3A-54B5-ED80AD140AB6}"/>
              </a:ext>
            </a:extLst>
          </p:cNvPr>
          <p:cNvSpPr txBox="1">
            <a:spLocks/>
          </p:cNvSpPr>
          <p:nvPr/>
        </p:nvSpPr>
        <p:spPr>
          <a:xfrm>
            <a:off x="990600" y="1874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s-IS" dirty="0"/>
          </a:p>
        </p:txBody>
      </p:sp>
      <p:pic>
        <p:nvPicPr>
          <p:cNvPr id="4" name="Picture 3" descr="A white letter in a black circle&#10;&#10;Description automatically generated">
            <a:extLst>
              <a:ext uri="{FF2B5EF4-FFF2-40B4-BE49-F238E27FC236}">
                <a16:creationId xmlns:a16="http://schemas.microsoft.com/office/drawing/2014/main" id="{2D5A8ADD-A11A-48D4-D3D6-8BB235ED698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208314"/>
            <a:ext cx="682581" cy="635062"/>
          </a:xfrm>
          <a:prstGeom prst="rect">
            <a:avLst/>
          </a:prstGeom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52AB387-E20D-6A24-4368-E6A1C23DE57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69" y="312085"/>
            <a:ext cx="435668" cy="42751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F31055-7F41-2E1E-C7A9-2A4B976B594D}"/>
              </a:ext>
            </a:extLst>
          </p:cNvPr>
          <p:cNvCxnSpPr>
            <a:cxnSpLocks/>
          </p:cNvCxnSpPr>
          <p:nvPr/>
        </p:nvCxnSpPr>
        <p:spPr>
          <a:xfrm>
            <a:off x="11438050" y="208314"/>
            <a:ext cx="0" cy="5981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319C20B-1EE8-2DC5-B067-13374866EC32}"/>
              </a:ext>
            </a:extLst>
          </p:cNvPr>
          <p:cNvSpPr txBox="1">
            <a:spLocks/>
          </p:cNvSpPr>
          <p:nvPr/>
        </p:nvSpPr>
        <p:spPr>
          <a:xfrm>
            <a:off x="801688" y="244245"/>
            <a:ext cx="10515600" cy="936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s-IS" dirty="0"/>
              <a:t>Núverandi glímur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643930-6AE8-80A4-28A9-B9C8C127F19C}"/>
              </a:ext>
            </a:extLst>
          </p:cNvPr>
          <p:cNvSpPr txBox="1"/>
          <p:nvPr/>
        </p:nvSpPr>
        <p:spPr>
          <a:xfrm>
            <a:off x="1037041" y="1652664"/>
            <a:ext cx="1011791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Skannar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þarf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að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restarta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stundum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Erum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að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fá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nýja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skanna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styðja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snertilaus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greiðslukort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Miðar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appinu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notendur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geta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náð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þá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aftur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Mínum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síðum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lagfæringar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verið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gerðar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fleira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í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gangi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FF0000"/>
                </a:solidFill>
              </a:rPr>
              <a:t>Notendur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loggast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út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/>
              <a:t>úr</a:t>
            </a:r>
            <a:r>
              <a:rPr lang="en-US" sz="2800" dirty="0"/>
              <a:t> </a:t>
            </a:r>
            <a:r>
              <a:rPr lang="en-US" sz="2800" dirty="0" err="1"/>
              <a:t>appinu</a:t>
            </a:r>
            <a:r>
              <a:rPr lang="en-US" sz="2800" dirty="0"/>
              <a:t> – </a:t>
            </a:r>
            <a:r>
              <a:rPr lang="en-US" sz="2800" dirty="0" err="1"/>
              <a:t>mikið</a:t>
            </a:r>
            <a:r>
              <a:rPr lang="en-US" sz="2800" dirty="0"/>
              <a:t> </a:t>
            </a:r>
            <a:r>
              <a:rPr lang="en-US" sz="2800" dirty="0" err="1"/>
              <a:t>búið</a:t>
            </a:r>
            <a:r>
              <a:rPr lang="en-US" sz="2800" dirty="0"/>
              <a:t> </a:t>
            </a:r>
            <a:r>
              <a:rPr lang="en-US" sz="2800" dirty="0" err="1"/>
              <a:t>að</a:t>
            </a:r>
            <a:r>
              <a:rPr lang="en-US" sz="2800" dirty="0"/>
              <a:t> </a:t>
            </a:r>
            <a:r>
              <a:rPr lang="en-US" sz="2800" dirty="0" err="1"/>
              <a:t>gera</a:t>
            </a:r>
            <a:r>
              <a:rPr lang="en-US" sz="2800" dirty="0"/>
              <a:t> og </a:t>
            </a:r>
            <a:r>
              <a:rPr lang="en-US" sz="2800" dirty="0" err="1"/>
              <a:t>meira</a:t>
            </a:r>
            <a:r>
              <a:rPr lang="en-US" sz="2800" dirty="0"/>
              <a:t> </a:t>
            </a:r>
            <a:r>
              <a:rPr lang="en-US" sz="2800" dirty="0" err="1"/>
              <a:t>verið</a:t>
            </a:r>
            <a:r>
              <a:rPr lang="en-US" sz="2800" dirty="0"/>
              <a:t> </a:t>
            </a:r>
            <a:r>
              <a:rPr lang="en-US" sz="2800" dirty="0" err="1"/>
              <a:t>að</a:t>
            </a:r>
            <a:r>
              <a:rPr lang="en-US" sz="2800" dirty="0"/>
              <a:t> </a:t>
            </a:r>
            <a:r>
              <a:rPr lang="en-US" sz="2800" dirty="0" err="1"/>
              <a:t>skoða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55729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E0E82-8DEA-0605-A765-3B9AD605B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2414214"/>
            <a:ext cx="10515600" cy="936077"/>
          </a:xfrm>
        </p:spPr>
        <p:txBody>
          <a:bodyPr anchor="ctr"/>
          <a:lstStyle/>
          <a:p>
            <a:pPr marL="0" indent="0" algn="ctr">
              <a:buNone/>
            </a:pPr>
            <a:r>
              <a:rPr lang="is-IS" dirty="0"/>
              <a:t>Hver er í raun staðan i dag?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660F1A5-C953-CC3A-54B5-ED80AD140AB6}"/>
              </a:ext>
            </a:extLst>
          </p:cNvPr>
          <p:cNvSpPr txBox="1">
            <a:spLocks/>
          </p:cNvSpPr>
          <p:nvPr/>
        </p:nvSpPr>
        <p:spPr>
          <a:xfrm>
            <a:off x="990600" y="1874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s-IS" dirty="0"/>
          </a:p>
        </p:txBody>
      </p:sp>
      <p:pic>
        <p:nvPicPr>
          <p:cNvPr id="4" name="Picture 3" descr="A white letter in a black circle&#10;&#10;Description automatically generated">
            <a:extLst>
              <a:ext uri="{FF2B5EF4-FFF2-40B4-BE49-F238E27FC236}">
                <a16:creationId xmlns:a16="http://schemas.microsoft.com/office/drawing/2014/main" id="{2D5A8ADD-A11A-48D4-D3D6-8BB235ED698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208314"/>
            <a:ext cx="682581" cy="635062"/>
          </a:xfrm>
          <a:prstGeom prst="rect">
            <a:avLst/>
          </a:prstGeom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52AB387-E20D-6A24-4368-E6A1C23DE57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69" y="312085"/>
            <a:ext cx="435668" cy="42751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F31055-7F41-2E1E-C7A9-2A4B976B594D}"/>
              </a:ext>
            </a:extLst>
          </p:cNvPr>
          <p:cNvCxnSpPr>
            <a:cxnSpLocks/>
          </p:cNvCxnSpPr>
          <p:nvPr/>
        </p:nvCxnSpPr>
        <p:spPr>
          <a:xfrm>
            <a:off x="11438050" y="208314"/>
            <a:ext cx="0" cy="5981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319C20B-1EE8-2DC5-B067-13374866EC32}"/>
              </a:ext>
            </a:extLst>
          </p:cNvPr>
          <p:cNvSpPr txBox="1">
            <a:spLocks/>
          </p:cNvSpPr>
          <p:nvPr/>
        </p:nvSpPr>
        <p:spPr>
          <a:xfrm>
            <a:off x="801688" y="244245"/>
            <a:ext cx="10515600" cy="936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s-IS" dirty="0"/>
              <a:t>Rekstrarkostnaður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643930-6AE8-80A4-28A9-B9C8C127F19C}"/>
              </a:ext>
            </a:extLst>
          </p:cNvPr>
          <p:cNvSpPr txBox="1"/>
          <p:nvPr/>
        </p:nvSpPr>
        <p:spPr>
          <a:xfrm>
            <a:off x="1037041" y="1652664"/>
            <a:ext cx="1011791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FARA SLA: 2Mkr á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mánuði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Stokkur –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appþróun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1Mkr á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mánuði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Hýsing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100.000 kr. á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mánuði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Farmiðlar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Pappi: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kostnaður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25 kr. per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pappaspjald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Plast:600 kr.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hagnaður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040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E0E82-8DEA-0605-A765-3B9AD605B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2414214"/>
            <a:ext cx="10515600" cy="936077"/>
          </a:xfrm>
        </p:spPr>
        <p:txBody>
          <a:bodyPr anchor="ctr"/>
          <a:lstStyle/>
          <a:p>
            <a:pPr marL="0" indent="0" algn="ctr">
              <a:buNone/>
            </a:pPr>
            <a:r>
              <a:rPr lang="is-IS" dirty="0"/>
              <a:t>Hver er í raun staðan i dag?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660F1A5-C953-CC3A-54B5-ED80AD140AB6}"/>
              </a:ext>
            </a:extLst>
          </p:cNvPr>
          <p:cNvSpPr txBox="1">
            <a:spLocks/>
          </p:cNvSpPr>
          <p:nvPr/>
        </p:nvSpPr>
        <p:spPr>
          <a:xfrm>
            <a:off x="990600" y="18742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s-IS" dirty="0"/>
          </a:p>
        </p:txBody>
      </p:sp>
      <p:pic>
        <p:nvPicPr>
          <p:cNvPr id="4" name="Picture 3" descr="A white letter in a black circle&#10;&#10;Description automatically generated">
            <a:extLst>
              <a:ext uri="{FF2B5EF4-FFF2-40B4-BE49-F238E27FC236}">
                <a16:creationId xmlns:a16="http://schemas.microsoft.com/office/drawing/2014/main" id="{2D5A8ADD-A11A-48D4-D3D6-8BB235ED698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208314"/>
            <a:ext cx="682581" cy="635062"/>
          </a:xfrm>
          <a:prstGeom prst="rect">
            <a:avLst/>
          </a:prstGeom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52AB387-E20D-6A24-4368-E6A1C23DE57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69" y="312085"/>
            <a:ext cx="435668" cy="42751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F31055-7F41-2E1E-C7A9-2A4B976B594D}"/>
              </a:ext>
            </a:extLst>
          </p:cNvPr>
          <p:cNvCxnSpPr>
            <a:cxnSpLocks/>
          </p:cNvCxnSpPr>
          <p:nvPr/>
        </p:nvCxnSpPr>
        <p:spPr>
          <a:xfrm>
            <a:off x="11438050" y="208314"/>
            <a:ext cx="0" cy="5981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4CB832-3078-634F-D468-834C3BCE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Vinnustofa Strætó 18.11.2023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3FF4C64-8EA2-68F9-955C-AE0EBF4B74C3}"/>
              </a:ext>
            </a:extLst>
          </p:cNvPr>
          <p:cNvGraphicFramePr>
            <a:graphicFrameLocks/>
          </p:cNvGraphicFramePr>
          <p:nvPr/>
        </p:nvGraphicFramePr>
        <p:xfrm>
          <a:off x="2135188" y="843376"/>
          <a:ext cx="7848600" cy="4786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319C20B-1EE8-2DC5-B067-13374866EC32}"/>
              </a:ext>
            </a:extLst>
          </p:cNvPr>
          <p:cNvSpPr txBox="1">
            <a:spLocks/>
          </p:cNvSpPr>
          <p:nvPr/>
        </p:nvSpPr>
        <p:spPr>
          <a:xfrm>
            <a:off x="801688" y="244245"/>
            <a:ext cx="10515600" cy="936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s-IS" dirty="0"/>
              <a:t>Fjöldi notenda í Klapp appi</a:t>
            </a:r>
          </a:p>
        </p:txBody>
      </p:sp>
    </p:spTree>
    <p:extLst>
      <p:ext uri="{BB962C8B-B14F-4D97-AF65-F5344CB8AC3E}">
        <p14:creationId xmlns:p14="http://schemas.microsoft.com/office/powerpoint/2010/main" val="737613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E0E82-8DEA-0605-A765-3B9AD605B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052"/>
            <a:ext cx="10515600" cy="936077"/>
          </a:xfrm>
        </p:spPr>
        <p:txBody>
          <a:bodyPr anchor="ctr"/>
          <a:lstStyle/>
          <a:p>
            <a:pPr marL="0" indent="0" algn="ctr">
              <a:buNone/>
            </a:pPr>
            <a:r>
              <a:rPr lang="is-IS" dirty="0"/>
              <a:t>Mánaðarlegar </a:t>
            </a:r>
            <a:r>
              <a:rPr lang="is-IS" dirty="0" err="1"/>
              <a:t>skannanir</a:t>
            </a:r>
            <a:endParaRPr lang="is-I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660F1A5-C953-CC3A-54B5-ED80AD140AB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s-I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821002F-BDBC-56A5-000B-9A7B4FD89205}"/>
              </a:ext>
            </a:extLst>
          </p:cNvPr>
          <p:cNvGraphicFramePr>
            <a:graphicFrameLocks/>
          </p:cNvGraphicFramePr>
          <p:nvPr/>
        </p:nvGraphicFramePr>
        <p:xfrm>
          <a:off x="1519707" y="1365161"/>
          <a:ext cx="8886421" cy="493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 descr="A white letter in a black circle&#10;&#10;Description automatically generated">
            <a:extLst>
              <a:ext uri="{FF2B5EF4-FFF2-40B4-BE49-F238E27FC236}">
                <a16:creationId xmlns:a16="http://schemas.microsoft.com/office/drawing/2014/main" id="{2D5A8ADD-A11A-48D4-D3D6-8BB235ED6985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208314"/>
            <a:ext cx="682581" cy="635062"/>
          </a:xfrm>
          <a:prstGeom prst="rect">
            <a:avLst/>
          </a:prstGeom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52AB387-E20D-6A24-4368-E6A1C23DE57F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69" y="312085"/>
            <a:ext cx="435668" cy="42751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F31055-7F41-2E1E-C7A9-2A4B976B594D}"/>
              </a:ext>
            </a:extLst>
          </p:cNvPr>
          <p:cNvCxnSpPr>
            <a:cxnSpLocks/>
          </p:cNvCxnSpPr>
          <p:nvPr/>
        </p:nvCxnSpPr>
        <p:spPr>
          <a:xfrm>
            <a:off x="11438050" y="208314"/>
            <a:ext cx="0" cy="5981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4CB832-3078-634F-D468-834C3BCE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Vinnustofa Strætó 18.11.2023</a:t>
            </a:r>
          </a:p>
        </p:txBody>
      </p:sp>
    </p:spTree>
    <p:extLst>
      <p:ext uri="{BB962C8B-B14F-4D97-AF65-F5344CB8AC3E}">
        <p14:creationId xmlns:p14="http://schemas.microsoft.com/office/powerpoint/2010/main" val="39181547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E0E82-8DEA-0605-A765-3B9AD605B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052"/>
            <a:ext cx="10515600" cy="936077"/>
          </a:xfrm>
        </p:spPr>
        <p:txBody>
          <a:bodyPr anchor="ctr"/>
          <a:lstStyle/>
          <a:p>
            <a:pPr marL="0" indent="0" algn="ctr">
              <a:buNone/>
            </a:pPr>
            <a:r>
              <a:rPr lang="is-IS" dirty="0"/>
              <a:t>Hlutfall af heildar skönnunum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660F1A5-C953-CC3A-54B5-ED80AD140AB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s-IS" dirty="0"/>
          </a:p>
        </p:txBody>
      </p:sp>
      <p:pic>
        <p:nvPicPr>
          <p:cNvPr id="4" name="Picture 3" descr="A white letter in a black circle&#10;&#10;Description automatically generated">
            <a:extLst>
              <a:ext uri="{FF2B5EF4-FFF2-40B4-BE49-F238E27FC236}">
                <a16:creationId xmlns:a16="http://schemas.microsoft.com/office/drawing/2014/main" id="{A35C7F71-51E0-1C66-7677-F2FA36315B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208314"/>
            <a:ext cx="682581" cy="635062"/>
          </a:xfrm>
          <a:prstGeom prst="rect">
            <a:avLst/>
          </a:prstGeom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D8669D1-14F9-AE30-0CE8-8A62550F1F7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69" y="312085"/>
            <a:ext cx="435668" cy="42751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9A036D-4292-0FC9-58FE-C6E4F828EA00}"/>
              </a:ext>
            </a:extLst>
          </p:cNvPr>
          <p:cNvCxnSpPr>
            <a:cxnSpLocks/>
          </p:cNvCxnSpPr>
          <p:nvPr/>
        </p:nvCxnSpPr>
        <p:spPr>
          <a:xfrm>
            <a:off x="11438050" y="208314"/>
            <a:ext cx="0" cy="5981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59010B3-122B-2E3A-601B-41D28BFA1637}"/>
              </a:ext>
            </a:extLst>
          </p:cNvPr>
          <p:cNvGraphicFramePr>
            <a:graphicFrameLocks/>
          </p:cNvGraphicFramePr>
          <p:nvPr/>
        </p:nvGraphicFramePr>
        <p:xfrm>
          <a:off x="2165350" y="1470640"/>
          <a:ext cx="7861300" cy="4706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F374C2C-14E1-2746-1EDD-2AAABD46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Vinnustofa Strætó 18.11.2023</a:t>
            </a:r>
          </a:p>
        </p:txBody>
      </p:sp>
    </p:spTree>
    <p:extLst>
      <p:ext uri="{BB962C8B-B14F-4D97-AF65-F5344CB8AC3E}">
        <p14:creationId xmlns:p14="http://schemas.microsoft.com/office/powerpoint/2010/main" val="40482881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E0E82-8DEA-0605-A765-3B9AD605B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052"/>
            <a:ext cx="10515600" cy="936077"/>
          </a:xfrm>
        </p:spPr>
        <p:txBody>
          <a:bodyPr anchor="ctr"/>
          <a:lstStyle/>
          <a:p>
            <a:pPr marL="0" indent="0" algn="ctr">
              <a:buNone/>
            </a:pPr>
            <a:r>
              <a:rPr lang="is-IS" dirty="0"/>
              <a:t>Skipting milli farmiðla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660F1A5-C953-CC3A-54B5-ED80AD140AB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s-IS" dirty="0"/>
          </a:p>
        </p:txBody>
      </p:sp>
      <p:pic>
        <p:nvPicPr>
          <p:cNvPr id="4" name="Picture 3" descr="A white letter in a black circle&#10;&#10;Description automatically generated">
            <a:extLst>
              <a:ext uri="{FF2B5EF4-FFF2-40B4-BE49-F238E27FC236}">
                <a16:creationId xmlns:a16="http://schemas.microsoft.com/office/drawing/2014/main" id="{2D5A8ADD-A11A-48D4-D3D6-8BB235ED698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208314"/>
            <a:ext cx="682581" cy="635062"/>
          </a:xfrm>
          <a:prstGeom prst="rect">
            <a:avLst/>
          </a:prstGeom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52AB387-E20D-6A24-4368-E6A1C23DE57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69" y="312085"/>
            <a:ext cx="435668" cy="42751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F31055-7F41-2E1E-C7A9-2A4B976B594D}"/>
              </a:ext>
            </a:extLst>
          </p:cNvPr>
          <p:cNvCxnSpPr>
            <a:cxnSpLocks/>
          </p:cNvCxnSpPr>
          <p:nvPr/>
        </p:nvCxnSpPr>
        <p:spPr>
          <a:xfrm>
            <a:off x="11438050" y="208314"/>
            <a:ext cx="0" cy="5981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4CB832-3078-634F-D468-834C3BCE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Vinnustofa Strætó 18.11.2023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9C829CF-8F3C-7908-55FC-6C8C374C4E18}"/>
              </a:ext>
            </a:extLst>
          </p:cNvPr>
          <p:cNvGraphicFramePr>
            <a:graphicFrameLocks/>
          </p:cNvGraphicFramePr>
          <p:nvPr/>
        </p:nvGraphicFramePr>
        <p:xfrm>
          <a:off x="2095500" y="1190692"/>
          <a:ext cx="8212137" cy="4672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171741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8715</TotalTime>
  <Words>385</Words>
  <Application>Microsoft Office PowerPoint</Application>
  <PresentationFormat>Widescreen</PresentationFormat>
  <Paragraphs>55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Uppitími – um 99.98%</vt:lpstr>
      <vt:lpstr>Síðustu 2 vikur leiðinlegar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Umhverfisvænna greiðslukerfi</dc:title>
  <dc:creator>Markús Vilhjálmsson</dc:creator>
  <cp:lastModifiedBy>Herdís Steinarsdóttir</cp:lastModifiedBy>
  <cp:revision>8</cp:revision>
  <dcterms:created xsi:type="dcterms:W3CDTF">2023-12-05T15:01:03Z</dcterms:created>
  <dcterms:modified xsi:type="dcterms:W3CDTF">2024-01-09T12:44:00Z</dcterms:modified>
</cp:coreProperties>
</file>