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51" r:id="rId1"/>
    <p:sldMasterId id="2147483654" r:id="rId2"/>
    <p:sldMasterId id="2147483655" r:id="rId3"/>
  </p:sldMasterIdLst>
  <p:sldIdLst>
    <p:sldId id="257" r:id="rId4"/>
    <p:sldId id="259" r:id="rId5"/>
    <p:sldId id="265" r:id="rId6"/>
    <p:sldId id="264" r:id="rId7"/>
    <p:sldId id="261" r:id="rId8"/>
  </p:sldIdLst>
  <p:sldSz cx="12192000" cy="6858000"/>
  <p:notesSz cx="6858000" cy="9144000"/>
  <p:embeddedFontLst>
    <p:embeddedFont>
      <p:font typeface="GT America" panose="020B0604020202020204" charset="0"/>
      <p:regular r:id="rId9"/>
      <p:italic r:id="rId10"/>
    </p:embeddedFont>
  </p:embeddedFontLst>
  <p:defaultTextStyle>
    <a:defPPr>
      <a:defRPr lang="en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63" d="100"/>
          <a:sy n="63" d="100"/>
        </p:scale>
        <p:origin x="7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6/11/relationships/changesInfo" Target="changesInfos/changesInfo1.xml"/><Relationship Id="rId10" Type="http://schemas.openxmlformats.org/officeDocument/2006/relationships/font" Target="fonts/font2.fntdata"/><Relationship Id="rId4" Type="http://schemas.openxmlformats.org/officeDocument/2006/relationships/slide" Target="slides/slide1.xml"/><Relationship Id="rId9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dís Steinarsdóttir" userId="6dc94a93-00b8-4478-a59e-d3841cc39b1d" providerId="ADAL" clId="{A456A114-360C-45C8-8973-BD7A15071DB1}"/>
    <pc:docChg chg="modSld">
      <pc:chgData name="Herdís Steinarsdóttir" userId="6dc94a93-00b8-4478-a59e-d3841cc39b1d" providerId="ADAL" clId="{A456A114-360C-45C8-8973-BD7A15071DB1}" dt="2024-01-16T12:26:55.180" v="0" actId="20577"/>
      <pc:docMkLst>
        <pc:docMk/>
      </pc:docMkLst>
      <pc:sldChg chg="modSp mod">
        <pc:chgData name="Herdís Steinarsdóttir" userId="6dc94a93-00b8-4478-a59e-d3841cc39b1d" providerId="ADAL" clId="{A456A114-360C-45C8-8973-BD7A15071DB1}" dt="2024-01-16T12:26:55.180" v="0" actId="20577"/>
        <pc:sldMkLst>
          <pc:docMk/>
          <pc:sldMk cId="1703914955" sldId="259"/>
        </pc:sldMkLst>
        <pc:spChg chg="mod">
          <ac:chgData name="Herdís Steinarsdóttir" userId="6dc94a93-00b8-4478-a59e-d3841cc39b1d" providerId="ADAL" clId="{A456A114-360C-45C8-8973-BD7A15071DB1}" dt="2024-01-16T12:26:55.180" v="0" actId="20577"/>
          <ac:spMkLst>
            <pc:docMk/>
            <pc:sldMk cId="1703914955" sldId="259"/>
            <ac:spMk id="7" creationId="{C52FA677-3063-5E47-A773-F3BA34D6C8D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213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1009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652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006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568BFBB-B4B3-3D43-8EBE-567E7218ABE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-137284"/>
            <a:ext cx="12192000" cy="69952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9AD630-AB87-C947-95C4-71DD397C61D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4B8ACE-D6D2-0746-ACEC-CC72BA9B16A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2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995EEC-9302-594E-BB22-2E116BDA0177}"/>
              </a:ext>
            </a:extLst>
          </p:cNvPr>
          <p:cNvSpPr/>
          <p:nvPr userDrawn="1"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AAAEA4-1751-A344-BB20-B69CB0B82E8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01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9382942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8384C6-FF30-E242-8BCA-A74942556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37284"/>
            <a:ext cx="12192000" cy="69952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A83790-2997-C643-8BC0-701E26C30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BC4EF8-050F-B84F-9352-094CB7C91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17CFED84-3C76-A747-94D4-DC3D4EBB8840}"/>
              </a:ext>
            </a:extLst>
          </p:cNvPr>
          <p:cNvSpPr txBox="1">
            <a:spLocks/>
          </p:cNvSpPr>
          <p:nvPr/>
        </p:nvSpPr>
        <p:spPr>
          <a:xfrm>
            <a:off x="1446143" y="1553851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6900" dirty="0" err="1"/>
              <a:t>Fjármál</a:t>
            </a:r>
            <a:r>
              <a:rPr lang="en-GB" sz="6900" dirty="0"/>
              <a:t> </a:t>
            </a:r>
          </a:p>
          <a:p>
            <a:endParaRPr lang="en-IS" dirty="0"/>
          </a:p>
        </p:txBody>
      </p:sp>
      <p:sp>
        <p:nvSpPr>
          <p:cNvPr id="8" name="Title Placeholder 2">
            <a:extLst>
              <a:ext uri="{FF2B5EF4-FFF2-40B4-BE49-F238E27FC236}">
                <a16:creationId xmlns:a16="http://schemas.microsoft.com/office/drawing/2014/main" id="{5A1DB5F6-B49C-AC45-B3B0-E18E13AD6639}"/>
              </a:ext>
            </a:extLst>
          </p:cNvPr>
          <p:cNvSpPr txBox="1">
            <a:spLocks/>
          </p:cNvSpPr>
          <p:nvPr/>
        </p:nvSpPr>
        <p:spPr>
          <a:xfrm>
            <a:off x="1982856" y="2658356"/>
            <a:ext cx="10515600" cy="4293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endParaRPr lang="en-IS" sz="3000" b="0" i="1" baseline="0" dirty="0">
              <a:latin typeface="GT America" pitchFamily="2" charset="77"/>
            </a:endParaRPr>
          </a:p>
        </p:txBody>
      </p:sp>
      <p:sp>
        <p:nvSpPr>
          <p:cNvPr id="9" name="Title Placeholder 2">
            <a:extLst>
              <a:ext uri="{FF2B5EF4-FFF2-40B4-BE49-F238E27FC236}">
                <a16:creationId xmlns:a16="http://schemas.microsoft.com/office/drawing/2014/main" id="{073BCEDD-0141-E64A-BA14-F0C63EC1B76B}"/>
              </a:ext>
            </a:extLst>
          </p:cNvPr>
          <p:cNvSpPr txBox="1">
            <a:spLocks/>
          </p:cNvSpPr>
          <p:nvPr/>
        </p:nvSpPr>
        <p:spPr>
          <a:xfrm>
            <a:off x="1446143" y="6229831"/>
            <a:ext cx="2287657" cy="399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1000" b="0" i="0" baseline="0" dirty="0">
                <a:latin typeface="GT America" pitchFamily="2" charset="77"/>
              </a:rPr>
              <a:t>12. </a:t>
            </a:r>
            <a:r>
              <a:rPr lang="en-GB" sz="1000" b="0" i="0" baseline="0" dirty="0" err="1">
                <a:latin typeface="GT America" pitchFamily="2" charset="77"/>
              </a:rPr>
              <a:t>janúar</a:t>
            </a:r>
            <a:r>
              <a:rPr lang="en-GB" sz="1000" b="0" i="0" baseline="0" dirty="0">
                <a:latin typeface="GT America" pitchFamily="2" charset="77"/>
              </a:rPr>
              <a:t> 2024</a:t>
            </a:r>
            <a:endParaRPr lang="en-IS" sz="1000" b="0" i="0" baseline="0" dirty="0">
              <a:latin typeface="GT America" pitchFamily="2" charset="77"/>
            </a:endParaRPr>
          </a:p>
        </p:txBody>
      </p:sp>
      <p:sp>
        <p:nvSpPr>
          <p:cNvPr id="10" name="Title Placeholder 2">
            <a:extLst>
              <a:ext uri="{FF2B5EF4-FFF2-40B4-BE49-F238E27FC236}">
                <a16:creationId xmlns:a16="http://schemas.microsoft.com/office/drawing/2014/main" id="{3664F71E-3F21-1B4D-9CBB-0C64C7B8833B}"/>
              </a:ext>
            </a:extLst>
          </p:cNvPr>
          <p:cNvSpPr txBox="1">
            <a:spLocks/>
          </p:cNvSpPr>
          <p:nvPr/>
        </p:nvSpPr>
        <p:spPr>
          <a:xfrm>
            <a:off x="9408490" y="6229831"/>
            <a:ext cx="2287657" cy="399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endParaRPr lang="en-IS" sz="1000" b="0" i="0" baseline="0" dirty="0">
              <a:latin typeface="GT America" pitchFamily="2" charset="77"/>
            </a:endParaRPr>
          </a:p>
        </p:txBody>
      </p:sp>
      <p:sp>
        <p:nvSpPr>
          <p:cNvPr id="11" name="Title Placeholder 2">
            <a:extLst>
              <a:ext uri="{FF2B5EF4-FFF2-40B4-BE49-F238E27FC236}">
                <a16:creationId xmlns:a16="http://schemas.microsoft.com/office/drawing/2014/main" id="{1616E135-C249-D945-B62C-D5AC49ECED0F}"/>
              </a:ext>
            </a:extLst>
          </p:cNvPr>
          <p:cNvSpPr txBox="1">
            <a:spLocks/>
          </p:cNvSpPr>
          <p:nvPr/>
        </p:nvSpPr>
        <p:spPr>
          <a:xfrm>
            <a:off x="1982856" y="3041650"/>
            <a:ext cx="10515600" cy="4293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endParaRPr lang="en-IS" sz="1400" b="0" i="1" baseline="0" dirty="0">
              <a:latin typeface="GT Americ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5536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977A57-3C55-C34B-80AA-80CB65E50455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C3C08E-5BA8-5E4E-AD01-68BB525C2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sp>
        <p:nvSpPr>
          <p:cNvPr id="6" name="Title Placeholder 2">
            <a:extLst>
              <a:ext uri="{FF2B5EF4-FFF2-40B4-BE49-F238E27FC236}">
                <a16:creationId xmlns:a16="http://schemas.microsoft.com/office/drawing/2014/main" id="{8A1628CA-4A6A-154D-BA13-76186FE6C2F4}"/>
              </a:ext>
            </a:extLst>
          </p:cNvPr>
          <p:cNvSpPr txBox="1">
            <a:spLocks/>
          </p:cNvSpPr>
          <p:nvPr/>
        </p:nvSpPr>
        <p:spPr>
          <a:xfrm>
            <a:off x="838200" y="722346"/>
            <a:ext cx="52578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600" dirty="0" err="1"/>
              <a:t>Farþegatekjur</a:t>
            </a:r>
            <a:endParaRPr lang="en-IS" sz="3600" baseline="0" dirty="0"/>
          </a:p>
        </p:txBody>
      </p:sp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C52FA677-3063-5E47-A773-F3BA34D6C8D7}"/>
              </a:ext>
            </a:extLst>
          </p:cNvPr>
          <p:cNvSpPr txBox="1">
            <a:spLocks/>
          </p:cNvSpPr>
          <p:nvPr/>
        </p:nvSpPr>
        <p:spPr>
          <a:xfrm>
            <a:off x="838201" y="1718262"/>
            <a:ext cx="2417748" cy="36629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GT America" pitchFamily="2" charset="77"/>
              </a:rPr>
              <a:t>Drög</a:t>
            </a:r>
            <a:r>
              <a:rPr lang="en-GB" sz="1600" b="0" i="0" kern="1500" spc="40" dirty="0">
                <a:latin typeface="GT America" pitchFamily="2" charset="77"/>
              </a:rPr>
              <a:t> </a:t>
            </a:r>
            <a:r>
              <a:rPr lang="en-GB" sz="1600" b="0" i="0" kern="1500" spc="40" dirty="0" err="1">
                <a:latin typeface="GT America" pitchFamily="2" charset="77"/>
              </a:rPr>
              <a:t>að</a:t>
            </a:r>
            <a:r>
              <a:rPr lang="en-GB" sz="1600" b="0" i="0" kern="1500" spc="40" dirty="0">
                <a:latin typeface="GT America" pitchFamily="2" charset="77"/>
              </a:rPr>
              <a:t> </a:t>
            </a:r>
            <a:r>
              <a:rPr lang="en-GB" sz="1600" b="0" i="0" kern="1500" spc="40" dirty="0" err="1">
                <a:latin typeface="GT America" pitchFamily="2" charset="77"/>
              </a:rPr>
              <a:t>tekjum</a:t>
            </a:r>
            <a:r>
              <a:rPr lang="en-GB" sz="1600" b="0" i="0" kern="1500" spc="40" dirty="0">
                <a:latin typeface="GT America" pitchFamily="2" charset="77"/>
              </a:rPr>
              <a:t> </a:t>
            </a:r>
            <a:r>
              <a:rPr lang="en-GB" sz="1600" b="0" i="0" kern="1500" spc="40" dirty="0" err="1">
                <a:latin typeface="GT America" pitchFamily="2" charset="77"/>
              </a:rPr>
              <a:t>fyrir</a:t>
            </a:r>
            <a:r>
              <a:rPr lang="en-GB" sz="1600" b="0" i="0" kern="1500" spc="40" dirty="0">
                <a:latin typeface="GT America" pitchFamily="2" charset="77"/>
              </a:rPr>
              <a:t> </a:t>
            </a:r>
            <a:r>
              <a:rPr lang="en-GB" sz="1600" b="0" i="0" kern="1500" spc="40" dirty="0" err="1">
                <a:latin typeface="GT America" pitchFamily="2" charset="77"/>
              </a:rPr>
              <a:t>árið</a:t>
            </a:r>
            <a:r>
              <a:rPr lang="en-GB" sz="1600" b="0" i="0" kern="1500" spc="40" dirty="0">
                <a:latin typeface="GT America" pitchFamily="2" charset="77"/>
              </a:rPr>
              <a:t> 2023 </a:t>
            </a:r>
            <a:r>
              <a:rPr lang="en-GB" sz="1600" b="0" i="0" kern="1500" spc="40" dirty="0" err="1">
                <a:latin typeface="GT America" pitchFamily="2" charset="77"/>
              </a:rPr>
              <a:t>liggja</a:t>
            </a:r>
            <a:r>
              <a:rPr lang="en-GB" sz="1600" b="0" i="0" kern="1500" spc="40" dirty="0">
                <a:latin typeface="GT America" pitchFamily="2" charset="77"/>
              </a:rPr>
              <a:t> </a:t>
            </a:r>
            <a:r>
              <a:rPr lang="en-GB" sz="1600" b="0" i="0" kern="1500" spc="40" dirty="0" err="1">
                <a:latin typeface="GT America" pitchFamily="2" charset="77"/>
              </a:rPr>
              <a:t>fyrir</a:t>
            </a:r>
            <a:r>
              <a:rPr lang="en-GB" sz="1600" b="0" i="0" kern="1500" spc="40" dirty="0">
                <a:latin typeface="GT America" pitchFamily="2" charset="77"/>
              </a:rPr>
              <a:t> og </a:t>
            </a:r>
            <a:r>
              <a:rPr lang="en-GB" sz="1600" b="0" i="0" kern="1500" spc="40" dirty="0" err="1">
                <a:latin typeface="GT America" pitchFamily="2" charset="77"/>
              </a:rPr>
              <a:t>eru</a:t>
            </a:r>
            <a:r>
              <a:rPr lang="en-GB" sz="1600" b="0" i="0" kern="1500" spc="40" dirty="0">
                <a:latin typeface="GT America" pitchFamily="2" charset="77"/>
              </a:rPr>
              <a:t> </a:t>
            </a:r>
            <a:r>
              <a:rPr lang="en-GB" sz="1600" b="0" i="0" kern="1500" spc="40" dirty="0" err="1">
                <a:latin typeface="GT America" pitchFamily="2" charset="77"/>
              </a:rPr>
              <a:t>tekjur</a:t>
            </a:r>
            <a:r>
              <a:rPr lang="en-GB" sz="1600" b="0" i="0" kern="1500" spc="40" dirty="0">
                <a:latin typeface="GT America" pitchFamily="2" charset="77"/>
              </a:rPr>
              <a:t> í </a:t>
            </a:r>
            <a:r>
              <a:rPr lang="en-GB" sz="1600" b="0" i="0" kern="1500" spc="40" dirty="0" err="1">
                <a:latin typeface="GT America" pitchFamily="2" charset="77"/>
              </a:rPr>
              <a:t>samræmi</a:t>
            </a:r>
            <a:r>
              <a:rPr lang="en-GB" sz="1600" b="0" i="0" kern="1500" spc="40" dirty="0">
                <a:latin typeface="GT America" pitchFamily="2" charset="77"/>
              </a:rPr>
              <a:t> </a:t>
            </a:r>
            <a:r>
              <a:rPr lang="en-GB" sz="1600" b="0" i="0" kern="1500" spc="40" dirty="0" err="1">
                <a:latin typeface="GT America" pitchFamily="2" charset="77"/>
              </a:rPr>
              <a:t>við</a:t>
            </a:r>
            <a:r>
              <a:rPr lang="en-GB" sz="1600" b="0" i="0" kern="1500" spc="40" dirty="0">
                <a:latin typeface="GT America" pitchFamily="2" charset="77"/>
              </a:rPr>
              <a:t> </a:t>
            </a:r>
            <a:r>
              <a:rPr lang="en-GB" sz="1600" b="0" i="0" kern="1500" spc="40" dirty="0" err="1">
                <a:latin typeface="GT America" pitchFamily="2" charset="77"/>
              </a:rPr>
              <a:t>áætlun</a:t>
            </a:r>
            <a:r>
              <a:rPr lang="en-GB" sz="1600" b="0" i="0" kern="1500" spc="40" dirty="0">
                <a:latin typeface="GT America" pitchFamily="2" charset="7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GT America" pitchFamily="2" charset="77"/>
              </a:rPr>
              <a:t>Einhver</a:t>
            </a:r>
            <a:r>
              <a:rPr lang="en-GB" sz="1600" b="0" i="0" kern="1500" spc="40" dirty="0">
                <a:latin typeface="GT America" pitchFamily="2" charset="77"/>
              </a:rPr>
              <a:t> </a:t>
            </a:r>
            <a:r>
              <a:rPr lang="en-GB" sz="1600" b="0" i="0" kern="1500" spc="40" dirty="0" err="1">
                <a:latin typeface="GT America" pitchFamily="2" charset="77"/>
              </a:rPr>
              <a:t>tilfærsla</a:t>
            </a:r>
            <a:r>
              <a:rPr lang="en-GB" sz="1600" b="0" i="0" kern="1500" spc="40" dirty="0">
                <a:latin typeface="GT America" pitchFamily="2" charset="77"/>
              </a:rPr>
              <a:t> milli </a:t>
            </a:r>
            <a:r>
              <a:rPr lang="en-GB" sz="1600" b="0" i="0" kern="1500" spc="40" dirty="0" err="1">
                <a:latin typeface="GT America" pitchFamily="2" charset="77"/>
              </a:rPr>
              <a:t>farmiðla</a:t>
            </a:r>
            <a:r>
              <a:rPr lang="en-GB" sz="1600" b="0" i="0" kern="1500" spc="40" dirty="0">
                <a:latin typeface="GT America" pitchFamily="2" charset="77"/>
              </a:rPr>
              <a:t>, </a:t>
            </a:r>
            <a:r>
              <a:rPr lang="en-GB" sz="1600" b="0" i="0" kern="1500" spc="40" dirty="0" err="1">
                <a:latin typeface="GT America" pitchFamily="2" charset="77"/>
              </a:rPr>
              <a:t>þ.e</a:t>
            </a:r>
            <a:r>
              <a:rPr lang="en-GB" sz="1600" b="0" i="0" kern="1500" spc="40" dirty="0">
                <a:latin typeface="GT America" pitchFamily="2" charset="77"/>
              </a:rPr>
              <a:t>. </a:t>
            </a:r>
            <a:r>
              <a:rPr lang="en-GB" sz="1600" b="0" i="0" kern="1500" spc="40" dirty="0" err="1">
                <a:latin typeface="GT America" pitchFamily="2" charset="77"/>
              </a:rPr>
              <a:t>stakra</a:t>
            </a:r>
            <a:r>
              <a:rPr lang="en-GB" sz="1600" b="0" i="0" kern="1500" spc="40" dirty="0">
                <a:latin typeface="GT America" pitchFamily="2" charset="77"/>
              </a:rPr>
              <a:t> </a:t>
            </a:r>
            <a:r>
              <a:rPr lang="en-GB" sz="1600" b="0" i="0" kern="1500" spc="40" dirty="0" err="1">
                <a:latin typeface="GT America" pitchFamily="2" charset="77"/>
              </a:rPr>
              <a:t>fargjalda</a:t>
            </a:r>
            <a:r>
              <a:rPr lang="en-GB" sz="1600" b="0" i="0" kern="1500" spc="40" dirty="0">
                <a:latin typeface="GT America" pitchFamily="2" charset="77"/>
              </a:rPr>
              <a:t> og </a:t>
            </a:r>
            <a:r>
              <a:rPr lang="en-GB" sz="1600" b="0" i="0" kern="1500" spc="40" dirty="0" err="1">
                <a:latin typeface="GT America" pitchFamily="2" charset="77"/>
              </a:rPr>
              <a:t>tímabilskorta</a:t>
            </a:r>
            <a:r>
              <a:rPr lang="en-GB" sz="1600" b="0" i="0" kern="1500" spc="40" dirty="0">
                <a:latin typeface="GT America" pitchFamily="2" charset="7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2400" b="0" i="0" kern="1500" spc="40" dirty="0">
              <a:latin typeface="GT America" pitchFamily="2" charset="77"/>
            </a:endParaRPr>
          </a:p>
          <a:p>
            <a:pPr lvl="1">
              <a:lnSpc>
                <a:spcPct val="120000"/>
              </a:lnSpc>
            </a:pPr>
            <a:endParaRPr lang="en-GB" sz="1600" b="0" i="0" kern="1500" spc="40" dirty="0">
              <a:latin typeface="GT America" pitchFamily="2" charset="77"/>
            </a:endParaRP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00" b="0" i="0" kern="1500" spc="40" dirty="0">
              <a:latin typeface="GT America" pitchFamily="2" charset="77"/>
            </a:endParaRPr>
          </a:p>
          <a:p>
            <a:pPr lvl="1">
              <a:lnSpc>
                <a:spcPct val="120000"/>
              </a:lnSpc>
            </a:pPr>
            <a:endParaRPr lang="en-GB" sz="100" b="0" i="0" kern="1500" spc="40" dirty="0">
              <a:latin typeface="GT America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AB652F-620F-2033-24E5-02A627C4AD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3114" y="345525"/>
            <a:ext cx="4717620" cy="640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914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977A57-3C55-C34B-80AA-80CB65E50455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C3C08E-5BA8-5E4E-AD01-68BB525C2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sp>
        <p:nvSpPr>
          <p:cNvPr id="6" name="Title Placeholder 2">
            <a:extLst>
              <a:ext uri="{FF2B5EF4-FFF2-40B4-BE49-F238E27FC236}">
                <a16:creationId xmlns:a16="http://schemas.microsoft.com/office/drawing/2014/main" id="{8A1628CA-4A6A-154D-BA13-76186FE6C2F4}"/>
              </a:ext>
            </a:extLst>
          </p:cNvPr>
          <p:cNvSpPr txBox="1">
            <a:spLocks/>
          </p:cNvSpPr>
          <p:nvPr/>
        </p:nvSpPr>
        <p:spPr>
          <a:xfrm>
            <a:off x="838200" y="722346"/>
            <a:ext cx="52578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600" baseline="0" dirty="0" err="1"/>
              <a:t>Farþegatalningar</a:t>
            </a:r>
            <a:endParaRPr lang="en-IS" sz="3600" baseline="0" dirty="0"/>
          </a:p>
        </p:txBody>
      </p:sp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C52FA677-3063-5E47-A773-F3BA34D6C8D7}"/>
              </a:ext>
            </a:extLst>
          </p:cNvPr>
          <p:cNvSpPr txBox="1">
            <a:spLocks/>
          </p:cNvSpPr>
          <p:nvPr/>
        </p:nvSpPr>
        <p:spPr>
          <a:xfrm>
            <a:off x="838201" y="1718262"/>
            <a:ext cx="2417748" cy="36629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GT America" pitchFamily="2" charset="77"/>
              </a:rPr>
              <a:t>Fjöldi</a:t>
            </a:r>
            <a:r>
              <a:rPr lang="en-GB" sz="1600" b="0" i="0" kern="1500" spc="40" dirty="0">
                <a:latin typeface="GT America" pitchFamily="2" charset="77"/>
              </a:rPr>
              <a:t> </a:t>
            </a:r>
            <a:r>
              <a:rPr lang="en-GB" sz="1600" b="0" i="0" kern="1500" spc="40" dirty="0" err="1">
                <a:latin typeface="GT America" pitchFamily="2" charset="77"/>
              </a:rPr>
              <a:t>innstiga</a:t>
            </a:r>
            <a:r>
              <a:rPr lang="en-GB" sz="1600" b="0" i="0" kern="1500" spc="40" dirty="0">
                <a:latin typeface="GT America" pitchFamily="2" charset="77"/>
              </a:rPr>
              <a:t> </a:t>
            </a:r>
            <a:r>
              <a:rPr lang="en-GB" sz="1600" b="0" i="0" kern="1500" spc="40" dirty="0" err="1">
                <a:latin typeface="GT America" pitchFamily="2" charset="77"/>
              </a:rPr>
              <a:t>árið</a:t>
            </a:r>
            <a:r>
              <a:rPr lang="en-GB" sz="1600" b="0" i="0" kern="1500" spc="40" dirty="0">
                <a:latin typeface="GT America" pitchFamily="2" charset="77"/>
              </a:rPr>
              <a:t> 2023 er </a:t>
            </a:r>
            <a:r>
              <a:rPr lang="en-GB" sz="1600" b="0" i="0" kern="1500" spc="40" dirty="0" err="1">
                <a:latin typeface="GT America" pitchFamily="2" charset="77"/>
              </a:rPr>
              <a:t>sá</a:t>
            </a:r>
            <a:r>
              <a:rPr lang="en-GB" sz="1600" b="0" i="0" kern="1500" spc="40" dirty="0">
                <a:latin typeface="GT America" pitchFamily="2" charset="77"/>
              </a:rPr>
              <a:t> </a:t>
            </a:r>
            <a:r>
              <a:rPr lang="en-GB" sz="1600" b="0" i="0" kern="1500" spc="40" dirty="0" err="1">
                <a:latin typeface="GT America" pitchFamily="2" charset="77"/>
              </a:rPr>
              <a:t>mesti</a:t>
            </a:r>
            <a:r>
              <a:rPr lang="en-GB" sz="1600" b="0" i="0" kern="1500" spc="40" dirty="0">
                <a:latin typeface="GT America" pitchFamily="2" charset="77"/>
              </a:rPr>
              <a:t> </a:t>
            </a:r>
            <a:r>
              <a:rPr lang="en-GB" sz="1600" b="0" i="0" kern="1500" spc="40" dirty="0" err="1">
                <a:latin typeface="GT America" pitchFamily="2" charset="77"/>
              </a:rPr>
              <a:t>síðan</a:t>
            </a:r>
            <a:r>
              <a:rPr lang="en-GB" sz="1600" b="0" i="0" kern="1500" spc="40" dirty="0">
                <a:latin typeface="GT America" pitchFamily="2" charset="77"/>
              </a:rPr>
              <a:t> </a:t>
            </a:r>
            <a:r>
              <a:rPr lang="en-GB" sz="1600" b="0" i="0" kern="1500" spc="40" dirty="0" err="1">
                <a:latin typeface="GT America" pitchFamily="2" charset="77"/>
              </a:rPr>
              <a:t>rafrænar</a:t>
            </a:r>
            <a:r>
              <a:rPr lang="en-GB" sz="1600" b="0" i="0" kern="1500" spc="40" dirty="0">
                <a:latin typeface="GT America" pitchFamily="2" charset="77"/>
              </a:rPr>
              <a:t> </a:t>
            </a:r>
            <a:r>
              <a:rPr lang="en-GB" sz="1600" b="0" i="0" kern="1500" spc="40" dirty="0" err="1">
                <a:latin typeface="GT America" pitchFamily="2" charset="77"/>
              </a:rPr>
              <a:t>talningar</a:t>
            </a:r>
            <a:r>
              <a:rPr lang="en-GB" sz="1600" b="0" i="0" kern="1500" spc="40" dirty="0">
                <a:latin typeface="GT America" pitchFamily="2" charset="77"/>
              </a:rPr>
              <a:t> </a:t>
            </a:r>
            <a:r>
              <a:rPr lang="en-GB" sz="1600" b="0" i="0" kern="1500" spc="40" dirty="0" err="1">
                <a:latin typeface="GT America" pitchFamily="2" charset="77"/>
              </a:rPr>
              <a:t>hófust</a:t>
            </a:r>
            <a:r>
              <a:rPr lang="en-GB" sz="1600" b="0" i="0" kern="1500" spc="40" dirty="0">
                <a:latin typeface="GT America" pitchFamily="2" charset="7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GT America" pitchFamily="2" charset="77"/>
              </a:rPr>
              <a:t>Fjöldi</a:t>
            </a:r>
            <a:r>
              <a:rPr lang="en-GB" sz="1600" b="0" i="0" kern="1500" spc="40" dirty="0">
                <a:latin typeface="GT America" pitchFamily="2" charset="77"/>
              </a:rPr>
              <a:t> </a:t>
            </a:r>
            <a:r>
              <a:rPr lang="en-GB" sz="1600" b="0" i="0" kern="1500" spc="40" dirty="0" err="1">
                <a:latin typeface="GT America" pitchFamily="2" charset="77"/>
              </a:rPr>
              <a:t>innstiga</a:t>
            </a:r>
            <a:r>
              <a:rPr lang="en-GB" sz="1600" b="0" i="0" kern="1500" spc="40" dirty="0">
                <a:latin typeface="GT America" pitchFamily="2" charset="77"/>
              </a:rPr>
              <a:t> er um 12,6 </a:t>
            </a:r>
            <a:r>
              <a:rPr lang="en-GB" sz="1600" b="0" i="0" kern="1500" spc="40" dirty="0" err="1">
                <a:latin typeface="GT America" pitchFamily="2" charset="77"/>
              </a:rPr>
              <a:t>milljón</a:t>
            </a:r>
            <a:r>
              <a:rPr lang="en-GB" sz="1600" b="0" i="0" kern="1500" spc="40" dirty="0">
                <a:latin typeface="GT America" pitchFamily="2" charset="77"/>
              </a:rPr>
              <a:t> </a:t>
            </a:r>
            <a:r>
              <a:rPr lang="en-GB" sz="1600" b="0" i="0" kern="1500" spc="40">
                <a:latin typeface="GT America" pitchFamily="2" charset="77"/>
              </a:rPr>
              <a:t>fyrir</a:t>
            </a:r>
            <a:endParaRPr lang="en-GB" sz="1600" b="0" i="0" kern="1500" spc="40" dirty="0">
              <a:latin typeface="GT America" pitchFamily="2" charset="77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2400" b="0" i="0" kern="1500" spc="40" dirty="0">
              <a:latin typeface="GT America" pitchFamily="2" charset="77"/>
            </a:endParaRPr>
          </a:p>
          <a:p>
            <a:pPr lvl="1">
              <a:lnSpc>
                <a:spcPct val="120000"/>
              </a:lnSpc>
            </a:pPr>
            <a:endParaRPr lang="en-GB" sz="1600" b="0" i="0" kern="1500" spc="40" dirty="0">
              <a:latin typeface="GT America" pitchFamily="2" charset="77"/>
            </a:endParaRP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00" b="0" i="0" kern="1500" spc="40" dirty="0">
              <a:latin typeface="GT America" pitchFamily="2" charset="77"/>
            </a:endParaRPr>
          </a:p>
          <a:p>
            <a:pPr lvl="1">
              <a:lnSpc>
                <a:spcPct val="120000"/>
              </a:lnSpc>
            </a:pPr>
            <a:endParaRPr lang="en-GB" sz="100" b="0" i="0" kern="1500" spc="40" dirty="0">
              <a:latin typeface="GT America" pitchFamily="2" charset="77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D4128C-2916-8886-0922-931F714B33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4152" y="1220304"/>
            <a:ext cx="6581265" cy="5107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833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977A57-3C55-C34B-80AA-80CB65E50455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C3C08E-5BA8-5E4E-AD01-68BB525C2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sp>
        <p:nvSpPr>
          <p:cNvPr id="6" name="Title Placeholder 2">
            <a:extLst>
              <a:ext uri="{FF2B5EF4-FFF2-40B4-BE49-F238E27FC236}">
                <a16:creationId xmlns:a16="http://schemas.microsoft.com/office/drawing/2014/main" id="{8A1628CA-4A6A-154D-BA13-76186FE6C2F4}"/>
              </a:ext>
            </a:extLst>
          </p:cNvPr>
          <p:cNvSpPr txBox="1">
            <a:spLocks/>
          </p:cNvSpPr>
          <p:nvPr/>
        </p:nvSpPr>
        <p:spPr>
          <a:xfrm>
            <a:off x="838199" y="722346"/>
            <a:ext cx="6511183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600" baseline="0" dirty="0" err="1"/>
              <a:t>Fjármál</a:t>
            </a:r>
            <a:endParaRPr lang="en-IS" sz="3600" baseline="0" dirty="0"/>
          </a:p>
        </p:txBody>
      </p:sp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C52FA677-3063-5E47-A773-F3BA34D6C8D7}"/>
              </a:ext>
            </a:extLst>
          </p:cNvPr>
          <p:cNvSpPr txBox="1">
            <a:spLocks/>
          </p:cNvSpPr>
          <p:nvPr/>
        </p:nvSpPr>
        <p:spPr>
          <a:xfrm>
            <a:off x="838199" y="1707491"/>
            <a:ext cx="9049284" cy="37163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 b="0" i="0" kern="1500" spc="40" dirty="0">
                <a:latin typeface="GT America" pitchFamily="2" charset="77"/>
              </a:rPr>
              <a:t>Enn </a:t>
            </a:r>
            <a:r>
              <a:rPr lang="en-GB" sz="2000" b="0" i="0" kern="1500" spc="40" dirty="0" err="1">
                <a:latin typeface="GT America" pitchFamily="2" charset="77"/>
              </a:rPr>
              <a:t>hefur</a:t>
            </a:r>
            <a:r>
              <a:rPr lang="en-GB" sz="2000" b="0" i="0" kern="1500" spc="40" dirty="0">
                <a:latin typeface="GT America" pitchFamily="2" charset="77"/>
              </a:rPr>
              <a:t> ekki </a:t>
            </a:r>
            <a:r>
              <a:rPr lang="en-GB" sz="2000" b="0" i="0" kern="1500" spc="40" dirty="0" err="1">
                <a:latin typeface="GT America" pitchFamily="2" charset="77"/>
              </a:rPr>
              <a:t>verið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ráðist</a:t>
            </a:r>
            <a:r>
              <a:rPr lang="en-GB" sz="2000" b="0" i="0" kern="1500" spc="40" dirty="0">
                <a:latin typeface="GT America" pitchFamily="2" charset="77"/>
              </a:rPr>
              <a:t> í </a:t>
            </a:r>
            <a:r>
              <a:rPr lang="en-GB" sz="2000" b="0" i="0" kern="1500" spc="40" dirty="0" err="1">
                <a:latin typeface="GT America" pitchFamily="2" charset="77"/>
              </a:rPr>
              <a:t>endurskoðun</a:t>
            </a:r>
            <a:r>
              <a:rPr lang="en-GB" sz="2000" b="0" i="0" kern="1500" spc="40" dirty="0">
                <a:latin typeface="GT America" pitchFamily="2" charset="77"/>
              </a:rPr>
              <a:t> á </a:t>
            </a:r>
            <a:r>
              <a:rPr lang="en-GB" sz="2000" b="0" i="0" kern="1500" spc="40" dirty="0" err="1">
                <a:latin typeface="GT America" pitchFamily="2" charset="77"/>
              </a:rPr>
              <a:t>fjárhagsskipan</a:t>
            </a:r>
            <a:r>
              <a:rPr lang="en-GB" sz="2000" b="0" i="0" kern="1500" spc="40" dirty="0">
                <a:latin typeface="GT America" pitchFamily="2" charset="77"/>
              </a:rPr>
              <a:t> Strætó.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 b="0" i="0" kern="1500" spc="40" dirty="0" err="1">
                <a:latin typeface="GT America" pitchFamily="2" charset="77"/>
              </a:rPr>
              <a:t>Eigið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fé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stefnir</a:t>
            </a:r>
            <a:r>
              <a:rPr lang="en-GB" sz="2000" b="0" i="0" kern="1500" spc="40" dirty="0">
                <a:latin typeface="GT America" pitchFamily="2" charset="77"/>
              </a:rPr>
              <a:t> í </a:t>
            </a:r>
            <a:r>
              <a:rPr lang="en-GB" sz="2000" b="0" i="0" kern="1500" spc="40" dirty="0" err="1">
                <a:latin typeface="GT America" pitchFamily="2" charset="77"/>
              </a:rPr>
              <a:t>að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verða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neikvætt</a:t>
            </a:r>
            <a:r>
              <a:rPr lang="en-GB" sz="2000" b="0" i="0" kern="1500" spc="40" dirty="0">
                <a:latin typeface="GT America" pitchFamily="2" charset="77"/>
              </a:rPr>
              <a:t> í </a:t>
            </a:r>
            <a:r>
              <a:rPr lang="en-GB" sz="2000" b="0" i="0" kern="1500" spc="40" dirty="0" err="1">
                <a:latin typeface="GT America" pitchFamily="2" charset="77"/>
              </a:rPr>
              <a:t>lok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árs</a:t>
            </a:r>
            <a:r>
              <a:rPr lang="en-GB" sz="2000" b="0" i="0" kern="1500" spc="40" dirty="0">
                <a:latin typeface="GT America" pitchFamily="2" charset="77"/>
              </a:rPr>
              <a:t> 2023.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 b="0" i="0" kern="1500" spc="40" dirty="0" err="1">
                <a:latin typeface="GT America" pitchFamily="2" charset="77"/>
              </a:rPr>
              <a:t>Handbært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fé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nægir</a:t>
            </a:r>
            <a:r>
              <a:rPr lang="en-GB" sz="2000" b="0" i="0" kern="1500" spc="40" dirty="0">
                <a:latin typeface="GT America" pitchFamily="2" charset="77"/>
              </a:rPr>
              <a:t> ekki </a:t>
            </a:r>
            <a:r>
              <a:rPr lang="en-GB" sz="2000" b="0" i="0" kern="1500" spc="40" dirty="0" err="1">
                <a:latin typeface="GT America" pitchFamily="2" charset="77"/>
              </a:rPr>
              <a:t>til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að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viðhalda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endurnýjun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vagnaflotans</a:t>
            </a:r>
            <a:r>
              <a:rPr lang="en-GB" sz="2000" b="0" i="0" kern="1500" spc="40" dirty="0">
                <a:latin typeface="GT America" pitchFamily="2" charset="7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 b="0" i="0" kern="1500" spc="40" dirty="0" err="1">
                <a:latin typeface="GT America" pitchFamily="2" charset="77"/>
              </a:rPr>
              <a:t>Kostnaðarverðshækkanir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eru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enn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að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bíta</a:t>
            </a:r>
            <a:r>
              <a:rPr lang="en-GB" sz="2000" b="0" i="0" kern="1500" spc="40" dirty="0">
                <a:latin typeface="GT America" pitchFamily="2" charset="77"/>
              </a:rPr>
              <a:t> í.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 b="0" i="0" kern="1500" spc="40" dirty="0" err="1">
                <a:latin typeface="GT America" pitchFamily="2" charset="77"/>
              </a:rPr>
              <a:t>Afleiðing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vinnutímastyttingar</a:t>
            </a:r>
            <a:r>
              <a:rPr lang="en-GB" sz="2000" b="0" i="0" kern="1500" spc="40" dirty="0">
                <a:latin typeface="GT America" pitchFamily="2" charset="77"/>
              </a:rPr>
              <a:t> og </a:t>
            </a:r>
            <a:r>
              <a:rPr lang="en-GB" sz="2000" b="0" i="0" kern="1500" spc="40" dirty="0" err="1">
                <a:latin typeface="GT America" pitchFamily="2" charset="77"/>
              </a:rPr>
              <a:t>síðustu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kjarasamningar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hafa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verið</a:t>
            </a:r>
            <a:r>
              <a:rPr lang="en-GB" sz="2000" b="0" i="0" kern="1500" spc="40" dirty="0">
                <a:latin typeface="GT America" pitchFamily="2" charset="77"/>
              </a:rPr>
              <a:t> Strætó </a:t>
            </a:r>
            <a:r>
              <a:rPr lang="en-GB" sz="2000" b="0" i="0" kern="1500" spc="40" dirty="0" err="1">
                <a:latin typeface="GT America" pitchFamily="2" charset="77"/>
              </a:rPr>
              <a:t>þungir</a:t>
            </a:r>
            <a:r>
              <a:rPr lang="en-GB" sz="2000" b="0" i="0" kern="1500" spc="40" dirty="0">
                <a:latin typeface="GT America" pitchFamily="2" charset="7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 b="0" i="0" kern="1500" spc="40" dirty="0" err="1">
                <a:latin typeface="GT America" pitchFamily="2" charset="77"/>
              </a:rPr>
              <a:t>Jákvætt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að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fjöldi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innstiga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stefnir</a:t>
            </a:r>
            <a:r>
              <a:rPr lang="en-GB" sz="2000" b="0" i="0" kern="1500" spc="40" dirty="0">
                <a:latin typeface="GT America" pitchFamily="2" charset="77"/>
              </a:rPr>
              <a:t> í </a:t>
            </a:r>
            <a:r>
              <a:rPr lang="en-GB" sz="2000" b="0" i="0" kern="1500" spc="40" dirty="0" err="1">
                <a:latin typeface="GT America" pitchFamily="2" charset="77"/>
              </a:rPr>
              <a:t>að</a:t>
            </a:r>
            <a:r>
              <a:rPr lang="en-GB" sz="2000" b="0" i="0" kern="1500" spc="40" dirty="0">
                <a:latin typeface="GT America" pitchFamily="2" charset="77"/>
              </a:rPr>
              <a:t> vera </a:t>
            </a:r>
            <a:r>
              <a:rPr lang="en-GB" sz="2000" b="0" i="0" kern="1500" spc="40" dirty="0" err="1">
                <a:latin typeface="GT America" pitchFamily="2" charset="77"/>
              </a:rPr>
              <a:t>það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hæsta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frá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upphafi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rafrænna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mælinga</a:t>
            </a:r>
            <a:r>
              <a:rPr lang="en-GB" sz="2000" b="0" i="0" kern="1500" spc="40" dirty="0">
                <a:latin typeface="GT America" pitchFamily="2" charset="77"/>
              </a:rPr>
              <a:t>, </a:t>
            </a:r>
            <a:r>
              <a:rPr lang="en-GB" sz="2000" b="0" i="0" kern="1500" spc="40" dirty="0" err="1">
                <a:latin typeface="GT America" pitchFamily="2" charset="77"/>
              </a:rPr>
              <a:t>en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afkastagetan</a:t>
            </a:r>
            <a:r>
              <a:rPr lang="en-GB" sz="2000" b="0" i="0" kern="1500" spc="40" dirty="0">
                <a:latin typeface="GT America" pitchFamily="2" charset="77"/>
              </a:rPr>
              <a:t> er </a:t>
            </a:r>
            <a:r>
              <a:rPr lang="en-GB" sz="2000" b="0" i="0" kern="1500" spc="40" dirty="0" err="1">
                <a:latin typeface="GT America" pitchFamily="2" charset="77"/>
              </a:rPr>
              <a:t>að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verða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takmarkandi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þáttur</a:t>
            </a:r>
            <a:r>
              <a:rPr lang="en-GB" sz="2000" b="0" i="0" kern="1500" spc="40" dirty="0">
                <a:latin typeface="GT America" pitchFamily="2" charset="77"/>
              </a:rPr>
              <a:t> í </a:t>
            </a:r>
            <a:r>
              <a:rPr lang="en-GB" sz="2000" b="0" i="0" kern="1500" spc="40" dirty="0" err="1">
                <a:latin typeface="GT America" pitchFamily="2" charset="77"/>
              </a:rPr>
              <a:t>frekari</a:t>
            </a:r>
            <a:r>
              <a:rPr lang="en-GB" sz="2000" b="0" i="0" kern="1500" spc="40" dirty="0">
                <a:latin typeface="GT America" pitchFamily="2" charset="77"/>
              </a:rPr>
              <a:t> </a:t>
            </a:r>
            <a:r>
              <a:rPr lang="en-GB" sz="2000" b="0" i="0" kern="1500" spc="40" dirty="0" err="1">
                <a:latin typeface="GT America" pitchFamily="2" charset="77"/>
              </a:rPr>
              <a:t>vexti</a:t>
            </a:r>
            <a:r>
              <a:rPr lang="en-GB" sz="2000" b="0" i="0" kern="1500" spc="40" dirty="0">
                <a:latin typeface="GT America" pitchFamily="2" charset="7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400" b="0" i="0" kern="1500" spc="40" dirty="0">
              <a:latin typeface="GT Americ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94772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43BDF6-EBE6-EE47-BC2D-914B8A5DD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8546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11756</TotalTime>
  <Words>133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GT America</vt:lpstr>
      <vt:lpstr>Calibri</vt:lpstr>
      <vt:lpstr>Arial</vt:lpstr>
      <vt:lpstr>Custom Design</vt:lpstr>
      <vt:lpstr>1_Custom Design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Bobby Breiðholt</dc:creator>
  <cp:lastModifiedBy>Herdís Steinarsdóttir</cp:lastModifiedBy>
  <cp:revision>31</cp:revision>
  <dcterms:created xsi:type="dcterms:W3CDTF">2022-03-22T11:38:45Z</dcterms:created>
  <dcterms:modified xsi:type="dcterms:W3CDTF">2024-01-16T12:27:04Z</dcterms:modified>
</cp:coreProperties>
</file>