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8">
  <p:sldMasterIdLst>
    <p:sldMasterId id="2147483722" r:id="rId4"/>
    <p:sldMasterId id="2147483882" r:id="rId5"/>
  </p:sldMasterIdLst>
  <p:notesMasterIdLst>
    <p:notesMasterId r:id="rId21"/>
  </p:notesMasterIdLst>
  <p:handoutMasterIdLst>
    <p:handoutMasterId r:id="rId22"/>
  </p:handoutMasterIdLst>
  <p:sldIdLst>
    <p:sldId id="408" r:id="rId6"/>
    <p:sldId id="389" r:id="rId7"/>
    <p:sldId id="399" r:id="rId8"/>
    <p:sldId id="400" r:id="rId9"/>
    <p:sldId id="398" r:id="rId10"/>
    <p:sldId id="629" r:id="rId11"/>
    <p:sldId id="402" r:id="rId12"/>
    <p:sldId id="359" r:id="rId13"/>
    <p:sldId id="362" r:id="rId14"/>
    <p:sldId id="621" r:id="rId15"/>
    <p:sldId id="627" r:id="rId16"/>
    <p:sldId id="371" r:id="rId17"/>
    <p:sldId id="374" r:id="rId18"/>
    <p:sldId id="623" r:id="rId19"/>
    <p:sldId id="620" r:id="rId20"/>
  </p:sldIdLst>
  <p:sldSz cx="12192000" cy="6858000"/>
  <p:notesSz cx="7102475" cy="10233025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Garamond" panose="02020404030301010803" pitchFamily="18" charset="0"/>
      <p:regular r:id="rId27"/>
      <p:bold r:id="rId28"/>
      <p: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ECDD99-ABC2-9E4E-A8A3-EACFC7B5C56D}">
          <p14:sldIdLst>
            <p14:sldId id="408"/>
            <p14:sldId id="389"/>
          </p14:sldIdLst>
        </p14:section>
        <p14:section name="Itarlegar_nidurstodur" id="{305884EB-E765-E441-BAAD-9E069320A8E0}">
          <p14:sldIdLst>
            <p14:sldId id="399"/>
            <p14:sldId id="400"/>
            <p14:sldId id="398"/>
            <p14:sldId id="629"/>
            <p14:sldId id="402"/>
            <p14:sldId id="359"/>
            <p14:sldId id="362"/>
            <p14:sldId id="621"/>
            <p14:sldId id="627"/>
            <p14:sldId id="371"/>
            <p14:sldId id="374"/>
            <p14:sldId id="623"/>
            <p14:sldId id="6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orient="horz" pos="4319" userDrawn="1">
          <p15:clr>
            <a:srgbClr val="A4A3A4"/>
          </p15:clr>
        </p15:guide>
        <p15:guide id="3" orient="horz" pos="287" userDrawn="1">
          <p15:clr>
            <a:srgbClr val="A4A3A4"/>
          </p15:clr>
        </p15:guide>
        <p15:guide id="4" orient="horz" pos="3984" userDrawn="1">
          <p15:clr>
            <a:srgbClr val="A4A3A4"/>
          </p15:clr>
        </p15:guide>
        <p15:guide id="5" orient="horz" pos="3983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pos="211" userDrawn="1">
          <p15:clr>
            <a:srgbClr val="A4A3A4"/>
          </p15:clr>
        </p15:guide>
        <p15:guide id="8" pos="7378" userDrawn="1">
          <p15:clr>
            <a:srgbClr val="A4A3A4"/>
          </p15:clr>
        </p15:guide>
        <p15:guide id="9" pos="2570" userDrawn="1">
          <p15:clr>
            <a:srgbClr val="A4A3A4"/>
          </p15:clr>
        </p15:guide>
        <p15:guide id="10" pos="422" userDrawn="1">
          <p15:clr>
            <a:srgbClr val="A4A3A4"/>
          </p15:clr>
        </p15:guide>
        <p15:guide id="11" orient="horz" pos="4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B3B"/>
    <a:srgbClr val="4F86A0"/>
    <a:srgbClr val="EAEAEA"/>
    <a:srgbClr val="757675"/>
    <a:srgbClr val="DDD3AF"/>
    <a:srgbClr val="6C6D6B"/>
    <a:srgbClr val="6C6D75"/>
    <a:srgbClr val="6C7675"/>
    <a:srgbClr val="565756"/>
    <a:srgbClr val="929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7B09E-09A3-47E0-B8D3-E9C6E9A21B90}" v="1" dt="2024-01-15T15:29:43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80476" autoAdjust="0"/>
  </p:normalViewPr>
  <p:slideViewPr>
    <p:cSldViewPr snapToGrid="0">
      <p:cViewPr varScale="1">
        <p:scale>
          <a:sx n="51" d="100"/>
          <a:sy n="51" d="100"/>
        </p:scale>
        <p:origin x="1288" y="36"/>
      </p:cViewPr>
      <p:guideLst>
        <p:guide orient="horz" pos="4065"/>
        <p:guide orient="horz" pos="4319"/>
        <p:guide orient="horz" pos="287"/>
        <p:guide orient="horz" pos="3984"/>
        <p:guide orient="horz" pos="3983"/>
        <p:guide orient="horz" pos="709"/>
        <p:guide pos="211"/>
        <p:guide pos="7378"/>
        <p:guide pos="2570"/>
        <p:guide pos="422"/>
        <p:guide orient="horz" pos="4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-606" y="-96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dís Steinarsdóttir" userId="6dc94a93-00b8-4478-a59e-d3841cc39b1d" providerId="ADAL" clId="{9F07B09E-09A3-47E0-B8D3-E9C6E9A21B90}"/>
    <pc:docChg chg="custSel modSld">
      <pc:chgData name="Herdís Steinarsdóttir" userId="6dc94a93-00b8-4478-a59e-d3841cc39b1d" providerId="ADAL" clId="{9F07B09E-09A3-47E0-B8D3-E9C6E9A21B90}" dt="2024-01-16T12:23:11.959" v="34" actId="20577"/>
      <pc:docMkLst>
        <pc:docMk/>
      </pc:docMkLst>
      <pc:sldChg chg="modNotesTx">
        <pc:chgData name="Herdís Steinarsdóttir" userId="6dc94a93-00b8-4478-a59e-d3841cc39b1d" providerId="ADAL" clId="{9F07B09E-09A3-47E0-B8D3-E9C6E9A21B90}" dt="2024-01-16T12:22:36.447" v="21" actId="20577"/>
        <pc:sldMkLst>
          <pc:docMk/>
          <pc:sldMk cId="0" sldId="362"/>
        </pc:sldMkLst>
      </pc:sldChg>
      <pc:sldChg chg="modNotesTx">
        <pc:chgData name="Herdís Steinarsdóttir" userId="6dc94a93-00b8-4478-a59e-d3841cc39b1d" providerId="ADAL" clId="{9F07B09E-09A3-47E0-B8D3-E9C6E9A21B90}" dt="2024-01-16T12:23:11.959" v="34" actId="20577"/>
        <pc:sldMkLst>
          <pc:docMk/>
          <pc:sldMk cId="2287764361" sldId="62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dirty="0"/>
              <a:t>Samanburður á höfuðborgarsvæði</a:t>
            </a:r>
            <a:r>
              <a:rPr lang="is-IS" baseline="0" dirty="0"/>
              <a:t> </a:t>
            </a:r>
            <a:r>
              <a:rPr lang="is-IS" baseline="0" dirty="0" err="1"/>
              <a:t>vs</a:t>
            </a:r>
            <a:r>
              <a:rPr lang="is-IS" baseline="0" dirty="0"/>
              <a:t>. landsbyggð</a:t>
            </a:r>
            <a:endParaRPr lang="is-I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Sheet2!$Q$24</c:f>
              <c:strCache>
                <c:ptCount val="1"/>
                <c:pt idx="0">
                  <c:v>Höfuðborgarsvæðið</c:v>
                </c:pt>
              </c:strCache>
            </c:strRef>
          </c:tx>
          <c:spPr>
            <a:solidFill>
              <a:srgbClr val="4F86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Sheet2!$P$25:$P$29</c:f>
              <c:strCache>
                <c:ptCount val="5"/>
                <c:pt idx="0">
                  <c:v>Nota(r) strætó sjaldan eða aldrei</c:v>
                </c:pt>
                <c:pt idx="1">
                  <c:v>Nota(r) farmiða í appi</c:v>
                </c:pt>
                <c:pt idx="2">
                  <c:v>Á Klappkort/strætókort</c:v>
                </c:pt>
                <c:pt idx="3">
                  <c:v>Á tímabilskort/áskrift í appi</c:v>
                </c:pt>
                <c:pt idx="4">
                  <c:v>Nota(r) Klapp tíu</c:v>
                </c:pt>
              </c:strCache>
            </c:strRef>
          </c:cat>
          <c:val>
            <c:numRef>
              <c:f>Sheet2!$Q$25:$Q$29</c:f>
              <c:numCache>
                <c:formatCode>0%</c:formatCode>
                <c:ptCount val="5"/>
                <c:pt idx="0">
                  <c:v>0.69</c:v>
                </c:pt>
                <c:pt idx="1">
                  <c:v>0.17</c:v>
                </c:pt>
                <c:pt idx="2">
                  <c:v>0.1</c:v>
                </c:pt>
                <c:pt idx="3">
                  <c:v>0.03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1-4D7F-895B-9B970097E309}"/>
            </c:ext>
          </c:extLst>
        </c:ser>
        <c:ser>
          <c:idx val="1"/>
          <c:order val="1"/>
          <c:tx>
            <c:strRef>
              <c:f>Sheet2!$R$24</c:f>
              <c:strCache>
                <c:ptCount val="1"/>
                <c:pt idx="0">
                  <c:v>Landsbyggðin</c:v>
                </c:pt>
              </c:strCache>
            </c:strRef>
          </c:tx>
          <c:spPr>
            <a:solidFill>
              <a:srgbClr val="DB7B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Sheet2!$P$25:$P$29</c:f>
              <c:strCache>
                <c:ptCount val="5"/>
                <c:pt idx="0">
                  <c:v>Nota(r) strætó sjaldan eða aldrei</c:v>
                </c:pt>
                <c:pt idx="1">
                  <c:v>Nota(r) farmiða í appi</c:v>
                </c:pt>
                <c:pt idx="2">
                  <c:v>Á Klappkort/strætókort</c:v>
                </c:pt>
                <c:pt idx="3">
                  <c:v>Á tímabilskort/áskrift í appi</c:v>
                </c:pt>
                <c:pt idx="4">
                  <c:v>Nota(r) Klapp tíu</c:v>
                </c:pt>
              </c:strCache>
            </c:strRef>
          </c:cat>
          <c:val>
            <c:numRef>
              <c:f>Sheet2!$R$25:$R$29</c:f>
              <c:numCache>
                <c:formatCode>0%</c:formatCode>
                <c:ptCount val="5"/>
                <c:pt idx="0">
                  <c:v>0.93</c:v>
                </c:pt>
                <c:pt idx="1">
                  <c:v>0.04</c:v>
                </c:pt>
                <c:pt idx="2">
                  <c:v>0.02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1-4D7F-895B-9B970097E3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28366016"/>
        <c:axId val="1634164864"/>
      </c:barChart>
      <c:catAx>
        <c:axId val="1428366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4164864"/>
        <c:crosses val="autoZero"/>
        <c:auto val="1"/>
        <c:lblAlgn val="ctr"/>
        <c:lblOffset val="100"/>
        <c:noMultiLvlLbl val="0"/>
      </c:catAx>
      <c:valAx>
        <c:axId val="16341648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2836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7020" cy="5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5" tIns="48083" rIns="96165" bIns="48083" numCol="1" anchor="t" anchorCtr="0" compatLnSpc="1">
            <a:prstTxWarp prst="textNoShape">
              <a:avLst/>
            </a:prstTxWarp>
          </a:bodyPr>
          <a:lstStyle>
            <a:lvl1pPr algn="l" defTabSz="9608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6594" y="2"/>
            <a:ext cx="3075883" cy="5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5" tIns="48083" rIns="96165" bIns="48083" numCol="1" anchor="t" anchorCtr="0" compatLnSpc="1">
            <a:prstTxWarp prst="textNoShape">
              <a:avLst/>
            </a:prstTxWarp>
          </a:bodyPr>
          <a:lstStyle>
            <a:lvl1pPr algn="r" defTabSz="9608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6594" y="9665471"/>
            <a:ext cx="3075883" cy="5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5" tIns="48083" rIns="96165" bIns="48083" numCol="1" anchor="b" anchorCtr="0" compatLnSpc="1">
            <a:prstTxWarp prst="textNoShape">
              <a:avLst/>
            </a:prstTxWarp>
          </a:bodyPr>
          <a:lstStyle>
            <a:lvl1pPr algn="r" defTabSz="960859">
              <a:defRPr sz="1200"/>
            </a:lvl1pPr>
          </a:lstStyle>
          <a:p>
            <a:pPr>
              <a:defRPr/>
            </a:pPr>
            <a:fld id="{7E2B6FF0-7338-4FB1-8F48-B0608D8CC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7020" cy="5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5" tIns="48083" rIns="96165" bIns="48083" numCol="1" anchor="t" anchorCtr="0" compatLnSpc="1">
            <a:prstTxWarp prst="textNoShape">
              <a:avLst/>
            </a:prstTxWarp>
          </a:bodyPr>
          <a:lstStyle>
            <a:lvl1pPr algn="l" defTabSz="9608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6594" y="2"/>
            <a:ext cx="3075883" cy="5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5" tIns="48083" rIns="96165" bIns="48083" numCol="1" anchor="t" anchorCtr="0" compatLnSpc="1">
            <a:prstTxWarp prst="textNoShape">
              <a:avLst/>
            </a:prstTxWarp>
          </a:bodyPr>
          <a:lstStyle>
            <a:lvl1pPr algn="r" defTabSz="9608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252788" y="1157288"/>
            <a:ext cx="11811001" cy="6643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087477" y="1040111"/>
            <a:ext cx="1915043" cy="855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5" tIns="48083" rIns="96165" bIns="48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65471"/>
            <a:ext cx="3077020" cy="5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5" tIns="48083" rIns="96165" bIns="48083" numCol="1" anchor="b" anchorCtr="0" compatLnSpc="1">
            <a:prstTxWarp prst="textNoShape">
              <a:avLst/>
            </a:prstTxWarp>
          </a:bodyPr>
          <a:lstStyle>
            <a:lvl1pPr algn="l" defTabSz="9608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6594" y="9665471"/>
            <a:ext cx="3075883" cy="5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5" tIns="48083" rIns="96165" bIns="48083" numCol="1" anchor="b" anchorCtr="0" compatLnSpc="1">
            <a:prstTxWarp prst="textNoShape">
              <a:avLst/>
            </a:prstTxWarp>
          </a:bodyPr>
          <a:lstStyle>
            <a:lvl1pPr algn="r" defTabSz="960859">
              <a:defRPr sz="1200"/>
            </a:lvl1pPr>
          </a:lstStyle>
          <a:p>
            <a:pPr>
              <a:defRPr/>
            </a:pPr>
            <a:fld id="{CDCCB08D-B441-4DC1-9533-A512A0E0F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3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52788" y="1157288"/>
            <a:ext cx="11811001" cy="664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CCB08D-B441-4DC1-9533-A512A0E0F3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63" name="Rectangle 7">
            <a:extLst>
              <a:ext uri="{FF2B5EF4-FFF2-40B4-BE49-F238E27FC236}">
                <a16:creationId xmlns:a16="http://schemas.microsoft.com/office/drawing/2014/main" id="{29034532-6E25-4329-A75C-9996B1433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B0955E8-BB39-46D1-8719-40D41DAE18CE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10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0164" name="Rectangle 2">
            <a:extLst>
              <a:ext uri="{FF2B5EF4-FFF2-40B4-BE49-F238E27FC236}">
                <a16:creationId xmlns:a16="http://schemas.microsoft.com/office/drawing/2014/main" id="{289A3543-A22D-CEE3-8573-5761003E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90165" name="Rectangle 3">
            <a:extLst>
              <a:ext uri="{FF2B5EF4-FFF2-40B4-BE49-F238E27FC236}">
                <a16:creationId xmlns:a16="http://schemas.microsoft.com/office/drawing/2014/main" id="{F381145C-A337-1A14-7B10-DA3343A01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90166" name="Rectangle 6">
            <a:extLst>
              <a:ext uri="{FF2B5EF4-FFF2-40B4-BE49-F238E27FC236}">
                <a16:creationId xmlns:a16="http://schemas.microsoft.com/office/drawing/2014/main" id="{A50983E6-14BA-B982-07BF-015E7E68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90167" name="Rectangle 51">
            <a:extLst>
              <a:ext uri="{FF2B5EF4-FFF2-40B4-BE49-F238E27FC236}">
                <a16:creationId xmlns:a16="http://schemas.microsoft.com/office/drawing/2014/main" id="{344D77DC-4A4A-D69F-99BB-6684CA65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1305A040-6B74-49D1-9C36-D21D1ED2294B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10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0168" name="Rectangle 4">
            <a:extLst>
              <a:ext uri="{FF2B5EF4-FFF2-40B4-BE49-F238E27FC236}">
                <a16:creationId xmlns:a16="http://schemas.microsoft.com/office/drawing/2014/main" id="{ACC642F9-5966-C08E-6313-15912225250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69" name="Rectangle 5">
            <a:extLst>
              <a:ext uri="{FF2B5EF4-FFF2-40B4-BE49-F238E27FC236}">
                <a16:creationId xmlns:a16="http://schemas.microsoft.com/office/drawing/2014/main" id="{2720BF46-6BAA-5598-4296-4D207CBBE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Eftir því sem fjær dregur Reykjavík því líklegra er að…… </a:t>
            </a:r>
          </a:p>
        </p:txBody>
      </p:sp>
    </p:spTree>
    <p:extLst>
      <p:ext uri="{BB962C8B-B14F-4D97-AF65-F5344CB8AC3E}">
        <p14:creationId xmlns:p14="http://schemas.microsoft.com/office/powerpoint/2010/main" val="3955904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63" name="Rectangle 7">
            <a:extLst>
              <a:ext uri="{FF2B5EF4-FFF2-40B4-BE49-F238E27FC236}">
                <a16:creationId xmlns:a16="http://schemas.microsoft.com/office/drawing/2014/main" id="{29034532-6E25-4329-A75C-9996B1433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B0955E8-BB39-46D1-8719-40D41DAE18CE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11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0164" name="Rectangle 2">
            <a:extLst>
              <a:ext uri="{FF2B5EF4-FFF2-40B4-BE49-F238E27FC236}">
                <a16:creationId xmlns:a16="http://schemas.microsoft.com/office/drawing/2014/main" id="{289A3543-A22D-CEE3-8573-5761003E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90165" name="Rectangle 3">
            <a:extLst>
              <a:ext uri="{FF2B5EF4-FFF2-40B4-BE49-F238E27FC236}">
                <a16:creationId xmlns:a16="http://schemas.microsoft.com/office/drawing/2014/main" id="{F381145C-A337-1A14-7B10-DA3343A01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90166" name="Rectangle 6">
            <a:extLst>
              <a:ext uri="{FF2B5EF4-FFF2-40B4-BE49-F238E27FC236}">
                <a16:creationId xmlns:a16="http://schemas.microsoft.com/office/drawing/2014/main" id="{A50983E6-14BA-B982-07BF-015E7E68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90167" name="Rectangle 51">
            <a:extLst>
              <a:ext uri="{FF2B5EF4-FFF2-40B4-BE49-F238E27FC236}">
                <a16:creationId xmlns:a16="http://schemas.microsoft.com/office/drawing/2014/main" id="{344D77DC-4A4A-D69F-99BB-6684CA65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1305A040-6B74-49D1-9C36-D21D1ED2294B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11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0168" name="Rectangle 4">
            <a:extLst>
              <a:ext uri="{FF2B5EF4-FFF2-40B4-BE49-F238E27FC236}">
                <a16:creationId xmlns:a16="http://schemas.microsoft.com/office/drawing/2014/main" id="{ACC642F9-5966-C08E-6313-15912225250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69" name="Rectangle 5">
            <a:extLst>
              <a:ext uri="{FF2B5EF4-FFF2-40B4-BE49-F238E27FC236}">
                <a16:creationId xmlns:a16="http://schemas.microsoft.com/office/drawing/2014/main" id="{2720BF46-6BAA-5598-4296-4D207CBBE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Eftir því sem fjær dregur Reykjavík því líklegra er að 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- 13-17 ára nota strætó lang mest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>
                <a:latin typeface="Arial" panose="020B0604020202020204" pitchFamily="34" charset="0"/>
              </a:rPr>
              <a:t>- Einblína </a:t>
            </a:r>
            <a:r>
              <a:rPr lang="is-IS" altLang="is-IS" dirty="0">
                <a:latin typeface="Arial" panose="020B0604020202020204" pitchFamily="34" charset="0"/>
              </a:rPr>
              <a:t>t.d. á 18-34 ára með umhverfisrökum, þetta er mjög umhverfismeðvitaður hópur, bjóða tilboð og aukna tíðni ferða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Fá 18-24 ára til að minnka notkun á einkabílnum sem hefur aukist.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- 25-34 ára virðist hjóla meira, því ekki að taka strætó í vinnuna og hjóla heim – fullkomið </a:t>
            </a:r>
            <a:r>
              <a:rPr lang="is-IS" altLang="is-IS" dirty="0" err="1">
                <a:latin typeface="Arial" panose="020B0604020202020204" pitchFamily="34" charset="0"/>
              </a:rPr>
              <a:t>combó</a:t>
            </a:r>
            <a:r>
              <a:rPr lang="is-IS" altLang="is-IS" dirty="0">
                <a:latin typeface="Arial" panose="020B0604020202020204" pitchFamily="34" charset="0"/>
              </a:rPr>
              <a:t>, vinnustaðir bjóða líka þessa samgöngustyrki?</a:t>
            </a:r>
          </a:p>
        </p:txBody>
      </p:sp>
    </p:spTree>
    <p:extLst>
      <p:ext uri="{BB962C8B-B14F-4D97-AF65-F5344CB8AC3E}">
        <p14:creationId xmlns:p14="http://schemas.microsoft.com/office/powerpoint/2010/main" val="4004096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34" name="Rectangle 7">
            <a:extLst>
              <a:ext uri="{FF2B5EF4-FFF2-40B4-BE49-F238E27FC236}">
                <a16:creationId xmlns:a16="http://schemas.microsoft.com/office/drawing/2014/main" id="{61532B97-4930-9534-ABAD-AE8C84881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712F1470-DB83-47AA-B0DF-120E4C85CA2A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12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6335" name="Rectangle 2">
            <a:extLst>
              <a:ext uri="{FF2B5EF4-FFF2-40B4-BE49-F238E27FC236}">
                <a16:creationId xmlns:a16="http://schemas.microsoft.com/office/drawing/2014/main" id="{64878D93-8C45-E8D9-1021-1F472A3B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96336" name="Rectangle 3">
            <a:extLst>
              <a:ext uri="{FF2B5EF4-FFF2-40B4-BE49-F238E27FC236}">
                <a16:creationId xmlns:a16="http://schemas.microsoft.com/office/drawing/2014/main" id="{ABA7CF8E-71F2-90EA-997C-A74FDB88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96337" name="Rectangle 6">
            <a:extLst>
              <a:ext uri="{FF2B5EF4-FFF2-40B4-BE49-F238E27FC236}">
                <a16:creationId xmlns:a16="http://schemas.microsoft.com/office/drawing/2014/main" id="{C8F8407A-BCC9-9BD6-F543-450DD1806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96338" name="Rectangle 51">
            <a:extLst>
              <a:ext uri="{FF2B5EF4-FFF2-40B4-BE49-F238E27FC236}">
                <a16:creationId xmlns:a16="http://schemas.microsoft.com/office/drawing/2014/main" id="{10F94131-64AF-6830-520F-C8133B462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545DEE2-C731-4DAF-BD2C-AC8029412DA6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12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6339" name="Rectangle 4">
            <a:extLst>
              <a:ext uri="{FF2B5EF4-FFF2-40B4-BE49-F238E27FC236}">
                <a16:creationId xmlns:a16="http://schemas.microsoft.com/office/drawing/2014/main" id="{CD425C46-34DE-AF64-4C07-29F87F33C97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340" name="Rectangle 5">
            <a:extLst>
              <a:ext uri="{FF2B5EF4-FFF2-40B4-BE49-F238E27FC236}">
                <a16:creationId xmlns:a16="http://schemas.microsoft.com/office/drawing/2014/main" id="{530B45B9-F91D-5C65-7D00-39DEDA24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-Hægt var að nefna fleiri en einn svarmöguleika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Fleiri atriði nefnd svo sem: aukin upplýsingagjöf, betra viðmót vagnstjóra</a:t>
            </a:r>
          </a:p>
          <a:p>
            <a:pPr defTabSz="1216025" eaLnBrk="1" hangingPunct="1">
              <a:spcBef>
                <a:spcPct val="0"/>
              </a:spcBef>
            </a:pPr>
            <a:endParaRPr lang="is-IS" altLang="is-I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91" name="Rectangle 7">
            <a:extLst>
              <a:ext uri="{FF2B5EF4-FFF2-40B4-BE49-F238E27FC236}">
                <a16:creationId xmlns:a16="http://schemas.microsoft.com/office/drawing/2014/main" id="{36B0A7F2-45E7-A244-0517-A8560C52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F4150A5E-0FF9-4301-BCBF-3D0D3B3D0AD9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13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8392" name="Rectangle 2">
            <a:extLst>
              <a:ext uri="{FF2B5EF4-FFF2-40B4-BE49-F238E27FC236}">
                <a16:creationId xmlns:a16="http://schemas.microsoft.com/office/drawing/2014/main" id="{002BC6E2-1A37-139F-50EA-39F7EFA74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98393" name="Rectangle 3">
            <a:extLst>
              <a:ext uri="{FF2B5EF4-FFF2-40B4-BE49-F238E27FC236}">
                <a16:creationId xmlns:a16="http://schemas.microsoft.com/office/drawing/2014/main" id="{33E11840-C75E-A010-FA0B-9B63086D2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98394" name="Rectangle 6">
            <a:extLst>
              <a:ext uri="{FF2B5EF4-FFF2-40B4-BE49-F238E27FC236}">
                <a16:creationId xmlns:a16="http://schemas.microsoft.com/office/drawing/2014/main" id="{1C253CC4-4AF7-2A6E-876E-96D6CF33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98395" name="Rectangle 51">
            <a:extLst>
              <a:ext uri="{FF2B5EF4-FFF2-40B4-BE49-F238E27FC236}">
                <a16:creationId xmlns:a16="http://schemas.microsoft.com/office/drawing/2014/main" id="{0CD6ED34-5DEE-056D-E68F-7F42D998F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362DD9E-36C8-461E-8779-160F2C545B5D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13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8396" name="Rectangle 4">
            <a:extLst>
              <a:ext uri="{FF2B5EF4-FFF2-40B4-BE49-F238E27FC236}">
                <a16:creationId xmlns:a16="http://schemas.microsoft.com/office/drawing/2014/main" id="{D1E29BB7-11AF-4F66-BE40-AC3DBCE6C1D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97" name="Rectangle 5">
            <a:extLst>
              <a:ext uri="{FF2B5EF4-FFF2-40B4-BE49-F238E27FC236}">
                <a16:creationId xmlns:a16="http://schemas.microsoft.com/office/drawing/2014/main" id="{8015C6CC-0561-D675-7371-CFEE90A68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-Ef við fókuserum á 13-17 ára sem nota strætó mest þá nefna þau helst aukna tíðni ferða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-Svo hætta þessir einstaklingar að nota strætó, verða sjálfráða og þurfa að borga sjálfir, þau nefna helst lægra verð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-Það verður erfitt að fá 65 ára til að nota þeir „Kjósa aðra ferðamáta“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91" name="Rectangle 7">
            <a:extLst>
              <a:ext uri="{FF2B5EF4-FFF2-40B4-BE49-F238E27FC236}">
                <a16:creationId xmlns:a16="http://schemas.microsoft.com/office/drawing/2014/main" id="{36B0A7F2-45E7-A244-0517-A8560C52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F4150A5E-0FF9-4301-BCBF-3D0D3B3D0AD9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14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8392" name="Rectangle 2">
            <a:extLst>
              <a:ext uri="{FF2B5EF4-FFF2-40B4-BE49-F238E27FC236}">
                <a16:creationId xmlns:a16="http://schemas.microsoft.com/office/drawing/2014/main" id="{002BC6E2-1A37-139F-50EA-39F7EFA74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98393" name="Rectangle 3">
            <a:extLst>
              <a:ext uri="{FF2B5EF4-FFF2-40B4-BE49-F238E27FC236}">
                <a16:creationId xmlns:a16="http://schemas.microsoft.com/office/drawing/2014/main" id="{33E11840-C75E-A010-FA0B-9B63086D2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98394" name="Rectangle 6">
            <a:extLst>
              <a:ext uri="{FF2B5EF4-FFF2-40B4-BE49-F238E27FC236}">
                <a16:creationId xmlns:a16="http://schemas.microsoft.com/office/drawing/2014/main" id="{1C253CC4-4AF7-2A6E-876E-96D6CF33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98395" name="Rectangle 51">
            <a:extLst>
              <a:ext uri="{FF2B5EF4-FFF2-40B4-BE49-F238E27FC236}">
                <a16:creationId xmlns:a16="http://schemas.microsoft.com/office/drawing/2014/main" id="{0CD6ED34-5DEE-056D-E68F-7F42D998F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362DD9E-36C8-461E-8779-160F2C545B5D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14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8396" name="Rectangle 4">
            <a:extLst>
              <a:ext uri="{FF2B5EF4-FFF2-40B4-BE49-F238E27FC236}">
                <a16:creationId xmlns:a16="http://schemas.microsoft.com/office/drawing/2014/main" id="{D1E29BB7-11AF-4F66-BE40-AC3DBCE6C1D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97" name="Rectangle 5">
            <a:extLst>
              <a:ext uri="{FF2B5EF4-FFF2-40B4-BE49-F238E27FC236}">
                <a16:creationId xmlns:a16="http://schemas.microsoft.com/office/drawing/2014/main" id="{8015C6CC-0561-D675-7371-CFEE90A68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Gott að skoða hvert hlutfallið fyrir heildina og hvar mesti munurinn er á heild og svæði</a:t>
            </a:r>
          </a:p>
        </p:txBody>
      </p:sp>
    </p:spTree>
    <p:extLst>
      <p:ext uri="{BB962C8B-B14F-4D97-AF65-F5344CB8AC3E}">
        <p14:creationId xmlns:p14="http://schemas.microsoft.com/office/powerpoint/2010/main" val="4242235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4" name="Rectangle 7">
            <a:extLst>
              <a:ext uri="{FF2B5EF4-FFF2-40B4-BE49-F238E27FC236}">
                <a16:creationId xmlns:a16="http://schemas.microsoft.com/office/drawing/2014/main" id="{897ADAF4-46B9-4D9B-29B2-1D4C4475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E79CDEED-EB88-4717-8733-C30FE6D856BD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15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285" name="Rectangle 2">
            <a:extLst>
              <a:ext uri="{FF2B5EF4-FFF2-40B4-BE49-F238E27FC236}">
                <a16:creationId xmlns:a16="http://schemas.microsoft.com/office/drawing/2014/main" id="{4BB1578E-4D2C-252F-DD66-37B0893F9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93286" name="Rectangle 3">
            <a:extLst>
              <a:ext uri="{FF2B5EF4-FFF2-40B4-BE49-F238E27FC236}">
                <a16:creationId xmlns:a16="http://schemas.microsoft.com/office/drawing/2014/main" id="{B28FD6F6-6171-A77B-94A1-F4B91D3FC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93287" name="Rectangle 6">
            <a:extLst>
              <a:ext uri="{FF2B5EF4-FFF2-40B4-BE49-F238E27FC236}">
                <a16:creationId xmlns:a16="http://schemas.microsoft.com/office/drawing/2014/main" id="{C7A53048-5D2B-969D-D93A-8318D1323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93288" name="Rectangle 51">
            <a:extLst>
              <a:ext uri="{FF2B5EF4-FFF2-40B4-BE49-F238E27FC236}">
                <a16:creationId xmlns:a16="http://schemas.microsoft.com/office/drawing/2014/main" id="{4A93320D-A791-FEA8-BA45-F6778F2E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18613335-0D0F-4DF7-B6B1-65FC88900860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15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289" name="Rectangle 4">
            <a:extLst>
              <a:ext uri="{FF2B5EF4-FFF2-40B4-BE49-F238E27FC236}">
                <a16:creationId xmlns:a16="http://schemas.microsoft.com/office/drawing/2014/main" id="{60C9B54D-A8A0-F530-6A46-9A432003876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290" name="Rectangle 5">
            <a:extLst>
              <a:ext uri="{FF2B5EF4-FFF2-40B4-BE49-F238E27FC236}">
                <a16:creationId xmlns:a16="http://schemas.microsoft.com/office/drawing/2014/main" id="{01B5CD77-8878-C0E6-A247-19D7034F4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endParaRPr lang="is-IS" altLang="is-I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1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52788" y="1157288"/>
            <a:ext cx="11811001" cy="664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-Ferðavenjukönnunin er ein umfangsmesta könnun sem Gallup gerði árið 2022.</a:t>
            </a:r>
          </a:p>
          <a:p>
            <a:r>
              <a:rPr lang="is-IS" dirty="0"/>
              <a:t>-Könnunin var gerð meðal allra landsmanna. Á aldrinum 6-80 ára.</a:t>
            </a:r>
          </a:p>
          <a:p>
            <a:r>
              <a:rPr lang="is-IS" dirty="0"/>
              <a:t>-Heildarúrtakið var rúmlega 23.000 manns en af þeim svöruðu rúmlega 8300.</a:t>
            </a:r>
          </a:p>
          <a:p>
            <a:r>
              <a:rPr lang="is-IS" dirty="0"/>
              <a:t>-Hluti af úrtakinu kom úr þjóðskrá og hinn hlutinn kom úr Viðhorfahópi Gallup.</a:t>
            </a:r>
          </a:p>
          <a:p>
            <a:r>
              <a:rPr lang="is-IS" dirty="0"/>
              <a:t>-Svarhlutfall í þessari könnun er um 36% en lægra svarhlutfall skýrist m.a. af því að ekki er áminnt í þessari könnun.</a:t>
            </a:r>
          </a:p>
          <a:p>
            <a:r>
              <a:rPr lang="is-IS" dirty="0"/>
              <a:t>-Tölfræðilega sterk, margir svarendur</a:t>
            </a:r>
          </a:p>
          <a:p>
            <a:r>
              <a:rPr lang="is-IS" dirty="0"/>
              <a:t>-Svipað svarhlutfall </a:t>
            </a:r>
            <a:r>
              <a:rPr lang="is-IS" dirty="0" err="1"/>
              <a:t>millis</a:t>
            </a:r>
            <a:r>
              <a:rPr lang="is-IS" dirty="0"/>
              <a:t> </a:t>
            </a:r>
            <a:r>
              <a:rPr lang="is-IS" dirty="0" err="1"/>
              <a:t>hbs</a:t>
            </a:r>
            <a:r>
              <a:rPr lang="is-IS" dirty="0"/>
              <a:t> og landsbyggðar</a:t>
            </a:r>
          </a:p>
          <a:p>
            <a:r>
              <a:rPr lang="is-IS" dirty="0"/>
              <a:t>-Könnunin nýtist meðal annars við </a:t>
            </a:r>
            <a:r>
              <a:rPr lang="is-I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gerð </a:t>
            </a:r>
            <a:r>
              <a:rPr lang="is-I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samgönguáætlunar</a:t>
            </a:r>
            <a:r>
              <a:rPr lang="is-I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s-I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endurbætur umferðarskipulags</a:t>
            </a:r>
            <a:r>
              <a:rPr lang="is-I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s-I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bættu umferðaröryggi </a:t>
            </a:r>
            <a:r>
              <a:rPr lang="is-I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 </a:t>
            </a:r>
            <a:r>
              <a:rPr lang="is-I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bættu aðgengi vegfarenda.</a:t>
            </a:r>
            <a:endParaRPr lang="is-IS" b="1" dirty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CCB08D-B441-4DC1-9533-A512A0E0F3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6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7" name="Rectangle 7">
            <a:extLst>
              <a:ext uri="{FF2B5EF4-FFF2-40B4-BE49-F238E27FC236}">
                <a16:creationId xmlns:a16="http://schemas.microsoft.com/office/drawing/2014/main" id="{4EA2C955-0605-43F7-E736-1D7E0412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A786E672-3A34-4739-980E-69FC8A8B9B35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9858" name="Rectangle 2">
            <a:extLst>
              <a:ext uri="{FF2B5EF4-FFF2-40B4-BE49-F238E27FC236}">
                <a16:creationId xmlns:a16="http://schemas.microsoft.com/office/drawing/2014/main" id="{CF9C4A5F-F87A-47C1-CB16-3CB4A532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19859" name="Rectangle 3">
            <a:extLst>
              <a:ext uri="{FF2B5EF4-FFF2-40B4-BE49-F238E27FC236}">
                <a16:creationId xmlns:a16="http://schemas.microsoft.com/office/drawing/2014/main" id="{398ADD23-98B8-F0F8-A44E-12E34EAC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19860" name="Rectangle 6">
            <a:extLst>
              <a:ext uri="{FF2B5EF4-FFF2-40B4-BE49-F238E27FC236}">
                <a16:creationId xmlns:a16="http://schemas.microsoft.com/office/drawing/2014/main" id="{681574D8-571B-847A-8CD2-75A36BF2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19861" name="Rectangle 51">
            <a:extLst>
              <a:ext uri="{FF2B5EF4-FFF2-40B4-BE49-F238E27FC236}">
                <a16:creationId xmlns:a16="http://schemas.microsoft.com/office/drawing/2014/main" id="{1BA1D44F-F982-BC8C-D21D-323196EE5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85897743-E710-4AF4-9892-0C27985634AE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9862" name="Rectangle 4">
            <a:extLst>
              <a:ext uri="{FF2B5EF4-FFF2-40B4-BE49-F238E27FC236}">
                <a16:creationId xmlns:a16="http://schemas.microsoft.com/office/drawing/2014/main" id="{5224D9EA-3E0C-2480-F289-4AAACCB71AB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3" name="Rectangle 5">
            <a:extLst>
              <a:ext uri="{FF2B5EF4-FFF2-40B4-BE49-F238E27FC236}">
                <a16:creationId xmlns:a16="http://schemas.microsoft.com/office/drawing/2014/main" id="{53D2EA0E-F9E8-706F-1BCA-4C0B4E016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sz="3600" dirty="0">
                <a:latin typeface="Arial" panose="020B0604020202020204" pitchFamily="34" charset="0"/>
              </a:rPr>
              <a:t>- Fólk er spurt um ferðamáta í hverri ferð fyrir sig ef ég fer í strætó í vinnuna og er keyrður heim. Það eru þá tvær ferðir og hlutfallið hjá mér væri þá 50% strætó og 50% bíll. Þannig er þetta reiknað. Færi í ræktina eftir vinnu á bíl og keyri svo aftur heim þá eru það fjórar ferðir og hlutfall strætó sem ferðamáta hjá mér væri 25%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sz="3600" dirty="0">
                <a:latin typeface="Arial" panose="020B0604020202020204" pitchFamily="34" charset="0"/>
              </a:rPr>
              <a:t>- Einkabíllinn minnkar mest, aðrir ferðamátar standa í stað en breytingar eru innan vikmarka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sz="3600" dirty="0">
                <a:latin typeface="Arial" panose="020B0604020202020204" pitchFamily="34" charset="0"/>
              </a:rPr>
              <a:t>- Við erum ekki að sjá aukningu á notkun reiðhjóla sem ferðamáta </a:t>
            </a:r>
            <a:r>
              <a:rPr lang="is-IS" altLang="is-IS" sz="3600" b="1" dirty="0">
                <a:latin typeface="Arial" panose="020B0604020202020204" pitchFamily="34" charset="0"/>
              </a:rPr>
              <a:t>heilt yfir</a:t>
            </a:r>
            <a:r>
              <a:rPr lang="is-IS" altLang="is-IS" sz="3600" dirty="0">
                <a:latin typeface="Arial" panose="020B0604020202020204" pitchFamily="34" charset="0"/>
              </a:rPr>
              <a:t> og heldur ekki strætó á höfuðborgarsvæðinu, smávægileg aukning á landsbyggðinni komum að því hvað skýrir það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sz="3600" dirty="0">
                <a:latin typeface="Arial" panose="020B0604020202020204" pitchFamily="34" charset="0"/>
              </a:rPr>
              <a:t>- Hlutfall þeirra sem notar strætó stendur í stað.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sz="3600" dirty="0">
                <a:latin typeface="Arial" panose="020B0604020202020204" pitchFamily="34" charset="0"/>
              </a:rPr>
              <a:t>- </a:t>
            </a:r>
            <a:r>
              <a:rPr lang="is-IS" altLang="is-IS" sz="3600" dirty="0" err="1">
                <a:latin typeface="Arial" panose="020B0604020202020204" pitchFamily="34" charset="0"/>
              </a:rPr>
              <a:t>Rafhlaupahjól</a:t>
            </a:r>
            <a:r>
              <a:rPr lang="is-IS" altLang="is-IS" sz="3600" dirty="0">
                <a:latin typeface="Arial" panose="020B0604020202020204" pitchFamily="34" charset="0"/>
              </a:rPr>
              <a:t> kemur inn sem nýr svarkostur í nýjustu mælingunni 2% ferða eru farnar á </a:t>
            </a:r>
            <a:r>
              <a:rPr lang="is-IS" altLang="is-IS" sz="3600" dirty="0" err="1">
                <a:latin typeface="Arial" panose="020B0604020202020204" pitchFamily="34" charset="0"/>
              </a:rPr>
              <a:t>rafhlaupahjólum</a:t>
            </a:r>
            <a:endParaRPr lang="is-IS" altLang="is-IS" sz="3600" dirty="0">
              <a:latin typeface="Arial" panose="020B0604020202020204" pitchFamily="34" charset="0"/>
            </a:endParaRPr>
          </a:p>
          <a:p>
            <a:pPr defTabSz="1216025" eaLnBrk="1" hangingPunct="1">
              <a:spcBef>
                <a:spcPct val="0"/>
              </a:spcBef>
            </a:pPr>
            <a:endParaRPr lang="is-IS" altLang="is-I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" name="Rectangle 7">
            <a:extLst>
              <a:ext uri="{FF2B5EF4-FFF2-40B4-BE49-F238E27FC236}">
                <a16:creationId xmlns:a16="http://schemas.microsoft.com/office/drawing/2014/main" id="{B9392DDF-2981-4146-A0AB-1C48CD25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39CD063-67CF-42DB-98CF-0663BAF89169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891" name="Rectangle 2">
            <a:extLst>
              <a:ext uri="{FF2B5EF4-FFF2-40B4-BE49-F238E27FC236}">
                <a16:creationId xmlns:a16="http://schemas.microsoft.com/office/drawing/2014/main" id="{1A95058D-8C0D-23AF-F1EB-5F8BF511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20892" name="Rectangle 3">
            <a:extLst>
              <a:ext uri="{FF2B5EF4-FFF2-40B4-BE49-F238E27FC236}">
                <a16:creationId xmlns:a16="http://schemas.microsoft.com/office/drawing/2014/main" id="{9506DB92-35B6-BDE7-0D09-F53CA1CBB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20893" name="Rectangle 6">
            <a:extLst>
              <a:ext uri="{FF2B5EF4-FFF2-40B4-BE49-F238E27FC236}">
                <a16:creationId xmlns:a16="http://schemas.microsoft.com/office/drawing/2014/main" id="{F3DB7EE4-ADAE-C7E0-86CE-7453A361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20894" name="Rectangle 51">
            <a:extLst>
              <a:ext uri="{FF2B5EF4-FFF2-40B4-BE49-F238E27FC236}">
                <a16:creationId xmlns:a16="http://schemas.microsoft.com/office/drawing/2014/main" id="{7C468DE4-8C19-6E74-8707-F399793D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09239D21-55CD-4FEE-8698-42B88F4C8628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895" name="Rectangle 4">
            <a:extLst>
              <a:ext uri="{FF2B5EF4-FFF2-40B4-BE49-F238E27FC236}">
                <a16:creationId xmlns:a16="http://schemas.microsoft.com/office/drawing/2014/main" id="{C9743FB6-0911-0482-5FE0-0AB74A6A9A6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96" name="Rectangle 5">
            <a:extLst>
              <a:ext uri="{FF2B5EF4-FFF2-40B4-BE49-F238E27FC236}">
                <a16:creationId xmlns:a16="http://schemas.microsoft.com/office/drawing/2014/main" id="{3D21AAFF-FE16-9966-8EC2-13B5C58EB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altLang="is-IS" dirty="0">
                <a:latin typeface="Arial" panose="020B0604020202020204" pitchFamily="34" charset="0"/>
              </a:rPr>
              <a:t>- Prósentustigabreyting er innan sviga</a:t>
            </a:r>
          </a:p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altLang="is-IS" dirty="0">
                <a:latin typeface="Arial" panose="020B0604020202020204" pitchFamily="34" charset="0"/>
              </a:rPr>
              <a:t>- Börn á aldrinum 13-17 ára nota helst strætó á höfuðborgarsvæðinu, en 18-24 ára á landsbyggðinni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Fljótlega eftir að fólk fær bílpróf verður bíllinn aðal ferðamátinn. Hlutfallið var 61% 2019 en er 67%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Aukning 25-34 ára þeir virðast frekar hjóla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Yngsti hópurinn fer meira fótgangandi en áður og minna á hjóli á móti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Minna er um að börn séu keyrð í skólann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7" name="Rectangle 7">
            <a:extLst>
              <a:ext uri="{FF2B5EF4-FFF2-40B4-BE49-F238E27FC236}">
                <a16:creationId xmlns:a16="http://schemas.microsoft.com/office/drawing/2014/main" id="{3A7A21EF-FFC1-C54D-53E0-A4E57AEA2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78301ABF-5B40-4BD4-A036-A0AD14C53A23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5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3998" name="Rectangle 2">
            <a:extLst>
              <a:ext uri="{FF2B5EF4-FFF2-40B4-BE49-F238E27FC236}">
                <a16:creationId xmlns:a16="http://schemas.microsoft.com/office/drawing/2014/main" id="{2F9B4BD9-9C76-B910-F5DD-8D8ACECC8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23999" name="Rectangle 3">
            <a:extLst>
              <a:ext uri="{FF2B5EF4-FFF2-40B4-BE49-F238E27FC236}">
                <a16:creationId xmlns:a16="http://schemas.microsoft.com/office/drawing/2014/main" id="{2E5722D1-390F-EFF2-1C40-08EA67A7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24000" name="Rectangle 6">
            <a:extLst>
              <a:ext uri="{FF2B5EF4-FFF2-40B4-BE49-F238E27FC236}">
                <a16:creationId xmlns:a16="http://schemas.microsoft.com/office/drawing/2014/main" id="{D1124D95-F7A2-C5DD-B635-302E91726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24001" name="Rectangle 51">
            <a:extLst>
              <a:ext uri="{FF2B5EF4-FFF2-40B4-BE49-F238E27FC236}">
                <a16:creationId xmlns:a16="http://schemas.microsoft.com/office/drawing/2014/main" id="{7D74C112-2490-75A2-0FDA-0E01D0166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54994768-00A6-4271-B093-C9BD62FDF222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5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4002" name="Rectangle 4">
            <a:extLst>
              <a:ext uri="{FF2B5EF4-FFF2-40B4-BE49-F238E27FC236}">
                <a16:creationId xmlns:a16="http://schemas.microsoft.com/office/drawing/2014/main" id="{9690812A-A6B7-1A96-3D7F-1AAA709C915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03" name="Rectangle 5">
            <a:extLst>
              <a:ext uri="{FF2B5EF4-FFF2-40B4-BE49-F238E27FC236}">
                <a16:creationId xmlns:a16="http://schemas.microsoft.com/office/drawing/2014/main" id="{CE6097A3-A749-1BB4-C9F1-DFF70A980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-Eftir því sem fjær sem dregur miðbænum því minni verður hlutdeild strætó sem ferðamáta, ef gamli Kópavogur er undanskilinn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-Ekki mikið um markverðar breytingar eftir svæðum á höfuðborgarsvæðinu, þó einhverjar vísbendingar um minni notkun sem ferðamáta á Völlum í Hafnarfirði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7" name="Rectangle 7">
            <a:extLst>
              <a:ext uri="{FF2B5EF4-FFF2-40B4-BE49-F238E27FC236}">
                <a16:creationId xmlns:a16="http://schemas.microsoft.com/office/drawing/2014/main" id="{3A7A21EF-FFC1-C54D-53E0-A4E57AEA2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78301ABF-5B40-4BD4-A036-A0AD14C53A23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6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3998" name="Rectangle 2">
            <a:extLst>
              <a:ext uri="{FF2B5EF4-FFF2-40B4-BE49-F238E27FC236}">
                <a16:creationId xmlns:a16="http://schemas.microsoft.com/office/drawing/2014/main" id="{2F9B4BD9-9C76-B910-F5DD-8D8ACECC8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23999" name="Rectangle 3">
            <a:extLst>
              <a:ext uri="{FF2B5EF4-FFF2-40B4-BE49-F238E27FC236}">
                <a16:creationId xmlns:a16="http://schemas.microsoft.com/office/drawing/2014/main" id="{2E5722D1-390F-EFF2-1C40-08EA67A7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24000" name="Rectangle 6">
            <a:extLst>
              <a:ext uri="{FF2B5EF4-FFF2-40B4-BE49-F238E27FC236}">
                <a16:creationId xmlns:a16="http://schemas.microsoft.com/office/drawing/2014/main" id="{D1124D95-F7A2-C5DD-B635-302E91726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24001" name="Rectangle 51">
            <a:extLst>
              <a:ext uri="{FF2B5EF4-FFF2-40B4-BE49-F238E27FC236}">
                <a16:creationId xmlns:a16="http://schemas.microsoft.com/office/drawing/2014/main" id="{7D74C112-2490-75A2-0FDA-0E01D0166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54994768-00A6-4271-B093-C9BD62FDF222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6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4002" name="Rectangle 4">
            <a:extLst>
              <a:ext uri="{FF2B5EF4-FFF2-40B4-BE49-F238E27FC236}">
                <a16:creationId xmlns:a16="http://schemas.microsoft.com/office/drawing/2014/main" id="{9690812A-A6B7-1A96-3D7F-1AAA709C915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03" name="Rectangle 5">
            <a:extLst>
              <a:ext uri="{FF2B5EF4-FFF2-40B4-BE49-F238E27FC236}">
                <a16:creationId xmlns:a16="http://schemas.microsoft.com/office/drawing/2014/main" id="{CE6097A3-A749-1BB4-C9F1-DFF70A980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-Við sáum smávægilega aukningu í notkun á strætó sem ferðamáta á landsbyggðinni heilt yfir, helst skýringin er Suðurnes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-Við sjáum það á eftir hvers vegna það er…..</a:t>
            </a:r>
          </a:p>
        </p:txBody>
      </p:sp>
    </p:spTree>
    <p:extLst>
      <p:ext uri="{BB962C8B-B14F-4D97-AF65-F5344CB8AC3E}">
        <p14:creationId xmlns:p14="http://schemas.microsoft.com/office/powerpoint/2010/main" val="226770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9" name="Rectangle 7">
            <a:extLst>
              <a:ext uri="{FF2B5EF4-FFF2-40B4-BE49-F238E27FC236}">
                <a16:creationId xmlns:a16="http://schemas.microsoft.com/office/drawing/2014/main" id="{2D2FDE3E-40B9-3513-7EDA-77E55452A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88495A66-0647-4376-87BF-D9EEF12BCE20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7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130" name="Rectangle 2">
            <a:extLst>
              <a:ext uri="{FF2B5EF4-FFF2-40B4-BE49-F238E27FC236}">
                <a16:creationId xmlns:a16="http://schemas.microsoft.com/office/drawing/2014/main" id="{84D714A9-A418-6B07-6B96-911F7A9F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28131" name="Rectangle 3">
            <a:extLst>
              <a:ext uri="{FF2B5EF4-FFF2-40B4-BE49-F238E27FC236}">
                <a16:creationId xmlns:a16="http://schemas.microsoft.com/office/drawing/2014/main" id="{D2B43C15-C353-0A5A-0DEB-791F10398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28132" name="Rectangle 6">
            <a:extLst>
              <a:ext uri="{FF2B5EF4-FFF2-40B4-BE49-F238E27FC236}">
                <a16:creationId xmlns:a16="http://schemas.microsoft.com/office/drawing/2014/main" id="{038A2E6C-B101-ABC0-6DD1-1A9314381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28133" name="Rectangle 51">
            <a:extLst>
              <a:ext uri="{FF2B5EF4-FFF2-40B4-BE49-F238E27FC236}">
                <a16:creationId xmlns:a16="http://schemas.microsoft.com/office/drawing/2014/main" id="{7B791757-268E-4BCA-E28E-E93DE79E5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F6A9A73-5536-4678-88D1-80BC0E54892B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7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134" name="Rectangle 4">
            <a:extLst>
              <a:ext uri="{FF2B5EF4-FFF2-40B4-BE49-F238E27FC236}">
                <a16:creationId xmlns:a16="http://schemas.microsoft.com/office/drawing/2014/main" id="{2441BB58-5BE6-173F-DA83-2CF10316B56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35" name="Rectangle 5">
            <a:extLst>
              <a:ext uri="{FF2B5EF4-FFF2-40B4-BE49-F238E27FC236}">
                <a16:creationId xmlns:a16="http://schemas.microsoft.com/office/drawing/2014/main" id="{06DACAE5-E80D-F15C-9E22-CC5E0630C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Mest notaða leiðin á </a:t>
            </a:r>
            <a:r>
              <a:rPr lang="is-IS" altLang="is-IS" dirty="0" err="1">
                <a:latin typeface="Arial" panose="020B0604020202020204" pitchFamily="34" charset="0"/>
              </a:rPr>
              <a:t>hbs</a:t>
            </a:r>
            <a:r>
              <a:rPr lang="is-IS" altLang="is-IS" dirty="0">
                <a:latin typeface="Arial" panose="020B0604020202020204" pitchFamily="34" charset="0"/>
              </a:rPr>
              <a:t> heldur áfram að vera leið 1 en hún er þó ekki eins vinsæl og árið 2019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Munum að það var aukning í notkun strætó á landsbyggðinni, helsta skýringin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6" name="Rectangle 7">
            <a:extLst>
              <a:ext uri="{FF2B5EF4-FFF2-40B4-BE49-F238E27FC236}">
                <a16:creationId xmlns:a16="http://schemas.microsoft.com/office/drawing/2014/main" id="{783D7F1C-F218-C648-0177-164DA406B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2884E5A-6A46-4941-8A2B-6B762616BA24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8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8107" name="Rectangle 2">
            <a:extLst>
              <a:ext uri="{FF2B5EF4-FFF2-40B4-BE49-F238E27FC236}">
                <a16:creationId xmlns:a16="http://schemas.microsoft.com/office/drawing/2014/main" id="{71B05512-8230-1A5D-EF7E-FF62DCF7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88108" name="Rectangle 3">
            <a:extLst>
              <a:ext uri="{FF2B5EF4-FFF2-40B4-BE49-F238E27FC236}">
                <a16:creationId xmlns:a16="http://schemas.microsoft.com/office/drawing/2014/main" id="{5FEFA69D-298A-D739-F742-19CD96FF4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88109" name="Rectangle 6">
            <a:extLst>
              <a:ext uri="{FF2B5EF4-FFF2-40B4-BE49-F238E27FC236}">
                <a16:creationId xmlns:a16="http://schemas.microsoft.com/office/drawing/2014/main" id="{2A812CFB-A2AD-8B0D-49E9-F06414B4C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88110" name="Rectangle 51">
            <a:extLst>
              <a:ext uri="{FF2B5EF4-FFF2-40B4-BE49-F238E27FC236}">
                <a16:creationId xmlns:a16="http://schemas.microsoft.com/office/drawing/2014/main" id="{98D0431A-EC70-CAFE-FEC0-18743854C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9DE6FF78-F374-4237-A189-117235132F1F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8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8111" name="Rectangle 4">
            <a:extLst>
              <a:ext uri="{FF2B5EF4-FFF2-40B4-BE49-F238E27FC236}">
                <a16:creationId xmlns:a16="http://schemas.microsoft.com/office/drawing/2014/main" id="{B8446D34-85EE-D4A6-5B94-42747E5AAC6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112" name="Rectangle 5">
            <a:extLst>
              <a:ext uri="{FF2B5EF4-FFF2-40B4-BE49-F238E27FC236}">
                <a16:creationId xmlns:a16="http://schemas.microsoft.com/office/drawing/2014/main" id="{5C584C39-5168-91D4-A214-E20CA975F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Breyttir valkostir 2022, því er þróun ekki sýnd.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Þegar spurt var um strætó var niðurstaðan sú að 69% nota strætó sjaldan eða aldrei. Aftur á móti eru alveg 31% sem nota strætó „eitthvað“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Víður markhópur en tækifæri til að auka notkun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Ég myndi segja að það væri tækifæri til að auka hlutdeild strætó í ferðum.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63" name="Rectangle 7">
            <a:extLst>
              <a:ext uri="{FF2B5EF4-FFF2-40B4-BE49-F238E27FC236}">
                <a16:creationId xmlns:a16="http://schemas.microsoft.com/office/drawing/2014/main" id="{29034532-6E25-4329-A75C-9996B1433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B0955E8-BB39-46D1-8719-40D41DAE18CE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9</a:t>
            </a:fld>
            <a:endParaRPr kumimoji="0" lang="en-US" alt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0164" name="Rectangle 2">
            <a:extLst>
              <a:ext uri="{FF2B5EF4-FFF2-40B4-BE49-F238E27FC236}">
                <a16:creationId xmlns:a16="http://schemas.microsoft.com/office/drawing/2014/main" id="{289A3543-A22D-CEE3-8573-5761003E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Header: Relation</a:t>
            </a:r>
          </a:p>
        </p:txBody>
      </p:sp>
      <p:sp>
        <p:nvSpPr>
          <p:cNvPr id="90165" name="Rectangle 3">
            <a:extLst>
              <a:ext uri="{FF2B5EF4-FFF2-40B4-BE49-F238E27FC236}">
                <a16:creationId xmlns:a16="http://schemas.microsoft.com/office/drawing/2014/main" id="{F381145C-A337-1A14-7B10-DA3343A01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2004-02-04</a:t>
            </a:r>
          </a:p>
        </p:txBody>
      </p:sp>
      <p:sp>
        <p:nvSpPr>
          <p:cNvPr id="90166" name="Rectangle 6">
            <a:extLst>
              <a:ext uri="{FF2B5EF4-FFF2-40B4-BE49-F238E27FC236}">
                <a16:creationId xmlns:a16="http://schemas.microsoft.com/office/drawing/2014/main" id="{A50983E6-14BA-B982-07BF-015E7E68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6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Internal/Identier/File name</a:t>
            </a:r>
          </a:p>
        </p:txBody>
      </p:sp>
      <p:sp>
        <p:nvSpPr>
          <p:cNvPr id="90167" name="Rectangle 51">
            <a:extLst>
              <a:ext uri="{FF2B5EF4-FFF2-40B4-BE49-F238E27FC236}">
                <a16:creationId xmlns:a16="http://schemas.microsoft.com/office/drawing/2014/main" id="{344D77DC-4A4A-D69F-99BB-6684CA65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1305A040-6B74-49D1-9C36-D21D1ED2294B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l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9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0168" name="Rectangle 4">
            <a:extLst>
              <a:ext uri="{FF2B5EF4-FFF2-40B4-BE49-F238E27FC236}">
                <a16:creationId xmlns:a16="http://schemas.microsoft.com/office/drawing/2014/main" id="{ACC642F9-5966-C08E-6313-15912225250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69" name="Rectangle 5">
            <a:extLst>
              <a:ext uri="{FF2B5EF4-FFF2-40B4-BE49-F238E27FC236}">
                <a16:creationId xmlns:a16="http://schemas.microsoft.com/office/drawing/2014/main" id="{2720BF46-6BAA-5598-4296-4D207CBBE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- 13-17 ára nota strætó lang mest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Einblína t.d. á 18-34 ára með umhverfisrökum, þetta er mjög umhverfismeðvitaður hópur, bjóða tilboð og aukna tíðni ferða</a:t>
            </a:r>
          </a:p>
          <a:p>
            <a:pPr defTabSz="1216025" eaLnBrk="1" hangingPunct="1">
              <a:spcBef>
                <a:spcPct val="0"/>
              </a:spcBef>
            </a:pPr>
            <a:r>
              <a:rPr lang="is-IS" altLang="is-IS" dirty="0">
                <a:latin typeface="Arial" panose="020B0604020202020204" pitchFamily="34" charset="0"/>
              </a:rPr>
              <a:t>- 25-34 ára virðist hjóla meira, því ekki að taka strætó í vinnuna og hjóla heim – fullkomið </a:t>
            </a:r>
            <a:r>
              <a:rPr lang="is-IS" altLang="is-IS" dirty="0" err="1">
                <a:latin typeface="Arial" panose="020B0604020202020204" pitchFamily="34" charset="0"/>
              </a:rPr>
              <a:t>combó</a:t>
            </a:r>
            <a:r>
              <a:rPr lang="is-IS" altLang="is-IS" dirty="0">
                <a:latin typeface="Arial" panose="020B0604020202020204" pitchFamily="34" charset="0"/>
              </a:rPr>
              <a:t>, vinnustaðir bjóða líka þessa samgöngustyrki?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9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flaskipti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3" y="2326843"/>
            <a:ext cx="4438800" cy="2496825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69925" y="469904"/>
            <a:ext cx="10960100" cy="576259"/>
          </a:xfrm>
          <a:prstGeom prst="rect">
            <a:avLst/>
          </a:prstGeom>
          <a:solidFill>
            <a:srgbClr val="4F86A0"/>
          </a:solidFill>
          <a:ln w="38100">
            <a:solidFill>
              <a:srgbClr val="4F86A0"/>
            </a:solidFill>
          </a:ln>
        </p:spPr>
        <p:txBody>
          <a:bodyPr/>
          <a:lstStyle>
            <a:lvl1pPr marL="0" indent="0">
              <a:buFontTx/>
              <a:buNone/>
              <a:defRPr sz="2954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2954" dirty="0" err="1">
                <a:solidFill>
                  <a:schemeClr val="bg1"/>
                </a:solidFill>
              </a:rPr>
              <a:t>Helstu</a:t>
            </a:r>
            <a:r>
              <a:rPr lang="en-US" sz="2954" dirty="0">
                <a:solidFill>
                  <a:schemeClr val="bg1"/>
                </a:solidFill>
              </a:rPr>
              <a:t>/</a:t>
            </a:r>
            <a:r>
              <a:rPr lang="en-US" sz="2954" dirty="0" err="1">
                <a:solidFill>
                  <a:schemeClr val="bg1"/>
                </a:solidFill>
              </a:rPr>
              <a:t>Ítarlegar</a:t>
            </a:r>
            <a:r>
              <a:rPr lang="en-US" sz="2954" dirty="0">
                <a:solidFill>
                  <a:schemeClr val="bg1"/>
                </a:solidFill>
              </a:rPr>
              <a:t> </a:t>
            </a:r>
            <a:r>
              <a:rPr lang="en-US" sz="2954" dirty="0" err="1">
                <a:solidFill>
                  <a:schemeClr val="bg1"/>
                </a:solidFill>
              </a:rPr>
              <a:t>niðurstöður</a:t>
            </a:r>
            <a:endParaRPr lang="en-US" sz="295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7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flaskipti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69925" y="469904"/>
            <a:ext cx="10960100" cy="576259"/>
          </a:xfrm>
          <a:prstGeom prst="rect">
            <a:avLst/>
          </a:prstGeom>
          <a:noFill/>
          <a:ln w="57150">
            <a:solidFill>
              <a:srgbClr val="4F86A0"/>
            </a:solidFill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Tx/>
              <a:buSzPct val="85000"/>
              <a:buFontTx/>
              <a:buNone/>
              <a:tabLst/>
              <a:defRPr sz="2954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Tx/>
              <a:buSzPct val="85000"/>
              <a:buFontTx/>
              <a:buNone/>
              <a:tabLst/>
              <a:defRPr/>
            </a:pPr>
            <a:r>
              <a:rPr lang="en-US" sz="2954" dirty="0"/>
              <a:t>Helstu/</a:t>
            </a:r>
            <a:r>
              <a:rPr lang="en-US" sz="2954" dirty="0" err="1"/>
              <a:t>Ítarlegar</a:t>
            </a:r>
            <a:r>
              <a:rPr lang="en-US" sz="2954" dirty="0"/>
              <a:t> </a:t>
            </a:r>
            <a:r>
              <a:rPr lang="en-US" sz="2954" dirty="0" err="1"/>
              <a:t>niðurstöður</a:t>
            </a:r>
            <a:endParaRPr lang="en-US" sz="2954" dirty="0"/>
          </a:p>
          <a:p>
            <a:pPr marL="0" indent="0">
              <a:buNone/>
            </a:pPr>
            <a:endParaRPr lang="en-US" sz="2954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3" y="2326843"/>
            <a:ext cx="4438800" cy="24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57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da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fa_sam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6508" y="3568700"/>
            <a:ext cx="6437243" cy="1709738"/>
          </a:xfrm>
          <a:prstGeom prst="rect">
            <a:avLst/>
          </a:prstGeom>
          <a:ln w="57150">
            <a:solidFill>
              <a:srgbClr val="4F86A0"/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Nafn</a:t>
            </a:r>
          </a:p>
          <a:p>
            <a:pPr lvl="0"/>
            <a:r>
              <a:rPr lang="sv-SE" dirty="0"/>
              <a:t>Tölvupóstur: </a:t>
            </a:r>
          </a:p>
          <a:p>
            <a:pPr lvl="0"/>
            <a:r>
              <a:rPr lang="sv-SE" dirty="0"/>
              <a:t>GSM: </a:t>
            </a:r>
          </a:p>
          <a:p>
            <a:pPr lvl="0"/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1523-3C89-2BBB-AD1F-1DD70EB77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96B6C-07B9-2413-1CBA-EC3251D0A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2D2BF-0A60-4F73-8506-FCA36BD1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8D6890-0644-425A-8587-0CEF6EB87218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0BB62-85A1-2BB7-370E-9605C3A7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B443D-EB02-F7F5-62A5-1D658026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86BC3-390F-4E27-9588-8286BFD67EEA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84253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3C2C-767B-5125-2FE7-22F75C23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394A5-453B-5540-61FC-668CC7B7F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A0EAF-F7A2-C06C-3AC1-AFDDBAB6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C2009-859E-4094-8AC0-7F03C58F9424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918E3-6048-957B-6ACE-975F90DA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F69D5-B91C-A955-972C-6C197965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9A3E6-553D-4276-B536-140898844260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848175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E942-BA90-6CF5-5E49-2F8DC98D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51EBC-848E-2027-6B1F-4AFF87EF5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B42B-8956-CCAD-E895-ACC415C5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DB0BA-E559-435B-AE31-62C93145ECA4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BE4E1-53FE-7CD7-EFA1-D5CEC761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34370-23CB-AECC-0896-887708E9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1902C-2817-4E0E-B619-4279277C1D3E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0518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60FD-A20C-8994-66AC-B10BE1C2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D5218-408C-469E-5CDC-6C1293C6A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938" y="1384300"/>
            <a:ext cx="5588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886C0-6BA0-78B6-7096-22BDD6E49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338" y="1384300"/>
            <a:ext cx="5588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B7701-AF18-1539-3CB5-496C82B4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C7752-265A-47A2-842D-7CF16ACE2BFD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39C86-02C0-5FBA-1248-5CF5CC42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62205-0802-8BF3-9DD9-EA75CD49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7500A-9268-42A1-A521-8C5095412364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377524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05A2-1519-86CB-75BD-72D4CB99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9E491-7CB5-6FE3-CE83-8A18CBD5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84CED-6B61-E7B8-0359-AB385A42A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8A1D2-2FEE-BE34-0F96-AD1700A55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D8FB4-7AF9-A358-1D8C-A188F11E5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03056-1394-3552-F702-F28F7529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8A81C-9ADE-435E-BC72-CFE30C0DE094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2BFB9-F4F6-E999-0294-7A9030B6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56007-4DBA-E059-EEA6-0A4B267E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5929E-0158-4680-9C23-4336E2F679B6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39458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08C4-AF6A-B918-C669-1D38B41E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37465-CF54-1BB4-01D9-46BE6AEA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DDD99-4B7B-455F-8AAC-C994E8FA2D72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2BE69-7917-66E4-3EBC-C00AFB57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0A09D-6BFB-522F-85C2-8F8BBBC1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81C14-66D6-484B-A18C-5A1C83A9A4AE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53649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4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D543A-3103-05FF-160A-34E70CD6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51A14-E55A-4F26-AD53-5EA64F1B82B9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829D8-7B58-362C-A37B-71B21CA5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0A823-8AB5-3828-BC9C-5911E5A6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555B4-A357-4102-9866-91167D3B5E63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560498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657E-0D50-0475-B64E-8EA4343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C2D14-BAE8-5FFE-A406-CA2D81B3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96C51-2D34-4FFD-11ED-FD398C1CF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DA1E1-8D2F-1F30-CB17-22682F16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11142-8A1A-4D55-B9FA-065C273EAFA6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B1A10-E24C-C8A0-FDA6-7C2D2EBF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BB381-0058-C5BD-672B-43C4BB84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F76B3-F121-42F8-9B10-5D5DAA0A95AE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83657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BB63-47DA-D88B-A46D-5048FA62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69493-5A08-C1B9-374B-7AB12CD90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2039F-6405-2AD5-896C-4B9F85891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998CF-0C31-14F0-AC11-ED05C043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CFD25-A1E9-4DD8-AEAC-11C68CFB2B41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3FD4B-18CC-91EC-54F8-147CCAF5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29675-ED8F-4562-4F55-637DD632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CD8B9-513A-45B4-ADEB-84B64EB370EC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3939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EDBD-7B43-FA45-27BF-3841F31A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583C2-AC20-4F72-4C4B-8099F6BF7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8222-9FEE-8CFB-E1B4-35610210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E1AA4C-6BCF-4335-9245-1AD88589E2AB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A6ED2-78AD-25FE-9DC2-174B5442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867C4-1B24-F117-107B-73BB50E2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BE630-5033-4713-A8C6-55BC69F83C3D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855727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B8DD4-6A84-F5D4-7A34-539421C9B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85238" y="554038"/>
            <a:ext cx="2832100" cy="5356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AD8AA-5C4C-682A-73BF-AD5869014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8938" y="554038"/>
            <a:ext cx="8343900" cy="5356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A5C62-72B4-BDFF-95A3-30870780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8CF5F-339A-4960-BDC5-F1D3172ED208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7B15E-6E51-FFD5-FD39-DE7E48C2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DC7EE-DC16-975F-086B-08285DB1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64286-13A0-40C1-A7A2-49D859EE8D71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0020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3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3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a_titill_Efn_Fram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title"/>
          </p:nvPr>
        </p:nvSpPr>
        <p:spPr>
          <a:xfrm>
            <a:off x="537287" y="455367"/>
            <a:ext cx="11246617" cy="584775"/>
          </a:xfrm>
          <a:prstGeom prst="rect">
            <a:avLst/>
          </a:prstGeom>
        </p:spPr>
        <p:txBody>
          <a:bodyPr/>
          <a:lstStyle>
            <a:lvl1pPr>
              <a:defRPr sz="258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s-IS" sz="2585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flaskipti1_hel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59693" y="4127501"/>
            <a:ext cx="3316568" cy="625568"/>
          </a:xfrm>
          <a:prstGeom prst="rect">
            <a:avLst/>
          </a:prstGeom>
          <a:ln w="57150">
            <a:noFill/>
          </a:ln>
        </p:spPr>
        <p:txBody>
          <a:bodyPr/>
          <a:lstStyle>
            <a:lvl1pPr marL="0" indent="0" algn="l">
              <a:buFontTx/>
              <a:buNone/>
              <a:defRPr sz="2954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2954" dirty="0" err="1"/>
              <a:t>Helstu</a:t>
            </a:r>
            <a:r>
              <a:rPr lang="en-US" sz="2954" dirty="0"/>
              <a:t> </a:t>
            </a:r>
            <a:r>
              <a:rPr lang="en-US" sz="2954" dirty="0" err="1"/>
              <a:t>niðurstöður</a:t>
            </a:r>
            <a:endParaRPr lang="en-US" sz="2954" dirty="0"/>
          </a:p>
        </p:txBody>
      </p:sp>
    </p:spTree>
    <p:extLst>
      <p:ext uri="{BB962C8B-B14F-4D97-AF65-F5344CB8AC3E}">
        <p14:creationId xmlns:p14="http://schemas.microsoft.com/office/powerpoint/2010/main" val="1402007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flaskipti1_Itarle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59693" y="4127501"/>
            <a:ext cx="3549834" cy="625568"/>
          </a:xfrm>
          <a:prstGeom prst="rect">
            <a:avLst/>
          </a:prstGeom>
          <a:ln w="57150">
            <a:noFill/>
          </a:ln>
        </p:spPr>
        <p:txBody>
          <a:bodyPr/>
          <a:lstStyle>
            <a:lvl1pPr marL="0" indent="0" algn="l">
              <a:buFontTx/>
              <a:buNone/>
              <a:defRPr sz="2954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2954" dirty="0" err="1"/>
              <a:t>Niðurstöður</a:t>
            </a:r>
            <a:endParaRPr lang="en-US" sz="2954" dirty="0"/>
          </a:p>
        </p:txBody>
      </p:sp>
    </p:spTree>
    <p:extLst>
      <p:ext uri="{BB962C8B-B14F-4D97-AF65-F5344CB8AC3E}">
        <p14:creationId xmlns:p14="http://schemas.microsoft.com/office/powerpoint/2010/main" val="3130388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11605846" y="6502772"/>
            <a:ext cx="304800" cy="2410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4308" tIns="44308" rIns="44308" bIns="44308">
            <a:spAutoFit/>
          </a:bodyPr>
          <a:lstStyle/>
          <a:p>
            <a:pPr algn="ctr">
              <a:defRPr/>
            </a:pPr>
            <a:fld id="{FD9F9C5A-AD50-405C-96E4-EA1763F7B507}" type="slidenum">
              <a:rPr lang="da-DK" sz="985" baseline="0" smtClean="0">
                <a:solidFill>
                  <a:srgbClr val="010307"/>
                </a:solidFill>
                <a:latin typeface="Calibri" pitchFamily="34" charset="0"/>
              </a:rPr>
              <a:pPr algn="ctr">
                <a:defRPr/>
              </a:pPr>
              <a:t>‹#›</a:t>
            </a:fld>
            <a:endParaRPr lang="da-DK" sz="985" baseline="0" dirty="0">
              <a:solidFill>
                <a:srgbClr val="010307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1794" y="6443265"/>
            <a:ext cx="356000" cy="2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4" r:id="rId3"/>
    <p:sldLayoutId id="2147483816" r:id="rId4"/>
    <p:sldLayoutId id="2147483817" r:id="rId5"/>
    <p:sldLayoutId id="2147483818" r:id="rId6"/>
    <p:sldLayoutId id="2147483734" r:id="rId7"/>
    <p:sldLayoutId id="2147483810" r:id="rId8"/>
    <p:sldLayoutId id="2147483807" r:id="rId9"/>
    <p:sldLayoutId id="2147483812" r:id="rId10"/>
    <p:sldLayoutId id="2147483821" r:id="rId11"/>
    <p:sldLayoutId id="2147483781" r:id="rId12"/>
    <p:sldLayoutId id="2147483760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46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39" b="1">
          <a:solidFill>
            <a:srgbClr val="0F2B5B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39" b="1">
          <a:solidFill>
            <a:srgbClr val="0F2B5B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39" b="1">
          <a:solidFill>
            <a:srgbClr val="0F2B5B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39" b="1">
          <a:solidFill>
            <a:srgbClr val="0F2B5B"/>
          </a:solidFill>
          <a:latin typeface="Garamond" pitchFamily="18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939" b="1">
          <a:solidFill>
            <a:srgbClr val="0F2B5B"/>
          </a:solidFill>
          <a:latin typeface="Garamond" pitchFamily="18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939" b="1">
          <a:solidFill>
            <a:srgbClr val="0F2B5B"/>
          </a:solidFill>
          <a:latin typeface="Garamond" pitchFamily="18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939" b="1">
          <a:solidFill>
            <a:srgbClr val="0F2B5B"/>
          </a:solidFill>
          <a:latin typeface="Garamond" pitchFamily="18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939" b="1">
          <a:solidFill>
            <a:srgbClr val="0F2B5B"/>
          </a:solidFill>
          <a:latin typeface="Garamond" pitchFamily="18" charset="0"/>
        </a:defRPr>
      </a:lvl9pPr>
    </p:titleStyle>
    <p:bodyStyle>
      <a:lvl1pPr marL="328254" indent="-328254" algn="l" rtl="0" eaLnBrk="1" fontAlgn="base" hangingPunct="1">
        <a:spcBef>
          <a:spcPts val="0"/>
        </a:spcBef>
        <a:spcAft>
          <a:spcPts val="738"/>
        </a:spcAft>
        <a:buClrTx/>
        <a:buSzPct val="85000"/>
        <a:buFont typeface="Verdana" pitchFamily="34" charset="0"/>
        <a:buChar char="•"/>
        <a:defRPr lang="en-US" sz="2462" kern="1200" dirty="0" smtClean="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668232" indent="-339978" algn="l" rtl="0" eaLnBrk="1" fontAlgn="base" hangingPunct="1">
        <a:spcBef>
          <a:spcPts val="0"/>
        </a:spcBef>
        <a:spcAft>
          <a:spcPts val="738"/>
        </a:spcAft>
        <a:buClrTx/>
        <a:buSzPct val="85000"/>
        <a:buFont typeface="Verdana" pitchFamily="34" charset="0"/>
        <a:buChar char="•"/>
        <a:defRPr lang="en-US" sz="2462" kern="1200" dirty="0" smtClean="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996486" indent="-328254" algn="l" rtl="0" eaLnBrk="1" fontAlgn="base" hangingPunct="1">
        <a:spcBef>
          <a:spcPts val="0"/>
        </a:spcBef>
        <a:spcAft>
          <a:spcPts val="738"/>
        </a:spcAft>
        <a:buClrTx/>
        <a:buSzPct val="85000"/>
        <a:buFont typeface="Verdana" pitchFamily="34" charset="0"/>
        <a:buChar char="•"/>
        <a:defRPr lang="en-US" sz="2462" kern="1200" dirty="0" smtClean="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324741" indent="-328254" algn="l" rtl="0" eaLnBrk="1" fontAlgn="base" hangingPunct="1">
        <a:spcBef>
          <a:spcPts val="0"/>
        </a:spcBef>
        <a:spcAft>
          <a:spcPts val="738"/>
        </a:spcAft>
        <a:buClrTx/>
        <a:buSzPct val="85000"/>
        <a:buFont typeface="Verdana" pitchFamily="34" charset="0"/>
        <a:buChar char="•"/>
        <a:defRPr lang="en-US" sz="2462" kern="1200" dirty="0" smtClean="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1652995" indent="-328254" algn="l" rtl="0" eaLnBrk="1" fontAlgn="base" hangingPunct="1">
        <a:spcBef>
          <a:spcPts val="0"/>
        </a:spcBef>
        <a:spcAft>
          <a:spcPts val="738"/>
        </a:spcAft>
        <a:buClrTx/>
        <a:buSzPct val="85000"/>
        <a:buFont typeface="Verdana" pitchFamily="34" charset="0"/>
        <a:buChar char="•"/>
        <a:defRPr lang="sv-SE" sz="2462" kern="1200" dirty="0" smtClean="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D1D2D75-67B0-F015-4C09-0DAA7A59C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554038"/>
            <a:ext cx="113284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CD84F82-F28F-3A6D-EBFC-B09E32F4F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384300"/>
            <a:ext cx="11328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1029" name="Date Placeholder 3">
            <a:extLst>
              <a:ext uri="{FF2B5EF4-FFF2-40B4-BE49-F238E27FC236}">
                <a16:creationId xmlns:a16="http://schemas.microsoft.com/office/drawing/2014/main" id="{D4FE4C8B-45B7-0AFC-092D-306D708016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65338" y="6356350"/>
            <a:ext cx="284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14042"/>
                </a:solidFill>
                <a:latin typeface="Arial" panose="020B0604020202020204" pitchFamily="34" charset="0"/>
              </a:defRPr>
            </a:lvl1pPr>
          </a:lstStyle>
          <a:p>
            <a:fld id="{5242F0BC-D43D-48A8-A01A-269BE4A0E49E}" type="datetime1">
              <a:rPr lang="en-US" altLang="is-IS"/>
              <a:pPr/>
              <a:t>1/15/2024</a:t>
            </a:fld>
            <a:endParaRPr lang="en-US" altLang="is-IS"/>
          </a:p>
        </p:txBody>
      </p:sp>
      <p:sp>
        <p:nvSpPr>
          <p:cNvPr id="1030" name="Footer Placeholder 4">
            <a:extLst>
              <a:ext uri="{FF2B5EF4-FFF2-40B4-BE49-F238E27FC236}">
                <a16:creationId xmlns:a16="http://schemas.microsoft.com/office/drawing/2014/main" id="{85952776-1046-3F5C-4440-49F39BB83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23200" y="188913"/>
            <a:ext cx="38608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endParaRPr lang="is-IS" altLang="is-IS"/>
          </a:p>
        </p:txBody>
      </p:sp>
      <p:sp>
        <p:nvSpPr>
          <p:cNvPr id="1031" name="Slide Number Placeholder 5">
            <a:extLst>
              <a:ext uri="{FF2B5EF4-FFF2-40B4-BE49-F238E27FC236}">
                <a16:creationId xmlns:a16="http://schemas.microsoft.com/office/drawing/2014/main" id="{B1921569-147E-164F-9FE5-A46039EACD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938" y="6356350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14042"/>
                </a:solidFill>
                <a:latin typeface="Arial" panose="020B0604020202020204" pitchFamily="34" charset="0"/>
              </a:defRPr>
            </a:lvl1pPr>
          </a:lstStyle>
          <a:p>
            <a:fld id="{C044AACF-1D59-4E0F-8FC4-1214A7DCC779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335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608013" rtl="0" eaLnBrk="0" fontAlgn="base" hangingPunct="0">
        <a:spcBef>
          <a:spcPct val="0"/>
        </a:spcBef>
        <a:spcAft>
          <a:spcPct val="0"/>
        </a:spcAft>
        <a:buSzPct val="100000"/>
        <a:defRPr sz="32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+mj-cs"/>
        </a:defRPr>
      </a:lvl1pPr>
      <a:lvl2pPr algn="l" defTabSz="608013" rtl="0" eaLnBrk="0" fontAlgn="base" hangingPunct="0">
        <a:spcBef>
          <a:spcPct val="0"/>
        </a:spcBef>
        <a:spcAft>
          <a:spcPct val="0"/>
        </a:spcAft>
        <a:buSzPct val="100000"/>
        <a:defRPr sz="3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defTabSz="608013" rtl="0" eaLnBrk="0" fontAlgn="base" hangingPunct="0">
        <a:spcBef>
          <a:spcPct val="0"/>
        </a:spcBef>
        <a:spcAft>
          <a:spcPct val="0"/>
        </a:spcAft>
        <a:buSzPct val="100000"/>
        <a:defRPr sz="3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defTabSz="608013" rtl="0" eaLnBrk="0" fontAlgn="base" hangingPunct="0">
        <a:spcBef>
          <a:spcPct val="0"/>
        </a:spcBef>
        <a:spcAft>
          <a:spcPct val="0"/>
        </a:spcAft>
        <a:buSzPct val="100000"/>
        <a:defRPr sz="3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defTabSz="608013" rtl="0" eaLnBrk="0" fontAlgn="base" hangingPunct="0">
        <a:spcBef>
          <a:spcPct val="0"/>
        </a:spcBef>
        <a:spcAft>
          <a:spcPct val="0"/>
        </a:spcAft>
        <a:buSzPct val="100000"/>
        <a:defRPr sz="3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defTabSz="608013" rtl="0" eaLnBrk="0" fontAlgn="base" hangingPunct="0">
        <a:spcBef>
          <a:spcPct val="0"/>
        </a:spcBef>
        <a:spcAft>
          <a:spcPct val="0"/>
        </a:spcAft>
        <a:buSzPct val="100000"/>
        <a:defRPr sz="3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defTabSz="608013" rtl="0" eaLnBrk="0" fontAlgn="base" hangingPunct="0">
        <a:spcBef>
          <a:spcPct val="0"/>
        </a:spcBef>
        <a:spcAft>
          <a:spcPct val="0"/>
        </a:spcAft>
        <a:buSzPct val="100000"/>
        <a:defRPr sz="3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defTabSz="608013" rtl="0" eaLnBrk="0" fontAlgn="base" hangingPunct="0">
        <a:spcBef>
          <a:spcPct val="0"/>
        </a:spcBef>
        <a:spcAft>
          <a:spcPct val="0"/>
        </a:spcAft>
        <a:buSzPct val="100000"/>
        <a:defRPr sz="3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defTabSz="608013" rtl="0" eaLnBrk="0" fontAlgn="base" hangingPunct="0">
        <a:spcBef>
          <a:spcPct val="0"/>
        </a:spcBef>
        <a:spcAft>
          <a:spcPct val="0"/>
        </a:spcAft>
        <a:buSzPct val="100000"/>
        <a:defRPr sz="3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algn="l" defTabSz="608013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defRPr sz="2100" kern="1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+mn-cs"/>
        </a:defRPr>
      </a:lvl1pPr>
      <a:lvl2pPr marL="989013" indent="-379413" algn="l" defTabSz="6080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+mn-cs"/>
        </a:defRPr>
      </a:lvl2pPr>
      <a:lvl3pPr marL="1522413" indent="-303213" algn="l" defTabSz="6080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+mn-cs"/>
        </a:defRPr>
      </a:lvl3pPr>
      <a:lvl4pPr marL="2132013" indent="-303213" algn="l" defTabSz="6080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+mn-cs"/>
        </a:defRPr>
      </a:lvl4pPr>
      <a:lvl5pPr marL="2741613" indent="-303213" algn="l" defTabSz="6080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ja.internal\vinnsla$\4033670\Skyrsla\H&#246;fu&#240;borgarsv&#230;&#240;i&#240;\Framkv&#230;md.xlsx!Framkv&#230;md!R3C3:R45C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3A043AB-0C6B-4FE3-8288-6EED19915B33}"/>
              </a:ext>
            </a:extLst>
          </p:cNvPr>
          <p:cNvSpPr txBox="1">
            <a:spLocks/>
          </p:cNvSpPr>
          <p:nvPr/>
        </p:nvSpPr>
        <p:spPr>
          <a:xfrm>
            <a:off x="1382888" y="4671809"/>
            <a:ext cx="10618612" cy="15231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46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39" b="1">
                <a:solidFill>
                  <a:srgbClr val="0F2B5B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39" b="1">
                <a:solidFill>
                  <a:srgbClr val="0F2B5B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39" b="1">
                <a:solidFill>
                  <a:srgbClr val="0F2B5B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39" b="1">
                <a:solidFill>
                  <a:srgbClr val="0F2B5B"/>
                </a:solidFill>
                <a:latin typeface="Garamond" pitchFamily="18" charset="0"/>
              </a:defRPr>
            </a:lvl5pPr>
            <a:lvl6pPr marL="562722" algn="l" rtl="0" eaLnBrk="1" fontAlgn="base" hangingPunct="1">
              <a:spcBef>
                <a:spcPct val="0"/>
              </a:spcBef>
              <a:spcAft>
                <a:spcPct val="0"/>
              </a:spcAft>
              <a:defRPr sz="3939" b="1">
                <a:solidFill>
                  <a:srgbClr val="0F2B5B"/>
                </a:solidFill>
                <a:latin typeface="Garamond" pitchFamily="18" charset="0"/>
              </a:defRPr>
            </a:lvl6pPr>
            <a:lvl7pPr marL="1125444" algn="l" rtl="0" eaLnBrk="1" fontAlgn="base" hangingPunct="1">
              <a:spcBef>
                <a:spcPct val="0"/>
              </a:spcBef>
              <a:spcAft>
                <a:spcPct val="0"/>
              </a:spcAft>
              <a:defRPr sz="3939" b="1">
                <a:solidFill>
                  <a:srgbClr val="0F2B5B"/>
                </a:solidFill>
                <a:latin typeface="Garamond" pitchFamily="18" charset="0"/>
              </a:defRPr>
            </a:lvl7pPr>
            <a:lvl8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939" b="1">
                <a:solidFill>
                  <a:srgbClr val="0F2B5B"/>
                </a:solidFill>
                <a:latin typeface="Garamond" pitchFamily="18" charset="0"/>
              </a:defRPr>
            </a:lvl8pPr>
            <a:lvl9pPr marL="2250887" algn="l" rtl="0" eaLnBrk="1" fontAlgn="base" hangingPunct="1">
              <a:spcBef>
                <a:spcPct val="0"/>
              </a:spcBef>
              <a:spcAft>
                <a:spcPct val="0"/>
              </a:spcAft>
              <a:defRPr sz="3939" b="1">
                <a:solidFill>
                  <a:srgbClr val="0F2B5B"/>
                </a:solidFill>
                <a:latin typeface="Garamond" pitchFamily="18" charset="0"/>
              </a:defRPr>
            </a:lvl9pPr>
          </a:lstStyle>
          <a:p>
            <a:r>
              <a:rPr lang="en-US" sz="2400" dirty="0" err="1">
                <a:latin typeface="Arial" charset="0"/>
              </a:rPr>
              <a:t>Innviðaráðuneytið</a:t>
            </a:r>
            <a:r>
              <a:rPr lang="en-US" sz="2400" dirty="0">
                <a:latin typeface="Arial" charset="0"/>
              </a:rPr>
              <a:t> (IRN), </a:t>
            </a:r>
            <a:r>
              <a:rPr lang="en-US" sz="2400" dirty="0" err="1">
                <a:latin typeface="Arial" charset="0"/>
              </a:rPr>
              <a:t>Skipulagsstofnun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Samtök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sveitarfélaga</a:t>
            </a:r>
            <a:r>
              <a:rPr lang="en-US" sz="2400" dirty="0">
                <a:latin typeface="Arial" charset="0"/>
              </a:rPr>
              <a:t> á </a:t>
            </a:r>
            <a:r>
              <a:rPr lang="en-US" sz="2400" dirty="0" err="1">
                <a:latin typeface="Arial" charset="0"/>
              </a:rPr>
              <a:t>höfuðborgarsvæðinu</a:t>
            </a:r>
            <a:r>
              <a:rPr lang="en-US" sz="2400" dirty="0">
                <a:latin typeface="Arial" charset="0"/>
              </a:rPr>
              <a:t> (SSH), </a:t>
            </a:r>
            <a:r>
              <a:rPr lang="en-US" sz="2400" dirty="0" err="1">
                <a:latin typeface="Arial" charset="0"/>
              </a:rPr>
              <a:t>Vegagerðin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Strætó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Húsnæðis</a:t>
            </a:r>
            <a:r>
              <a:rPr lang="en-US" sz="2400" dirty="0">
                <a:latin typeface="Arial" charset="0"/>
              </a:rPr>
              <a:t>- </a:t>
            </a:r>
            <a:r>
              <a:rPr lang="en-US" sz="2400" dirty="0" err="1">
                <a:latin typeface="Arial" charset="0"/>
              </a:rPr>
              <a:t>og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mannvirkjastofnun</a:t>
            </a:r>
            <a:r>
              <a:rPr lang="en-US" sz="2400" dirty="0">
                <a:latin typeface="Arial" charset="0"/>
              </a:rPr>
              <a:t> (HMS) </a:t>
            </a:r>
            <a:r>
              <a:rPr lang="en-US" sz="2400" dirty="0" err="1">
                <a:latin typeface="Arial" charset="0"/>
              </a:rPr>
              <a:t>og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Betri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samgöngur</a:t>
            </a:r>
            <a:endParaRPr lang="en-US" sz="2400" dirty="0">
              <a:latin typeface="Arial" charset="0"/>
            </a:endParaRPr>
          </a:p>
          <a:p>
            <a:r>
              <a:rPr lang="en-US" sz="2000" b="0" dirty="0" err="1">
                <a:latin typeface="Arial" charset="0"/>
              </a:rPr>
              <a:t>Ferðir</a:t>
            </a:r>
            <a:r>
              <a:rPr lang="en-US" sz="2000" b="0" dirty="0">
                <a:latin typeface="Arial" charset="0"/>
              </a:rPr>
              <a:t> </a:t>
            </a:r>
            <a:r>
              <a:rPr lang="en-US" sz="2000" b="0" dirty="0" err="1">
                <a:latin typeface="Arial" charset="0"/>
              </a:rPr>
              <a:t>íbúa</a:t>
            </a:r>
            <a:r>
              <a:rPr lang="en-US" sz="2000" b="0" dirty="0">
                <a:latin typeface="Arial" charset="0"/>
              </a:rPr>
              <a:t> </a:t>
            </a:r>
            <a:r>
              <a:rPr lang="en-US" sz="2000" b="0" dirty="0" err="1">
                <a:latin typeface="Arial" charset="0"/>
              </a:rPr>
              <a:t>Reykjavíkur</a:t>
            </a:r>
            <a:endParaRPr lang="en-US" sz="2000" b="0" dirty="0">
              <a:latin typeface="Arial" charset="0"/>
            </a:endParaRPr>
          </a:p>
          <a:p>
            <a:r>
              <a:rPr lang="en-US" sz="2000" b="0" dirty="0" err="1">
                <a:latin typeface="Arial" charset="0"/>
              </a:rPr>
              <a:t>Október-nóvember</a:t>
            </a:r>
            <a:r>
              <a:rPr lang="en-US" sz="2000" b="0" dirty="0">
                <a:latin typeface="Arial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1792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9" name="Platshållare för bildnummer 5">
            <a:extLst>
              <a:ext uri="{FF2B5EF4-FFF2-40B4-BE49-F238E27FC236}">
                <a16:creationId xmlns:a16="http://schemas.microsoft.com/office/drawing/2014/main" id="{41CF2748-3F19-A537-61B5-2852F6BB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12D61A1-0204-4099-9492-1392F58F3215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10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39410" name="Picture 5">
            <a:extLst>
              <a:ext uri="{FF2B5EF4-FFF2-40B4-BE49-F238E27FC236}">
                <a16:creationId xmlns:a16="http://schemas.microsoft.com/office/drawing/2014/main" id="{60AB95AF-3960-3FE8-AA8B-F480D6090C9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415" name="New shape">
            <a:extLst>
              <a:ext uri="{FF2B5EF4-FFF2-40B4-BE49-F238E27FC236}">
                <a16:creationId xmlns:a16="http://schemas.microsoft.com/office/drawing/2014/main" id="{B5710077-C57D-FD61-45D1-2C85B507A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273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9418" name="New shape">
            <a:extLst>
              <a:ext uri="{FF2B5EF4-FFF2-40B4-BE49-F238E27FC236}">
                <a16:creationId xmlns:a16="http://schemas.microsoft.com/office/drawing/2014/main" id="{BAC10576-4708-FF65-D89C-0458B6FB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4958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9421" name="New shape">
            <a:extLst>
              <a:ext uri="{FF2B5EF4-FFF2-40B4-BE49-F238E27FC236}">
                <a16:creationId xmlns:a16="http://schemas.microsoft.com/office/drawing/2014/main" id="{125056EC-E1F7-FA6F-224D-E6BBBEEB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4229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" name="New shape">
            <a:extLst>
              <a:ext uri="{FF2B5EF4-FFF2-40B4-BE49-F238E27FC236}">
                <a16:creationId xmlns:a16="http://schemas.microsoft.com/office/drawing/2014/main" id="{4671FE5B-8AFB-D32F-31D5-16BC4045C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11272698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Hver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eftirtalinna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fullyrðinga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á best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við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um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barnið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þitt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og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–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endParaRPr kumimoji="0" lang="en-US" altLang="is-I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C3315-3632-79F4-8F93-3B3726183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2448"/>
            <a:ext cx="12192000" cy="2945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F4674-1651-C3CA-12F6-75213823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13" y="1073149"/>
            <a:ext cx="1108213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9" name="Platshållare för bildnummer 5">
            <a:extLst>
              <a:ext uri="{FF2B5EF4-FFF2-40B4-BE49-F238E27FC236}">
                <a16:creationId xmlns:a16="http://schemas.microsoft.com/office/drawing/2014/main" id="{41CF2748-3F19-A537-61B5-2852F6BB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12D61A1-0204-4099-9492-1392F58F3215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11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39410" name="Picture 5">
            <a:extLst>
              <a:ext uri="{FF2B5EF4-FFF2-40B4-BE49-F238E27FC236}">
                <a16:creationId xmlns:a16="http://schemas.microsoft.com/office/drawing/2014/main" id="{60AB95AF-3960-3FE8-AA8B-F480D6090C9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415" name="New shape">
            <a:extLst>
              <a:ext uri="{FF2B5EF4-FFF2-40B4-BE49-F238E27FC236}">
                <a16:creationId xmlns:a16="http://schemas.microsoft.com/office/drawing/2014/main" id="{B5710077-C57D-FD61-45D1-2C85B507A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273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9418" name="New shape">
            <a:extLst>
              <a:ext uri="{FF2B5EF4-FFF2-40B4-BE49-F238E27FC236}">
                <a16:creationId xmlns:a16="http://schemas.microsoft.com/office/drawing/2014/main" id="{BAC10576-4708-FF65-D89C-0458B6FB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4958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9421" name="New shape">
            <a:extLst>
              <a:ext uri="{FF2B5EF4-FFF2-40B4-BE49-F238E27FC236}">
                <a16:creationId xmlns:a16="http://schemas.microsoft.com/office/drawing/2014/main" id="{125056EC-E1F7-FA6F-224D-E6BBBEEB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4229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" name="New shape">
            <a:extLst>
              <a:ext uri="{FF2B5EF4-FFF2-40B4-BE49-F238E27FC236}">
                <a16:creationId xmlns:a16="http://schemas.microsoft.com/office/drawing/2014/main" id="{4671FE5B-8AFB-D32F-31D5-16BC4045C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11272698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Hver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eftirtalinna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fullyrðinga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á best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við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um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barnið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þitt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og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–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Landsbyggð</a:t>
            </a:r>
            <a:endParaRPr kumimoji="0" lang="en-US" altLang="is-I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D2192-5A21-1476-433C-327E67EFC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46" y="723722"/>
            <a:ext cx="11847030" cy="59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6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23" name="Platshållare för bildnummer 5">
            <a:extLst>
              <a:ext uri="{FF2B5EF4-FFF2-40B4-BE49-F238E27FC236}">
                <a16:creationId xmlns:a16="http://schemas.microsoft.com/office/drawing/2014/main" id="{F03EFBD2-B818-7B60-3224-34BC5B95A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DAD6C12-20D5-451E-A897-032903EDD9C9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12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42524" name="Picture 5">
            <a:extLst>
              <a:ext uri="{FF2B5EF4-FFF2-40B4-BE49-F238E27FC236}">
                <a16:creationId xmlns:a16="http://schemas.microsoft.com/office/drawing/2014/main" id="{00C8D6A0-E627-1DA4-A15F-B7E92D83255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525" name="New shape">
            <a:extLst>
              <a:ext uri="{FF2B5EF4-FFF2-40B4-BE49-F238E27FC236}">
                <a16:creationId xmlns:a16="http://schemas.microsoft.com/office/drawing/2014/main" id="{CDB7EB8B-51CC-7CB5-9316-D48C1AEC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1400"/>
            <a:ext cx="3060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2527" name="New shape">
            <a:extLst>
              <a:ext uri="{FF2B5EF4-FFF2-40B4-BE49-F238E27FC236}">
                <a16:creationId xmlns:a16="http://schemas.microsoft.com/office/drawing/2014/main" id="{342B7508-2E1C-1426-6E99-9FA071AC8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24600"/>
            <a:ext cx="3060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" name="New shape">
            <a:extLst>
              <a:ext uri="{FF2B5EF4-FFF2-40B4-BE49-F238E27FC236}">
                <a16:creationId xmlns:a16="http://schemas.microsoft.com/office/drawing/2014/main" id="{480E513E-39E3-7C79-7436-39F7E16F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11272698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Hvað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þarf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til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svo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þú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barnið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þitt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noti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oftar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?*</a:t>
            </a: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932FBC3E-5681-CF3F-E584-DF624107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079818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*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Þeir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sem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nota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sjaldan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aldrei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895EE-EECC-C232-7B54-7F51DFC1F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75" y="1199509"/>
            <a:ext cx="4516714" cy="4821572"/>
          </a:xfrm>
          <a:prstGeom prst="rect">
            <a:avLst/>
          </a:prstGeom>
        </p:spPr>
      </p:pic>
      <p:sp>
        <p:nvSpPr>
          <p:cNvPr id="6" name="New shape">
            <a:extLst>
              <a:ext uri="{FF2B5EF4-FFF2-40B4-BE49-F238E27FC236}">
                <a16:creationId xmlns:a16="http://schemas.microsoft.com/office/drawing/2014/main" id="{5D5CD4B1-BDBB-C9B8-3C11-CE2A2E3B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032" y="799011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New shape">
            <a:extLst>
              <a:ext uri="{FF2B5EF4-FFF2-40B4-BE49-F238E27FC236}">
                <a16:creationId xmlns:a16="http://schemas.microsoft.com/office/drawing/2014/main" id="{6C7444F6-EA8A-5947-4A5A-09E88F1EA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689" y="796802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Landsbyggð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876BA8-60B9-5D72-D8EE-04F0C8892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402" y="1199509"/>
            <a:ext cx="4270207" cy="485948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199F4F-1EA2-4D95-CBF7-9DCA49EC940A}"/>
              </a:ext>
            </a:extLst>
          </p:cNvPr>
          <p:cNvCxnSpPr>
            <a:cxnSpLocks/>
          </p:cNvCxnSpPr>
          <p:nvPr/>
        </p:nvCxnSpPr>
        <p:spPr>
          <a:xfrm flipH="1">
            <a:off x="4045226" y="1669774"/>
            <a:ext cx="1897512" cy="1940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7" name="Platshållare för bildnummer 5">
            <a:extLst>
              <a:ext uri="{FF2B5EF4-FFF2-40B4-BE49-F238E27FC236}">
                <a16:creationId xmlns:a16="http://schemas.microsoft.com/office/drawing/2014/main" id="{1089512A-B6F8-0FDF-AAF3-0E31A694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771C44CE-324E-4B24-9DC5-A4B9EFEAD7FC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13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43558" name="Picture 5">
            <a:extLst>
              <a:ext uri="{FF2B5EF4-FFF2-40B4-BE49-F238E27FC236}">
                <a16:creationId xmlns:a16="http://schemas.microsoft.com/office/drawing/2014/main" id="{3A293B50-483E-1372-BC9F-900DA75C53A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561" name="New shape">
            <a:extLst>
              <a:ext uri="{FF2B5EF4-FFF2-40B4-BE49-F238E27FC236}">
                <a16:creationId xmlns:a16="http://schemas.microsoft.com/office/drawing/2014/main" id="{B516B17A-7D2E-8C5B-913A-5B8CA19B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62" name="New shape">
            <a:extLst>
              <a:ext uri="{FF2B5EF4-FFF2-40B4-BE49-F238E27FC236}">
                <a16:creationId xmlns:a16="http://schemas.microsoft.com/office/drawing/2014/main" id="{CE9A4D2F-B952-C581-00E1-14781F416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64" name="New shape">
            <a:extLst>
              <a:ext uri="{FF2B5EF4-FFF2-40B4-BE49-F238E27FC236}">
                <a16:creationId xmlns:a16="http://schemas.microsoft.com/office/drawing/2014/main" id="{4546FC68-BA27-0032-DD14-13DC30DC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66" name="New shape">
            <a:extLst>
              <a:ext uri="{FF2B5EF4-FFF2-40B4-BE49-F238E27FC236}">
                <a16:creationId xmlns:a16="http://schemas.microsoft.com/office/drawing/2014/main" id="{AF2CF397-302C-5295-67F7-A5BE97989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68" name="New shape">
            <a:extLst>
              <a:ext uri="{FF2B5EF4-FFF2-40B4-BE49-F238E27FC236}">
                <a16:creationId xmlns:a16="http://schemas.microsoft.com/office/drawing/2014/main" id="{F45380DC-0F87-872D-2FF7-1F0519E54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69" name="New shape">
            <a:extLst>
              <a:ext uri="{FF2B5EF4-FFF2-40B4-BE49-F238E27FC236}">
                <a16:creationId xmlns:a16="http://schemas.microsoft.com/office/drawing/2014/main" id="{47ED7ABF-A717-C457-2FB5-328B7E25A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724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1" name="New shape">
            <a:extLst>
              <a:ext uri="{FF2B5EF4-FFF2-40B4-BE49-F238E27FC236}">
                <a16:creationId xmlns:a16="http://schemas.microsoft.com/office/drawing/2014/main" id="{09FBB0B6-156C-2120-8F76-386EBAF1E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7912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2" name="New shape">
            <a:extLst>
              <a:ext uri="{FF2B5EF4-FFF2-40B4-BE49-F238E27FC236}">
                <a16:creationId xmlns:a16="http://schemas.microsoft.com/office/drawing/2014/main" id="{C540FDB5-411F-947D-3B1A-243DB12A9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4" name="New shape">
            <a:extLst>
              <a:ext uri="{FF2B5EF4-FFF2-40B4-BE49-F238E27FC236}">
                <a16:creationId xmlns:a16="http://schemas.microsoft.com/office/drawing/2014/main" id="{91CAF4F3-9FBF-5706-9952-52F4A2E63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5" name="New shape">
            <a:extLst>
              <a:ext uri="{FF2B5EF4-FFF2-40B4-BE49-F238E27FC236}">
                <a16:creationId xmlns:a16="http://schemas.microsoft.com/office/drawing/2014/main" id="{7C7A8C87-4F3A-A6E8-E9AE-16977A628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7" name="New shape">
            <a:extLst>
              <a:ext uri="{FF2B5EF4-FFF2-40B4-BE49-F238E27FC236}">
                <a16:creationId xmlns:a16="http://schemas.microsoft.com/office/drawing/2014/main" id="{01556F5D-5022-31D8-DD2F-4533509D1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8" name="New shape">
            <a:extLst>
              <a:ext uri="{FF2B5EF4-FFF2-40B4-BE49-F238E27FC236}">
                <a16:creationId xmlns:a16="http://schemas.microsoft.com/office/drawing/2014/main" id="{B7802681-984B-4428-06DD-912984FE0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4724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0" name="New shape">
            <a:extLst>
              <a:ext uri="{FF2B5EF4-FFF2-40B4-BE49-F238E27FC236}">
                <a16:creationId xmlns:a16="http://schemas.microsoft.com/office/drawing/2014/main" id="{8F945F13-DCFA-7C22-3A90-47615B17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57912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3" name="New shape">
            <a:extLst>
              <a:ext uri="{FF2B5EF4-FFF2-40B4-BE49-F238E27FC236}">
                <a16:creationId xmlns:a16="http://schemas.microsoft.com/office/drawing/2014/main" id="{F4AACCF0-31E3-70FC-3D63-62F64A44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4" name="New shape">
            <a:extLst>
              <a:ext uri="{FF2B5EF4-FFF2-40B4-BE49-F238E27FC236}">
                <a16:creationId xmlns:a16="http://schemas.microsoft.com/office/drawing/2014/main" id="{A4A32247-EC5E-6223-E50D-B3F37AFC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6" name="New shape">
            <a:extLst>
              <a:ext uri="{FF2B5EF4-FFF2-40B4-BE49-F238E27FC236}">
                <a16:creationId xmlns:a16="http://schemas.microsoft.com/office/drawing/2014/main" id="{74D3FB33-E2C5-83A4-3774-9FB8AE3DE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7" name="New shape">
            <a:extLst>
              <a:ext uri="{FF2B5EF4-FFF2-40B4-BE49-F238E27FC236}">
                <a16:creationId xmlns:a16="http://schemas.microsoft.com/office/drawing/2014/main" id="{46FD192F-1924-A439-EBF3-FD37ECD1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9" name="New shape">
            <a:extLst>
              <a:ext uri="{FF2B5EF4-FFF2-40B4-BE49-F238E27FC236}">
                <a16:creationId xmlns:a16="http://schemas.microsoft.com/office/drawing/2014/main" id="{7A0BFAEA-5A18-ADD5-06D0-825B06CB9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0" name="New shape">
            <a:extLst>
              <a:ext uri="{FF2B5EF4-FFF2-40B4-BE49-F238E27FC236}">
                <a16:creationId xmlns:a16="http://schemas.microsoft.com/office/drawing/2014/main" id="{7627904C-0056-16A6-172C-74463EBB3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4724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2" name="New shape">
            <a:extLst>
              <a:ext uri="{FF2B5EF4-FFF2-40B4-BE49-F238E27FC236}">
                <a16:creationId xmlns:a16="http://schemas.microsoft.com/office/drawing/2014/main" id="{5BF084FE-8333-B249-8161-5A104C17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57912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5" name="New shape">
            <a:extLst>
              <a:ext uri="{FF2B5EF4-FFF2-40B4-BE49-F238E27FC236}">
                <a16:creationId xmlns:a16="http://schemas.microsoft.com/office/drawing/2014/main" id="{19692694-5579-C8DC-E75E-C06121CDE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6" name="New shape">
            <a:extLst>
              <a:ext uri="{FF2B5EF4-FFF2-40B4-BE49-F238E27FC236}">
                <a16:creationId xmlns:a16="http://schemas.microsoft.com/office/drawing/2014/main" id="{CB0ED0D5-4316-2651-228F-D6BCB7D0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8" name="New shape">
            <a:extLst>
              <a:ext uri="{FF2B5EF4-FFF2-40B4-BE49-F238E27FC236}">
                <a16:creationId xmlns:a16="http://schemas.microsoft.com/office/drawing/2014/main" id="{4B437333-43DC-FD87-FF28-58D55E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9" name="New shape">
            <a:extLst>
              <a:ext uri="{FF2B5EF4-FFF2-40B4-BE49-F238E27FC236}">
                <a16:creationId xmlns:a16="http://schemas.microsoft.com/office/drawing/2014/main" id="{80364757-619D-2506-5CAC-F503D427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01" name="New shape">
            <a:extLst>
              <a:ext uri="{FF2B5EF4-FFF2-40B4-BE49-F238E27FC236}">
                <a16:creationId xmlns:a16="http://schemas.microsoft.com/office/drawing/2014/main" id="{F1CF0A60-F088-EFE7-5236-427B54533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02" name="New shape">
            <a:extLst>
              <a:ext uri="{FF2B5EF4-FFF2-40B4-BE49-F238E27FC236}">
                <a16:creationId xmlns:a16="http://schemas.microsoft.com/office/drawing/2014/main" id="{BA0AFCF9-0D19-66FA-7708-5DA03BD5F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724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04" name="New shape">
            <a:extLst>
              <a:ext uri="{FF2B5EF4-FFF2-40B4-BE49-F238E27FC236}">
                <a16:creationId xmlns:a16="http://schemas.microsoft.com/office/drawing/2014/main" id="{02B50818-A3A1-DC4A-2DFB-DBCC8B213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07" name="New shape">
            <a:extLst>
              <a:ext uri="{FF2B5EF4-FFF2-40B4-BE49-F238E27FC236}">
                <a16:creationId xmlns:a16="http://schemas.microsoft.com/office/drawing/2014/main" id="{C0A259AA-BD2A-6AC2-2AAF-1F9AC8555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08" name="New shape">
            <a:extLst>
              <a:ext uri="{FF2B5EF4-FFF2-40B4-BE49-F238E27FC236}">
                <a16:creationId xmlns:a16="http://schemas.microsoft.com/office/drawing/2014/main" id="{7EEE4E1C-9047-486B-BF46-79BE6AA61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0" name="New shape">
            <a:extLst>
              <a:ext uri="{FF2B5EF4-FFF2-40B4-BE49-F238E27FC236}">
                <a16:creationId xmlns:a16="http://schemas.microsoft.com/office/drawing/2014/main" id="{A7EA0A8E-E52A-2D0A-C493-8B57BF487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1" name="New shape">
            <a:extLst>
              <a:ext uri="{FF2B5EF4-FFF2-40B4-BE49-F238E27FC236}">
                <a16:creationId xmlns:a16="http://schemas.microsoft.com/office/drawing/2014/main" id="{0BBEBB16-89AC-2F7B-191C-53ABBF13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3" name="New shape">
            <a:extLst>
              <a:ext uri="{FF2B5EF4-FFF2-40B4-BE49-F238E27FC236}">
                <a16:creationId xmlns:a16="http://schemas.microsoft.com/office/drawing/2014/main" id="{047DAEB9-F73A-0B00-0A14-02458B351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4" name="New shape">
            <a:extLst>
              <a:ext uri="{FF2B5EF4-FFF2-40B4-BE49-F238E27FC236}">
                <a16:creationId xmlns:a16="http://schemas.microsoft.com/office/drawing/2014/main" id="{7962F539-5F9D-74C3-415E-C07BCDED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4724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6" name="New shape">
            <a:extLst>
              <a:ext uri="{FF2B5EF4-FFF2-40B4-BE49-F238E27FC236}">
                <a16:creationId xmlns:a16="http://schemas.microsoft.com/office/drawing/2014/main" id="{8334B167-5FB7-2B4E-82BC-2D9B522F0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57912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9" name="New shape">
            <a:extLst>
              <a:ext uri="{FF2B5EF4-FFF2-40B4-BE49-F238E27FC236}">
                <a16:creationId xmlns:a16="http://schemas.microsoft.com/office/drawing/2014/main" id="{82FAAB47-2232-C61B-6355-DACD2451A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" name="New shape">
            <a:extLst>
              <a:ext uri="{FF2B5EF4-FFF2-40B4-BE49-F238E27FC236}">
                <a16:creationId xmlns:a16="http://schemas.microsoft.com/office/drawing/2014/main" id="{6A7922E7-10C8-EB9F-936B-B2AAD824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11272698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Hvað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þarf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til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svo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þú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barnið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þitt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noti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oftar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?* -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endParaRPr kumimoji="0" lang="en-US" altLang="is-I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6A1C0-4935-66D0-77CB-6BFA2F40E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6475"/>
            <a:ext cx="12192000" cy="55450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F2BDB3-F55A-BC37-ABFA-0A3D5802464E}"/>
              </a:ext>
            </a:extLst>
          </p:cNvPr>
          <p:cNvSpPr/>
          <p:nvPr/>
        </p:nvSpPr>
        <p:spPr>
          <a:xfrm>
            <a:off x="1020001" y="2809283"/>
            <a:ext cx="10388227" cy="2648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FA7B81-2E87-C208-E65F-074B02D48192}"/>
              </a:ext>
            </a:extLst>
          </p:cNvPr>
          <p:cNvSpPr/>
          <p:nvPr/>
        </p:nvSpPr>
        <p:spPr>
          <a:xfrm>
            <a:off x="6096000" y="3074893"/>
            <a:ext cx="2107474" cy="264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New shape">
            <a:extLst>
              <a:ext uri="{FF2B5EF4-FFF2-40B4-BE49-F238E27FC236}">
                <a16:creationId xmlns:a16="http://schemas.microsoft.com/office/drawing/2014/main" id="{0738FEB2-19E3-FE03-F232-732C3BBCE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079818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*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Þeir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sem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nota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sjaldan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aldrei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FFFB0-E8F1-9A84-F149-A7A85A735D1E}"/>
              </a:ext>
            </a:extLst>
          </p:cNvPr>
          <p:cNvSpPr/>
          <p:nvPr/>
        </p:nvSpPr>
        <p:spPr>
          <a:xfrm>
            <a:off x="8203474" y="3331801"/>
            <a:ext cx="1998624" cy="264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583344-172C-90D4-1F66-8A26E84C790C}"/>
              </a:ext>
            </a:extLst>
          </p:cNvPr>
          <p:cNvSpPr/>
          <p:nvPr/>
        </p:nvSpPr>
        <p:spPr>
          <a:xfrm>
            <a:off x="2190191" y="3344861"/>
            <a:ext cx="1537078" cy="264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7" name="Platshållare för bildnummer 5">
            <a:extLst>
              <a:ext uri="{FF2B5EF4-FFF2-40B4-BE49-F238E27FC236}">
                <a16:creationId xmlns:a16="http://schemas.microsoft.com/office/drawing/2014/main" id="{1089512A-B6F8-0FDF-AAF3-0E31A694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771C44CE-324E-4B24-9DC5-A4B9EFEAD7FC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14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43558" name="Picture 5">
            <a:extLst>
              <a:ext uri="{FF2B5EF4-FFF2-40B4-BE49-F238E27FC236}">
                <a16:creationId xmlns:a16="http://schemas.microsoft.com/office/drawing/2014/main" id="{3A293B50-483E-1372-BC9F-900DA75C53A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561" name="New shape">
            <a:extLst>
              <a:ext uri="{FF2B5EF4-FFF2-40B4-BE49-F238E27FC236}">
                <a16:creationId xmlns:a16="http://schemas.microsoft.com/office/drawing/2014/main" id="{B516B17A-7D2E-8C5B-913A-5B8CA19B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62" name="New shape">
            <a:extLst>
              <a:ext uri="{FF2B5EF4-FFF2-40B4-BE49-F238E27FC236}">
                <a16:creationId xmlns:a16="http://schemas.microsoft.com/office/drawing/2014/main" id="{CE9A4D2F-B952-C581-00E1-14781F416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64" name="New shape">
            <a:extLst>
              <a:ext uri="{FF2B5EF4-FFF2-40B4-BE49-F238E27FC236}">
                <a16:creationId xmlns:a16="http://schemas.microsoft.com/office/drawing/2014/main" id="{4546FC68-BA27-0032-DD14-13DC30DC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66" name="New shape">
            <a:extLst>
              <a:ext uri="{FF2B5EF4-FFF2-40B4-BE49-F238E27FC236}">
                <a16:creationId xmlns:a16="http://schemas.microsoft.com/office/drawing/2014/main" id="{AF2CF397-302C-5295-67F7-A5BE97989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68" name="New shape">
            <a:extLst>
              <a:ext uri="{FF2B5EF4-FFF2-40B4-BE49-F238E27FC236}">
                <a16:creationId xmlns:a16="http://schemas.microsoft.com/office/drawing/2014/main" id="{F45380DC-0F87-872D-2FF7-1F0519E54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69" name="New shape">
            <a:extLst>
              <a:ext uri="{FF2B5EF4-FFF2-40B4-BE49-F238E27FC236}">
                <a16:creationId xmlns:a16="http://schemas.microsoft.com/office/drawing/2014/main" id="{47ED7ABF-A717-C457-2FB5-328B7E25A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724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1" name="New shape">
            <a:extLst>
              <a:ext uri="{FF2B5EF4-FFF2-40B4-BE49-F238E27FC236}">
                <a16:creationId xmlns:a16="http://schemas.microsoft.com/office/drawing/2014/main" id="{09FBB0B6-156C-2120-8F76-386EBAF1E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7912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2" name="New shape">
            <a:extLst>
              <a:ext uri="{FF2B5EF4-FFF2-40B4-BE49-F238E27FC236}">
                <a16:creationId xmlns:a16="http://schemas.microsoft.com/office/drawing/2014/main" id="{C540FDB5-411F-947D-3B1A-243DB12A9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4" name="New shape">
            <a:extLst>
              <a:ext uri="{FF2B5EF4-FFF2-40B4-BE49-F238E27FC236}">
                <a16:creationId xmlns:a16="http://schemas.microsoft.com/office/drawing/2014/main" id="{91CAF4F3-9FBF-5706-9952-52F4A2E63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5" name="New shape">
            <a:extLst>
              <a:ext uri="{FF2B5EF4-FFF2-40B4-BE49-F238E27FC236}">
                <a16:creationId xmlns:a16="http://schemas.microsoft.com/office/drawing/2014/main" id="{7C7A8C87-4F3A-A6E8-E9AE-16977A628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7" name="New shape">
            <a:extLst>
              <a:ext uri="{FF2B5EF4-FFF2-40B4-BE49-F238E27FC236}">
                <a16:creationId xmlns:a16="http://schemas.microsoft.com/office/drawing/2014/main" id="{01556F5D-5022-31D8-DD2F-4533509D1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78" name="New shape">
            <a:extLst>
              <a:ext uri="{FF2B5EF4-FFF2-40B4-BE49-F238E27FC236}">
                <a16:creationId xmlns:a16="http://schemas.microsoft.com/office/drawing/2014/main" id="{B7802681-984B-4428-06DD-912984FE0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4724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0" name="New shape">
            <a:extLst>
              <a:ext uri="{FF2B5EF4-FFF2-40B4-BE49-F238E27FC236}">
                <a16:creationId xmlns:a16="http://schemas.microsoft.com/office/drawing/2014/main" id="{8F945F13-DCFA-7C22-3A90-47615B17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57912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3" name="New shape">
            <a:extLst>
              <a:ext uri="{FF2B5EF4-FFF2-40B4-BE49-F238E27FC236}">
                <a16:creationId xmlns:a16="http://schemas.microsoft.com/office/drawing/2014/main" id="{F4AACCF0-31E3-70FC-3D63-62F64A44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4" name="New shape">
            <a:extLst>
              <a:ext uri="{FF2B5EF4-FFF2-40B4-BE49-F238E27FC236}">
                <a16:creationId xmlns:a16="http://schemas.microsoft.com/office/drawing/2014/main" id="{A4A32247-EC5E-6223-E50D-B3F37AFC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6" name="New shape">
            <a:extLst>
              <a:ext uri="{FF2B5EF4-FFF2-40B4-BE49-F238E27FC236}">
                <a16:creationId xmlns:a16="http://schemas.microsoft.com/office/drawing/2014/main" id="{74D3FB33-E2C5-83A4-3774-9FB8AE3DE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7" name="New shape">
            <a:extLst>
              <a:ext uri="{FF2B5EF4-FFF2-40B4-BE49-F238E27FC236}">
                <a16:creationId xmlns:a16="http://schemas.microsoft.com/office/drawing/2014/main" id="{46FD192F-1924-A439-EBF3-FD37ECD1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89" name="New shape">
            <a:extLst>
              <a:ext uri="{FF2B5EF4-FFF2-40B4-BE49-F238E27FC236}">
                <a16:creationId xmlns:a16="http://schemas.microsoft.com/office/drawing/2014/main" id="{7A0BFAEA-5A18-ADD5-06D0-825B06CB9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0" name="New shape">
            <a:extLst>
              <a:ext uri="{FF2B5EF4-FFF2-40B4-BE49-F238E27FC236}">
                <a16:creationId xmlns:a16="http://schemas.microsoft.com/office/drawing/2014/main" id="{7627904C-0056-16A6-172C-74463EBB3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4724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2" name="New shape">
            <a:extLst>
              <a:ext uri="{FF2B5EF4-FFF2-40B4-BE49-F238E27FC236}">
                <a16:creationId xmlns:a16="http://schemas.microsoft.com/office/drawing/2014/main" id="{5BF084FE-8333-B249-8161-5A104C17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57912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5" name="New shape">
            <a:extLst>
              <a:ext uri="{FF2B5EF4-FFF2-40B4-BE49-F238E27FC236}">
                <a16:creationId xmlns:a16="http://schemas.microsoft.com/office/drawing/2014/main" id="{19692694-5579-C8DC-E75E-C06121CDE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6" name="New shape">
            <a:extLst>
              <a:ext uri="{FF2B5EF4-FFF2-40B4-BE49-F238E27FC236}">
                <a16:creationId xmlns:a16="http://schemas.microsoft.com/office/drawing/2014/main" id="{CB0ED0D5-4316-2651-228F-D6BCB7D0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8" name="New shape">
            <a:extLst>
              <a:ext uri="{FF2B5EF4-FFF2-40B4-BE49-F238E27FC236}">
                <a16:creationId xmlns:a16="http://schemas.microsoft.com/office/drawing/2014/main" id="{4B437333-43DC-FD87-FF28-58D55E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599" name="New shape">
            <a:extLst>
              <a:ext uri="{FF2B5EF4-FFF2-40B4-BE49-F238E27FC236}">
                <a16:creationId xmlns:a16="http://schemas.microsoft.com/office/drawing/2014/main" id="{80364757-619D-2506-5CAC-F503D427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01" name="New shape">
            <a:extLst>
              <a:ext uri="{FF2B5EF4-FFF2-40B4-BE49-F238E27FC236}">
                <a16:creationId xmlns:a16="http://schemas.microsoft.com/office/drawing/2014/main" id="{F1CF0A60-F088-EFE7-5236-427B54533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02" name="New shape">
            <a:extLst>
              <a:ext uri="{FF2B5EF4-FFF2-40B4-BE49-F238E27FC236}">
                <a16:creationId xmlns:a16="http://schemas.microsoft.com/office/drawing/2014/main" id="{BA0AFCF9-0D19-66FA-7708-5DA03BD5F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724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04" name="New shape">
            <a:extLst>
              <a:ext uri="{FF2B5EF4-FFF2-40B4-BE49-F238E27FC236}">
                <a16:creationId xmlns:a16="http://schemas.microsoft.com/office/drawing/2014/main" id="{02B50818-A3A1-DC4A-2DFB-DBCC8B213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07" name="New shape">
            <a:extLst>
              <a:ext uri="{FF2B5EF4-FFF2-40B4-BE49-F238E27FC236}">
                <a16:creationId xmlns:a16="http://schemas.microsoft.com/office/drawing/2014/main" id="{C0A259AA-BD2A-6AC2-2AAF-1F9AC8555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08" name="New shape">
            <a:extLst>
              <a:ext uri="{FF2B5EF4-FFF2-40B4-BE49-F238E27FC236}">
                <a16:creationId xmlns:a16="http://schemas.microsoft.com/office/drawing/2014/main" id="{7EEE4E1C-9047-486B-BF46-79BE6AA61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0" name="New shape">
            <a:extLst>
              <a:ext uri="{FF2B5EF4-FFF2-40B4-BE49-F238E27FC236}">
                <a16:creationId xmlns:a16="http://schemas.microsoft.com/office/drawing/2014/main" id="{A7EA0A8E-E52A-2D0A-C493-8B57BF487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1" name="New shape">
            <a:extLst>
              <a:ext uri="{FF2B5EF4-FFF2-40B4-BE49-F238E27FC236}">
                <a16:creationId xmlns:a16="http://schemas.microsoft.com/office/drawing/2014/main" id="{0BBEBB16-89AC-2F7B-191C-53ABBF13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3" name="New shape">
            <a:extLst>
              <a:ext uri="{FF2B5EF4-FFF2-40B4-BE49-F238E27FC236}">
                <a16:creationId xmlns:a16="http://schemas.microsoft.com/office/drawing/2014/main" id="{047DAEB9-F73A-0B00-0A14-02458B351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4" name="New shape">
            <a:extLst>
              <a:ext uri="{FF2B5EF4-FFF2-40B4-BE49-F238E27FC236}">
                <a16:creationId xmlns:a16="http://schemas.microsoft.com/office/drawing/2014/main" id="{7962F539-5F9D-74C3-415E-C07BCDED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4724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6" name="New shape">
            <a:extLst>
              <a:ext uri="{FF2B5EF4-FFF2-40B4-BE49-F238E27FC236}">
                <a16:creationId xmlns:a16="http://schemas.microsoft.com/office/drawing/2014/main" id="{8334B167-5FB7-2B4E-82BC-2D9B522F0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57912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3619" name="New shape">
            <a:extLst>
              <a:ext uri="{FF2B5EF4-FFF2-40B4-BE49-F238E27FC236}">
                <a16:creationId xmlns:a16="http://schemas.microsoft.com/office/drawing/2014/main" id="{82FAAB47-2232-C61B-6355-DACD2451A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" name="New shape">
            <a:extLst>
              <a:ext uri="{FF2B5EF4-FFF2-40B4-BE49-F238E27FC236}">
                <a16:creationId xmlns:a16="http://schemas.microsoft.com/office/drawing/2014/main" id="{6A7922E7-10C8-EB9F-936B-B2AAD824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11272698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Hvað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þarf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til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svo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þú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barnið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þitt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noti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oftar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?* -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endParaRPr kumimoji="0" lang="en-US" altLang="is-I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41E46-FCD4-9590-6A19-11FF8369B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9648"/>
            <a:ext cx="12192000" cy="53987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5819DB-3E5D-64F7-5F30-F23D4637F437}"/>
              </a:ext>
            </a:extLst>
          </p:cNvPr>
          <p:cNvSpPr/>
          <p:nvPr/>
        </p:nvSpPr>
        <p:spPr>
          <a:xfrm>
            <a:off x="2063921" y="4189602"/>
            <a:ext cx="1558845" cy="264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106CD-8002-A4CC-F8D6-D6D0842E82BD}"/>
              </a:ext>
            </a:extLst>
          </p:cNvPr>
          <p:cNvSpPr/>
          <p:nvPr/>
        </p:nvSpPr>
        <p:spPr>
          <a:xfrm>
            <a:off x="4088675" y="5108356"/>
            <a:ext cx="1558845" cy="264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7EE80-4A11-B4B3-F8DA-21EC69E8C6CC}"/>
              </a:ext>
            </a:extLst>
          </p:cNvPr>
          <p:cNvSpPr/>
          <p:nvPr/>
        </p:nvSpPr>
        <p:spPr>
          <a:xfrm>
            <a:off x="6048455" y="3271977"/>
            <a:ext cx="1893762" cy="264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A891E0-0F63-4C1C-F56C-1F73C3AA55FA}"/>
              </a:ext>
            </a:extLst>
          </p:cNvPr>
          <p:cNvSpPr/>
          <p:nvPr/>
        </p:nvSpPr>
        <p:spPr>
          <a:xfrm>
            <a:off x="7855492" y="3581136"/>
            <a:ext cx="1893762" cy="264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New shape">
            <a:extLst>
              <a:ext uri="{FF2B5EF4-FFF2-40B4-BE49-F238E27FC236}">
                <a16:creationId xmlns:a16="http://schemas.microsoft.com/office/drawing/2014/main" id="{7898F644-7CEA-2869-2331-400D7AD02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079818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*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Þeir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sem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nota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sjaldan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aldrei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32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5" name="Platshållare för bildnummer 5">
            <a:extLst>
              <a:ext uri="{FF2B5EF4-FFF2-40B4-BE49-F238E27FC236}">
                <a16:creationId xmlns:a16="http://schemas.microsoft.com/office/drawing/2014/main" id="{D4229DBD-19A5-64CB-67F9-D954B0A1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BF8D6FC0-487C-4076-9338-77D633CE399B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15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35266" name="Picture 5">
            <a:extLst>
              <a:ext uri="{FF2B5EF4-FFF2-40B4-BE49-F238E27FC236}">
                <a16:creationId xmlns:a16="http://schemas.microsoft.com/office/drawing/2014/main" id="{16EECFCE-B1B1-E0F7-7CE0-75A33D8F3D4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68" name="New shape">
            <a:extLst>
              <a:ext uri="{FF2B5EF4-FFF2-40B4-BE49-F238E27FC236}">
                <a16:creationId xmlns:a16="http://schemas.microsoft.com/office/drawing/2014/main" id="{01C89169-B37F-CDC7-A676-9888DC12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47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70" name="New shape">
            <a:extLst>
              <a:ext uri="{FF2B5EF4-FFF2-40B4-BE49-F238E27FC236}">
                <a16:creationId xmlns:a16="http://schemas.microsoft.com/office/drawing/2014/main" id="{E905A555-245F-40AB-072C-1DACBA5C8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4800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71" name="New shape">
            <a:extLst>
              <a:ext uri="{FF2B5EF4-FFF2-40B4-BE49-F238E27FC236}">
                <a16:creationId xmlns:a16="http://schemas.microsoft.com/office/drawing/2014/main" id="{25ADCC66-C7ED-17B0-D39B-73D902311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752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73" name="New shape">
            <a:extLst>
              <a:ext uri="{FF2B5EF4-FFF2-40B4-BE49-F238E27FC236}">
                <a16:creationId xmlns:a16="http://schemas.microsoft.com/office/drawing/2014/main" id="{AD5B8F6E-C536-988A-A919-EA1B7003D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603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76" name="New shape">
            <a:extLst>
              <a:ext uri="{FF2B5EF4-FFF2-40B4-BE49-F238E27FC236}">
                <a16:creationId xmlns:a16="http://schemas.microsoft.com/office/drawing/2014/main" id="{1FA8F46B-4E70-3684-871F-463CDBF1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77" name="New shape">
            <a:extLst>
              <a:ext uri="{FF2B5EF4-FFF2-40B4-BE49-F238E27FC236}">
                <a16:creationId xmlns:a16="http://schemas.microsoft.com/office/drawing/2014/main" id="{B8A4066C-8E90-C94E-238D-5B52E9922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47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79" name="New shape">
            <a:extLst>
              <a:ext uri="{FF2B5EF4-FFF2-40B4-BE49-F238E27FC236}">
                <a16:creationId xmlns:a16="http://schemas.microsoft.com/office/drawing/2014/main" id="{505A3C30-FCF9-10AE-12C9-354CD0E4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4800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80" name="New shape">
            <a:extLst>
              <a:ext uri="{FF2B5EF4-FFF2-40B4-BE49-F238E27FC236}">
                <a16:creationId xmlns:a16="http://schemas.microsoft.com/office/drawing/2014/main" id="{A1F06B57-A1DB-6C6D-F670-FCE8A2F3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752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82" name="New shape">
            <a:extLst>
              <a:ext uri="{FF2B5EF4-FFF2-40B4-BE49-F238E27FC236}">
                <a16:creationId xmlns:a16="http://schemas.microsoft.com/office/drawing/2014/main" id="{9E29DA03-3714-5819-04EF-34F56E61A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603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85" name="New shape">
            <a:extLst>
              <a:ext uri="{FF2B5EF4-FFF2-40B4-BE49-F238E27FC236}">
                <a16:creationId xmlns:a16="http://schemas.microsoft.com/office/drawing/2014/main" id="{5ACBFDD7-475B-A4B8-CAB6-7937B088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86" name="New shape">
            <a:extLst>
              <a:ext uri="{FF2B5EF4-FFF2-40B4-BE49-F238E27FC236}">
                <a16:creationId xmlns:a16="http://schemas.microsoft.com/office/drawing/2014/main" id="{21B49609-363C-B161-7EBF-51016C55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47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88" name="New shape">
            <a:extLst>
              <a:ext uri="{FF2B5EF4-FFF2-40B4-BE49-F238E27FC236}">
                <a16:creationId xmlns:a16="http://schemas.microsoft.com/office/drawing/2014/main" id="{29B13376-3315-0477-9344-4FA54951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800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89" name="New shape">
            <a:extLst>
              <a:ext uri="{FF2B5EF4-FFF2-40B4-BE49-F238E27FC236}">
                <a16:creationId xmlns:a16="http://schemas.microsoft.com/office/drawing/2014/main" id="{443105DC-5DAE-EEE3-2AB9-8C5234721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739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91" name="New shape">
            <a:extLst>
              <a:ext uri="{FF2B5EF4-FFF2-40B4-BE49-F238E27FC236}">
                <a16:creationId xmlns:a16="http://schemas.microsoft.com/office/drawing/2014/main" id="{003E0F26-38DD-681C-284C-311FABB51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5908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94" name="New shape">
            <a:extLst>
              <a:ext uri="{FF2B5EF4-FFF2-40B4-BE49-F238E27FC236}">
                <a16:creationId xmlns:a16="http://schemas.microsoft.com/office/drawing/2014/main" id="{2BC288B7-4593-63B5-3DBE-C4F486180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95" name="New shape">
            <a:extLst>
              <a:ext uri="{FF2B5EF4-FFF2-40B4-BE49-F238E27FC236}">
                <a16:creationId xmlns:a16="http://schemas.microsoft.com/office/drawing/2014/main" id="{FB600BD3-FF8E-1C90-BA7D-98D2A492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47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97" name="New shape">
            <a:extLst>
              <a:ext uri="{FF2B5EF4-FFF2-40B4-BE49-F238E27FC236}">
                <a16:creationId xmlns:a16="http://schemas.microsoft.com/office/drawing/2014/main" id="{8E2DCCC2-3506-9C37-2BC8-A77FE0EBD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4800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298" name="New shape">
            <a:extLst>
              <a:ext uri="{FF2B5EF4-FFF2-40B4-BE49-F238E27FC236}">
                <a16:creationId xmlns:a16="http://schemas.microsoft.com/office/drawing/2014/main" id="{B403012B-189B-00B1-C1E3-A24422434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714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300" name="New shape">
            <a:extLst>
              <a:ext uri="{FF2B5EF4-FFF2-40B4-BE49-F238E27FC236}">
                <a16:creationId xmlns:a16="http://schemas.microsoft.com/office/drawing/2014/main" id="{8CED6E1F-3F7A-7A6B-7272-B911EA298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5654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303" name="New shape">
            <a:extLst>
              <a:ext uri="{FF2B5EF4-FFF2-40B4-BE49-F238E27FC236}">
                <a16:creationId xmlns:a16="http://schemas.microsoft.com/office/drawing/2014/main" id="{DFC69149-5BB4-211A-BE33-5BF58B554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81E937C1-5F65-20DF-F91E-B5EE4100AFE6}"/>
              </a:ext>
            </a:extLst>
          </p:cNvPr>
          <p:cNvSpPr txBox="1">
            <a:spLocks/>
          </p:cNvSpPr>
          <p:nvPr/>
        </p:nvSpPr>
        <p:spPr bwMode="auto">
          <a:xfrm>
            <a:off x="144463" y="185737"/>
            <a:ext cx="8496300" cy="9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08013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algn="l" defTabSz="608013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defTabSz="608013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defTabSz="608013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defTabSz="608013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defTabSz="608013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defTabSz="608013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defTabSz="608013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defTabSz="608013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s-IS" b="1" dirty="0"/>
              <a:t>Samantekt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E199A32-205A-22E2-E816-B7CB83758AD7}"/>
              </a:ext>
            </a:extLst>
          </p:cNvPr>
          <p:cNvSpPr txBox="1">
            <a:spLocks/>
          </p:cNvSpPr>
          <p:nvPr/>
        </p:nvSpPr>
        <p:spPr>
          <a:xfrm>
            <a:off x="871538" y="1040067"/>
            <a:ext cx="10647914" cy="5498845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en-US" dirty="0" err="1"/>
              <a:t>Einkabíllinn</a:t>
            </a:r>
            <a:r>
              <a:rPr lang="en-US" dirty="0"/>
              <a:t> er </a:t>
            </a:r>
            <a:r>
              <a:rPr lang="en-US" dirty="0" err="1"/>
              <a:t>áfram</a:t>
            </a:r>
            <a:r>
              <a:rPr lang="en-US" dirty="0"/>
              <a:t> </a:t>
            </a:r>
            <a:r>
              <a:rPr lang="en-US" dirty="0" err="1"/>
              <a:t>vinsælasti</a:t>
            </a:r>
            <a:r>
              <a:rPr lang="en-US" dirty="0"/>
              <a:t> </a:t>
            </a:r>
            <a:r>
              <a:rPr lang="en-US" dirty="0" err="1"/>
              <a:t>ferðamátinn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fækkar</a:t>
            </a:r>
            <a:r>
              <a:rPr lang="en-US" dirty="0"/>
              <a:t> </a:t>
            </a:r>
            <a:r>
              <a:rPr lang="en-US" dirty="0" err="1"/>
              <a:t>lítillega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nota </a:t>
            </a:r>
            <a:r>
              <a:rPr lang="en-US" dirty="0" err="1"/>
              <a:t>hann</a:t>
            </a:r>
            <a:r>
              <a:rPr lang="en-US" dirty="0"/>
              <a:t>, </a:t>
            </a:r>
            <a:r>
              <a:rPr lang="en-US" b="1" dirty="0" err="1"/>
              <a:t>strætó</a:t>
            </a:r>
            <a:r>
              <a:rPr lang="en-US" dirty="0"/>
              <a:t> </a:t>
            </a:r>
            <a:r>
              <a:rPr lang="en-US" dirty="0" err="1"/>
              <a:t>stendur</a:t>
            </a:r>
            <a:r>
              <a:rPr lang="en-US" dirty="0"/>
              <a:t> í </a:t>
            </a:r>
            <a:r>
              <a:rPr lang="en-US" dirty="0" err="1"/>
              <a:t>stað</a:t>
            </a:r>
            <a:r>
              <a:rPr lang="en-US" dirty="0"/>
              <a:t> </a:t>
            </a:r>
            <a:r>
              <a:rPr lang="en-US" dirty="0" err="1"/>
              <a:t>heilt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b="1" dirty="0"/>
              <a:t>2%</a:t>
            </a:r>
            <a:r>
              <a:rPr lang="en-US" dirty="0"/>
              <a:t> </a:t>
            </a:r>
            <a:r>
              <a:rPr lang="en-US" dirty="0" err="1"/>
              <a:t>ferða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farnar</a:t>
            </a:r>
            <a:r>
              <a:rPr lang="en-US" dirty="0"/>
              <a:t> á </a:t>
            </a:r>
            <a:r>
              <a:rPr lang="en-US" dirty="0" err="1"/>
              <a:t>rafhlaupahjóli</a:t>
            </a:r>
            <a:endParaRPr lang="en-US" dirty="0"/>
          </a:p>
          <a:p>
            <a:pPr lvl="1">
              <a:buClr>
                <a:schemeClr val="accent4"/>
              </a:buClr>
            </a:pPr>
            <a:r>
              <a:rPr lang="en-US" dirty="0" err="1"/>
              <a:t>Hlutdeild</a:t>
            </a:r>
            <a:r>
              <a:rPr lang="en-US" dirty="0"/>
              <a:t> </a:t>
            </a:r>
            <a:r>
              <a:rPr lang="en-US" b="1" dirty="0" err="1"/>
              <a:t>strætó</a:t>
            </a:r>
            <a:r>
              <a:rPr lang="en-US" b="1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ferðamáta</a:t>
            </a:r>
            <a:r>
              <a:rPr lang="en-US" dirty="0"/>
              <a:t> </a:t>
            </a:r>
            <a:r>
              <a:rPr lang="en-US" b="1" dirty="0" err="1"/>
              <a:t>mælist</a:t>
            </a:r>
            <a:r>
              <a:rPr lang="en-US" b="1" dirty="0"/>
              <a:t> 19% á </a:t>
            </a:r>
            <a:r>
              <a:rPr lang="en-US" b="1" dirty="0" err="1"/>
              <a:t>hbs</a:t>
            </a:r>
            <a:r>
              <a:rPr lang="en-US" b="1" dirty="0"/>
              <a:t> </a:t>
            </a:r>
            <a:r>
              <a:rPr lang="en-US" b="1" dirty="0" err="1"/>
              <a:t>hjá</a:t>
            </a:r>
            <a:r>
              <a:rPr lang="en-US" b="1" dirty="0"/>
              <a:t> 13-17 </a:t>
            </a:r>
            <a:r>
              <a:rPr lang="en-US" b="1" dirty="0" err="1"/>
              <a:t>ára</a:t>
            </a:r>
            <a:r>
              <a:rPr lang="en-US" b="1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b="1" dirty="0"/>
              <a:t>6%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aldri</a:t>
            </a:r>
            <a:r>
              <a:rPr lang="en-US" dirty="0"/>
              <a:t> á </a:t>
            </a:r>
            <a:r>
              <a:rPr lang="en-US" dirty="0" err="1"/>
              <a:t>landsbyggðinni</a:t>
            </a:r>
            <a:endParaRPr lang="en-US" b="1" dirty="0"/>
          </a:p>
          <a:p>
            <a:pPr lvl="1">
              <a:buClr>
                <a:schemeClr val="accent4"/>
              </a:buClr>
            </a:pPr>
            <a:r>
              <a:rPr lang="en-US" dirty="0" err="1"/>
              <a:t>Hlutdeild</a:t>
            </a:r>
            <a:r>
              <a:rPr lang="en-US" dirty="0"/>
              <a:t> </a:t>
            </a:r>
            <a:r>
              <a:rPr lang="en-US" b="1" dirty="0" err="1"/>
              <a:t>strætó</a:t>
            </a:r>
            <a:r>
              <a:rPr lang="en-US" b="1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ferðamáta</a:t>
            </a:r>
            <a:r>
              <a:rPr lang="en-US" b="1" dirty="0"/>
              <a:t> </a:t>
            </a:r>
            <a:r>
              <a:rPr lang="en-US" dirty="0"/>
              <a:t>er</a:t>
            </a:r>
            <a:r>
              <a:rPr lang="en-US" b="1" dirty="0"/>
              <a:t> 8%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b="1" dirty="0"/>
              <a:t>18-24</a:t>
            </a:r>
            <a:r>
              <a:rPr lang="en-US" dirty="0"/>
              <a:t> á </a:t>
            </a:r>
            <a:r>
              <a:rPr lang="en-US" dirty="0" err="1"/>
              <a:t>landsbyggðinni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fjölgar</a:t>
            </a:r>
            <a:r>
              <a:rPr lang="en-US" dirty="0"/>
              <a:t>, var 3%</a:t>
            </a:r>
          </a:p>
          <a:p>
            <a:pPr lvl="1">
              <a:buClr>
                <a:schemeClr val="accent4"/>
              </a:buClr>
            </a:pPr>
            <a:r>
              <a:rPr lang="en-US" dirty="0" err="1"/>
              <a:t>Suðurnes</a:t>
            </a:r>
            <a:r>
              <a:rPr lang="en-US" dirty="0"/>
              <a:t>, </a:t>
            </a:r>
            <a:r>
              <a:rPr lang="en-US" dirty="0" err="1"/>
              <a:t>Vestfirðir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Akureyri nota </a:t>
            </a:r>
            <a:r>
              <a:rPr lang="en-US" dirty="0" err="1"/>
              <a:t>strætó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önnur</a:t>
            </a:r>
            <a:r>
              <a:rPr lang="en-US" dirty="0"/>
              <a:t> </a:t>
            </a:r>
            <a:r>
              <a:rPr lang="en-US" dirty="0" err="1"/>
              <a:t>svæði</a:t>
            </a:r>
            <a:r>
              <a:rPr lang="en-US" dirty="0"/>
              <a:t> á </a:t>
            </a:r>
            <a:r>
              <a:rPr lang="en-US" dirty="0" err="1"/>
              <a:t>landsbyggðinni</a:t>
            </a:r>
            <a:endParaRPr lang="en-US" dirty="0"/>
          </a:p>
          <a:p>
            <a:pPr lvl="1">
              <a:buClr>
                <a:schemeClr val="accent4"/>
              </a:buClr>
            </a:pPr>
            <a:r>
              <a:rPr lang="en-US" dirty="0" err="1"/>
              <a:t>Nemendur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búa</a:t>
            </a:r>
            <a:r>
              <a:rPr lang="en-US" dirty="0"/>
              <a:t> á </a:t>
            </a:r>
            <a:r>
              <a:rPr lang="en-US" dirty="0" err="1"/>
              <a:t>Suðurnesjum</a:t>
            </a:r>
            <a:r>
              <a:rPr lang="en-US" dirty="0"/>
              <a:t> </a:t>
            </a:r>
            <a:r>
              <a:rPr lang="en-US" dirty="0" err="1"/>
              <a:t>skýra</a:t>
            </a:r>
            <a:r>
              <a:rPr lang="en-US" dirty="0"/>
              <a:t> </a:t>
            </a:r>
            <a:r>
              <a:rPr lang="en-US" dirty="0" err="1"/>
              <a:t>helst</a:t>
            </a:r>
            <a:r>
              <a:rPr lang="en-US" dirty="0"/>
              <a:t> </a:t>
            </a:r>
            <a:r>
              <a:rPr lang="en-US" dirty="0" err="1"/>
              <a:t>aukningu</a:t>
            </a:r>
            <a:r>
              <a:rPr lang="en-US" dirty="0"/>
              <a:t> í </a:t>
            </a:r>
            <a:r>
              <a:rPr lang="en-US" dirty="0" err="1"/>
              <a:t>notkun</a:t>
            </a:r>
            <a:r>
              <a:rPr lang="en-US" dirty="0"/>
              <a:t> á </a:t>
            </a:r>
            <a:r>
              <a:rPr lang="en-US" dirty="0" err="1"/>
              <a:t>strætó</a:t>
            </a:r>
            <a:r>
              <a:rPr lang="en-US" dirty="0"/>
              <a:t> á </a:t>
            </a:r>
            <a:r>
              <a:rPr lang="en-US" dirty="0" err="1"/>
              <a:t>landsbyggðinni</a:t>
            </a:r>
            <a:endParaRPr lang="en-US" dirty="0"/>
          </a:p>
          <a:p>
            <a:pPr lvl="1">
              <a:buClr>
                <a:schemeClr val="accent4"/>
              </a:buClr>
            </a:pPr>
            <a:r>
              <a:rPr lang="en-US" dirty="0"/>
              <a:t>18-24 </a:t>
            </a:r>
            <a:r>
              <a:rPr lang="en-US" dirty="0" err="1"/>
              <a:t>ára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háa</a:t>
            </a:r>
            <a:r>
              <a:rPr lang="en-US" dirty="0"/>
              <a:t> </a:t>
            </a:r>
            <a:r>
              <a:rPr lang="en-US" dirty="0" err="1"/>
              <a:t>umhverfismeðvitund</a:t>
            </a:r>
            <a:endParaRPr lang="en-US" dirty="0"/>
          </a:p>
          <a:p>
            <a:pPr>
              <a:buClr>
                <a:schemeClr val="accent4"/>
              </a:buClr>
            </a:pPr>
            <a:r>
              <a:rPr lang="en-US" dirty="0" err="1"/>
              <a:t>Leið</a:t>
            </a:r>
            <a:r>
              <a:rPr lang="en-US" dirty="0"/>
              <a:t> 1 er </a:t>
            </a:r>
            <a:r>
              <a:rPr lang="en-US" dirty="0" err="1"/>
              <a:t>áfram</a:t>
            </a:r>
            <a:r>
              <a:rPr lang="en-US" dirty="0"/>
              <a:t> </a:t>
            </a:r>
            <a:r>
              <a:rPr lang="en-US" dirty="0" err="1"/>
              <a:t>vinsælasti</a:t>
            </a:r>
            <a:r>
              <a:rPr lang="en-US" dirty="0"/>
              <a:t> </a:t>
            </a:r>
            <a:r>
              <a:rPr lang="en-US" dirty="0" err="1"/>
              <a:t>vagninn</a:t>
            </a:r>
            <a:r>
              <a:rPr lang="en-US" dirty="0"/>
              <a:t> </a:t>
            </a:r>
          </a:p>
          <a:p>
            <a:pPr lvl="1">
              <a:buClr>
                <a:schemeClr val="accent4"/>
              </a:buClr>
            </a:pP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fækkar</a:t>
            </a:r>
            <a:r>
              <a:rPr lang="en-US" dirty="0"/>
              <a:t> </a:t>
            </a:r>
            <a:r>
              <a:rPr lang="en-US" dirty="0" err="1"/>
              <a:t>þó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nota </a:t>
            </a:r>
            <a:r>
              <a:rPr lang="en-US" dirty="0" err="1"/>
              <a:t>hann</a:t>
            </a:r>
            <a:endParaRPr lang="en-US" dirty="0"/>
          </a:p>
          <a:p>
            <a:pPr lvl="1">
              <a:buClr>
                <a:schemeClr val="accent4"/>
              </a:buClr>
            </a:pPr>
            <a:r>
              <a:rPr lang="en-US" dirty="0" err="1"/>
              <a:t>Notkun</a:t>
            </a:r>
            <a:r>
              <a:rPr lang="en-US" dirty="0"/>
              <a:t> á </a:t>
            </a:r>
            <a:r>
              <a:rPr lang="en-US" dirty="0" err="1"/>
              <a:t>leiðum</a:t>
            </a:r>
            <a:r>
              <a:rPr lang="en-US" dirty="0"/>
              <a:t> R3, 55 </a:t>
            </a:r>
            <a:r>
              <a:rPr lang="en-US" dirty="0" err="1"/>
              <a:t>og</a:t>
            </a:r>
            <a:r>
              <a:rPr lang="en-US" dirty="0"/>
              <a:t> 89 (</a:t>
            </a:r>
            <a:r>
              <a:rPr lang="en-US" dirty="0" err="1"/>
              <a:t>suðurnes</a:t>
            </a:r>
            <a:r>
              <a:rPr lang="en-US" dirty="0"/>
              <a:t>) </a:t>
            </a:r>
            <a:r>
              <a:rPr lang="en-US" dirty="0" err="1"/>
              <a:t>aukast</a:t>
            </a:r>
            <a:r>
              <a:rPr lang="en-US" dirty="0"/>
              <a:t> </a:t>
            </a:r>
            <a:r>
              <a:rPr lang="en-US" dirty="0" err="1"/>
              <a:t>töluvert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skýra</a:t>
            </a:r>
            <a:r>
              <a:rPr lang="en-US" dirty="0"/>
              <a:t> </a:t>
            </a:r>
            <a:r>
              <a:rPr lang="en-US" dirty="0" err="1"/>
              <a:t>aukningu</a:t>
            </a:r>
            <a:r>
              <a:rPr lang="en-US" dirty="0"/>
              <a:t> í </a:t>
            </a:r>
            <a:r>
              <a:rPr lang="en-US" dirty="0" err="1"/>
              <a:t>heildarhlutdeild</a:t>
            </a:r>
            <a:endParaRPr lang="en-US" dirty="0"/>
          </a:p>
          <a:p>
            <a:pPr>
              <a:buClr>
                <a:schemeClr val="accent4"/>
              </a:buClr>
            </a:pPr>
            <a:r>
              <a:rPr lang="en-US" dirty="0" err="1"/>
              <a:t>Hlutfall</a:t>
            </a:r>
            <a:r>
              <a:rPr lang="en-US" dirty="0"/>
              <a:t> </a:t>
            </a:r>
            <a:r>
              <a:rPr lang="en-US" b="1" dirty="0"/>
              <a:t>notanda</a:t>
            </a:r>
            <a:r>
              <a:rPr lang="en-US" dirty="0"/>
              <a:t> er </a:t>
            </a:r>
            <a:r>
              <a:rPr lang="en-US" b="1" dirty="0"/>
              <a:t>31%</a:t>
            </a:r>
            <a:r>
              <a:rPr lang="en-US" dirty="0"/>
              <a:t> á </a:t>
            </a:r>
            <a:r>
              <a:rPr lang="en-US" dirty="0" err="1"/>
              <a:t>hbs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b="1" dirty="0"/>
              <a:t>6%</a:t>
            </a:r>
            <a:r>
              <a:rPr lang="en-US" dirty="0"/>
              <a:t> á </a:t>
            </a:r>
            <a:r>
              <a:rPr lang="en-US" dirty="0" err="1"/>
              <a:t>landsbyggðinni</a:t>
            </a:r>
            <a:r>
              <a:rPr lang="en-US" dirty="0"/>
              <a:t> – </a:t>
            </a:r>
            <a:r>
              <a:rPr lang="en-US" dirty="0" err="1"/>
              <a:t>Heildarhlutdeild</a:t>
            </a:r>
            <a:r>
              <a:rPr lang="en-US" dirty="0"/>
              <a:t> </a:t>
            </a:r>
            <a:r>
              <a:rPr lang="en-US" dirty="0" err="1"/>
              <a:t>strætó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ferðamáta</a:t>
            </a:r>
            <a:r>
              <a:rPr lang="en-US" dirty="0"/>
              <a:t> er </a:t>
            </a:r>
            <a:r>
              <a:rPr lang="en-US" b="1" dirty="0"/>
              <a:t>5%/2%</a:t>
            </a:r>
          </a:p>
          <a:p>
            <a:pPr lvl="1">
              <a:buClr>
                <a:schemeClr val="accent4"/>
              </a:buClr>
            </a:pPr>
            <a:r>
              <a:rPr lang="en-US" dirty="0" err="1"/>
              <a:t>Hlutfall</a:t>
            </a:r>
            <a:r>
              <a:rPr lang="en-US" dirty="0"/>
              <a:t> notanda er </a:t>
            </a:r>
            <a:r>
              <a:rPr lang="en-US" b="1" dirty="0"/>
              <a:t>74% </a:t>
            </a:r>
            <a:r>
              <a:rPr lang="en-US" b="1" dirty="0" err="1"/>
              <a:t>hjá</a:t>
            </a:r>
            <a:r>
              <a:rPr lang="en-US" b="1" dirty="0"/>
              <a:t> 13-17 </a:t>
            </a:r>
            <a:r>
              <a:rPr lang="en-US" b="1" dirty="0" err="1"/>
              <a:t>ára</a:t>
            </a:r>
            <a:r>
              <a:rPr lang="en-US" dirty="0"/>
              <a:t> ! </a:t>
            </a:r>
            <a:r>
              <a:rPr lang="en-US" dirty="0" err="1"/>
              <a:t>Hlutfallið</a:t>
            </a:r>
            <a:r>
              <a:rPr lang="en-US" dirty="0"/>
              <a:t> </a:t>
            </a:r>
            <a:r>
              <a:rPr lang="en-US" dirty="0" err="1"/>
              <a:t>einnig</a:t>
            </a:r>
            <a:r>
              <a:rPr lang="en-US" dirty="0"/>
              <a:t> </a:t>
            </a:r>
            <a:r>
              <a:rPr lang="en-US" dirty="0" err="1"/>
              <a:t>hátt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ekki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bíl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umráða</a:t>
            </a:r>
            <a:r>
              <a:rPr lang="en-US" dirty="0"/>
              <a:t>.</a:t>
            </a:r>
          </a:p>
          <a:p>
            <a:pPr lvl="1">
              <a:buClr>
                <a:schemeClr val="accent4"/>
              </a:buClr>
            </a:pPr>
            <a:r>
              <a:rPr lang="en-US" dirty="0" err="1"/>
              <a:t>Oftast</a:t>
            </a:r>
            <a:r>
              <a:rPr lang="en-US" dirty="0"/>
              <a:t> er </a:t>
            </a:r>
            <a:r>
              <a:rPr lang="en-US" dirty="0" err="1"/>
              <a:t>greitt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ferðir</a:t>
            </a:r>
            <a:r>
              <a:rPr lang="en-US" dirty="0"/>
              <a:t> í </a:t>
            </a:r>
            <a:r>
              <a:rPr lang="en-US" dirty="0" err="1"/>
              <a:t>strætó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“</a:t>
            </a:r>
            <a:r>
              <a:rPr lang="en-US" dirty="0" err="1"/>
              <a:t>farmiða</a:t>
            </a:r>
            <a:r>
              <a:rPr lang="en-US" dirty="0"/>
              <a:t> í </a:t>
            </a:r>
            <a:r>
              <a:rPr lang="en-US" dirty="0" err="1"/>
              <a:t>appi</a:t>
            </a:r>
            <a:r>
              <a:rPr lang="en-US" dirty="0"/>
              <a:t>”, </a:t>
            </a:r>
            <a:r>
              <a:rPr lang="en-US" dirty="0" err="1"/>
              <a:t>Klappkort</a:t>
            </a:r>
            <a:r>
              <a:rPr lang="en-US" dirty="0"/>
              <a:t>/</a:t>
            </a:r>
            <a:r>
              <a:rPr lang="en-US" dirty="0" err="1"/>
              <a:t>strætókort</a:t>
            </a:r>
            <a:r>
              <a:rPr lang="en-US" dirty="0"/>
              <a:t> </a:t>
            </a:r>
            <a:r>
              <a:rPr lang="en-US" dirty="0" err="1"/>
              <a:t>koma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á </a:t>
            </a:r>
            <a:r>
              <a:rPr lang="en-US" dirty="0" err="1"/>
              <a:t>eftir</a:t>
            </a:r>
            <a:endParaRPr lang="en-US" dirty="0"/>
          </a:p>
          <a:p>
            <a:pPr lvl="1">
              <a:buClr>
                <a:schemeClr val="accent4"/>
              </a:buClr>
            </a:pPr>
            <a:r>
              <a:rPr lang="en-US" dirty="0" err="1"/>
              <a:t>Notkun</a:t>
            </a:r>
            <a:r>
              <a:rPr lang="en-US" dirty="0"/>
              <a:t> er </a:t>
            </a:r>
            <a:r>
              <a:rPr lang="en-US" dirty="0" err="1"/>
              <a:t>mjög</a:t>
            </a:r>
            <a:r>
              <a:rPr lang="en-US" dirty="0"/>
              <a:t> </a:t>
            </a:r>
            <a:r>
              <a:rPr lang="en-US" dirty="0" err="1"/>
              <a:t>misjöfn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svæðum</a:t>
            </a:r>
            <a:r>
              <a:rPr lang="en-US" dirty="0"/>
              <a:t> á </a:t>
            </a:r>
            <a:r>
              <a:rPr lang="en-US" dirty="0" err="1"/>
              <a:t>hbs</a:t>
            </a:r>
            <a:r>
              <a:rPr lang="en-US" dirty="0"/>
              <a:t> – </a:t>
            </a:r>
            <a:r>
              <a:rPr lang="en-US" dirty="0" err="1"/>
              <a:t>Almennt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segja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notkun</a:t>
            </a:r>
            <a:r>
              <a:rPr lang="en-US" dirty="0"/>
              <a:t> </a:t>
            </a:r>
            <a:r>
              <a:rPr lang="en-US" dirty="0" err="1"/>
              <a:t>minnki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fjær</a:t>
            </a:r>
            <a:r>
              <a:rPr lang="en-US" dirty="0"/>
              <a:t> </a:t>
            </a:r>
            <a:r>
              <a:rPr lang="en-US" dirty="0" err="1"/>
              <a:t>dregur</a:t>
            </a:r>
            <a:r>
              <a:rPr lang="en-US" dirty="0"/>
              <a:t> </a:t>
            </a:r>
            <a:r>
              <a:rPr lang="en-US" dirty="0" err="1"/>
              <a:t>miðbæ</a:t>
            </a:r>
            <a:r>
              <a:rPr lang="en-US" dirty="0"/>
              <a:t> </a:t>
            </a:r>
          </a:p>
          <a:p>
            <a:pPr>
              <a:buClr>
                <a:schemeClr val="accent4"/>
              </a:buClr>
            </a:pPr>
            <a:r>
              <a:rPr lang="en-US" dirty="0" err="1"/>
              <a:t>Hvað</a:t>
            </a:r>
            <a:r>
              <a:rPr lang="en-US" dirty="0"/>
              <a:t> </a:t>
            </a:r>
            <a:r>
              <a:rPr lang="en-US" dirty="0" err="1"/>
              <a:t>þarf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svo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þú</a:t>
            </a:r>
            <a:r>
              <a:rPr lang="en-US" dirty="0"/>
              <a:t>/</a:t>
            </a:r>
            <a:r>
              <a:rPr lang="en-US" dirty="0" err="1"/>
              <a:t>barnið</a:t>
            </a:r>
            <a:r>
              <a:rPr lang="en-US" dirty="0"/>
              <a:t> </a:t>
            </a:r>
            <a:r>
              <a:rPr lang="en-US" dirty="0" err="1"/>
              <a:t>þitt</a:t>
            </a:r>
            <a:r>
              <a:rPr lang="en-US" dirty="0"/>
              <a:t> </a:t>
            </a:r>
            <a:r>
              <a:rPr lang="en-US" dirty="0" err="1"/>
              <a:t>noti</a:t>
            </a:r>
            <a:r>
              <a:rPr lang="en-US" dirty="0"/>
              <a:t> </a:t>
            </a:r>
            <a:r>
              <a:rPr lang="en-US" dirty="0" err="1"/>
              <a:t>strætó</a:t>
            </a:r>
            <a:r>
              <a:rPr lang="en-US" dirty="0"/>
              <a:t> </a:t>
            </a:r>
            <a:r>
              <a:rPr lang="en-US" dirty="0" err="1"/>
              <a:t>oftar</a:t>
            </a:r>
            <a:endParaRPr lang="en-US" dirty="0"/>
          </a:p>
          <a:p>
            <a:pPr lvl="1">
              <a:buClr>
                <a:schemeClr val="accent4"/>
              </a:buClr>
            </a:pPr>
            <a:r>
              <a:rPr lang="en-US" dirty="0" err="1"/>
              <a:t>Aðeins</a:t>
            </a:r>
            <a:r>
              <a:rPr lang="en-US" dirty="0"/>
              <a:t> </a:t>
            </a:r>
            <a:r>
              <a:rPr lang="en-US" dirty="0" err="1"/>
              <a:t>þeir</a:t>
            </a:r>
            <a:r>
              <a:rPr lang="en-US" dirty="0"/>
              <a:t> </a:t>
            </a:r>
            <a:r>
              <a:rPr lang="en-US" dirty="0" err="1"/>
              <a:t>spurðir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nota </a:t>
            </a:r>
            <a:r>
              <a:rPr lang="en-US" dirty="0" err="1"/>
              <a:t>strætó</a:t>
            </a:r>
            <a:r>
              <a:rPr lang="en-US" dirty="0"/>
              <a:t> </a:t>
            </a:r>
            <a:r>
              <a:rPr lang="en-US" dirty="0" err="1"/>
              <a:t>sjaldan</a:t>
            </a:r>
            <a:r>
              <a:rPr lang="en-US" dirty="0"/>
              <a:t>/</a:t>
            </a:r>
            <a:r>
              <a:rPr lang="en-US" dirty="0" err="1"/>
              <a:t>aldrei</a:t>
            </a:r>
            <a:endParaRPr lang="en-US" dirty="0"/>
          </a:p>
          <a:p>
            <a:pPr lvl="1">
              <a:buClr>
                <a:schemeClr val="accent4"/>
              </a:buClr>
            </a:pPr>
            <a:r>
              <a:rPr lang="en-US" dirty="0"/>
              <a:t>HBS, </a:t>
            </a:r>
            <a:r>
              <a:rPr lang="en-US" b="1" dirty="0"/>
              <a:t>13-17</a:t>
            </a:r>
            <a:r>
              <a:rPr lang="en-US" dirty="0"/>
              <a:t> </a:t>
            </a:r>
            <a:r>
              <a:rPr lang="en-US" dirty="0" err="1"/>
              <a:t>ára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markhópur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nefna</a:t>
            </a:r>
            <a:r>
              <a:rPr lang="en-US" dirty="0"/>
              <a:t> </a:t>
            </a:r>
            <a:r>
              <a:rPr lang="en-US" dirty="0" err="1"/>
              <a:t>helst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Aukin</a:t>
            </a:r>
            <a:r>
              <a:rPr lang="en-US" b="1" dirty="0"/>
              <a:t> </a:t>
            </a:r>
            <a:r>
              <a:rPr lang="en-US" b="1" dirty="0" err="1"/>
              <a:t>tíðni</a:t>
            </a:r>
            <a:r>
              <a:rPr lang="en-US" b="1" dirty="0"/>
              <a:t> </a:t>
            </a:r>
            <a:r>
              <a:rPr lang="en-US" b="1" dirty="0" err="1"/>
              <a:t>ferða</a:t>
            </a:r>
            <a:r>
              <a:rPr lang="en-US" b="1" dirty="0"/>
              <a:t>”, 18-24 </a:t>
            </a:r>
            <a:r>
              <a:rPr lang="en-US" b="1" dirty="0" err="1"/>
              <a:t>ára</a:t>
            </a:r>
            <a:r>
              <a:rPr lang="en-US" b="1" dirty="0"/>
              <a:t> </a:t>
            </a:r>
            <a:r>
              <a:rPr lang="en-US" dirty="0" err="1"/>
              <a:t>nefna</a:t>
            </a:r>
            <a:r>
              <a:rPr lang="en-US" dirty="0"/>
              <a:t> </a:t>
            </a:r>
            <a:r>
              <a:rPr lang="en-US" dirty="0" err="1"/>
              <a:t>helst</a:t>
            </a:r>
            <a:r>
              <a:rPr lang="en-US" dirty="0"/>
              <a:t> “</a:t>
            </a:r>
            <a:r>
              <a:rPr lang="en-US" b="1" dirty="0" err="1"/>
              <a:t>lækkun</a:t>
            </a:r>
            <a:r>
              <a:rPr lang="en-US" b="1" dirty="0"/>
              <a:t> </a:t>
            </a:r>
            <a:r>
              <a:rPr lang="en-US" b="1" dirty="0" err="1"/>
              <a:t>fargjalda</a:t>
            </a:r>
            <a:r>
              <a:rPr lang="en-US" dirty="0"/>
              <a:t>”</a:t>
            </a:r>
            <a:endParaRPr lang="en-US" b="1" dirty="0"/>
          </a:p>
          <a:p>
            <a:pPr lvl="1">
              <a:buClr>
                <a:schemeClr val="accent4"/>
              </a:buClr>
            </a:pPr>
            <a:r>
              <a:rPr lang="en-US" dirty="0" err="1"/>
              <a:t>Atriði</a:t>
            </a:r>
            <a:r>
              <a:rPr lang="en-US" dirty="0"/>
              <a:t> </a:t>
            </a:r>
            <a:r>
              <a:rPr lang="en-US" dirty="0" err="1"/>
              <a:t>eins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“</a:t>
            </a:r>
            <a:r>
              <a:rPr lang="en-US" b="1" dirty="0" err="1"/>
              <a:t>Aukin</a:t>
            </a:r>
            <a:r>
              <a:rPr lang="en-US" b="1" dirty="0"/>
              <a:t> </a:t>
            </a:r>
            <a:r>
              <a:rPr lang="en-US" b="1" dirty="0" err="1"/>
              <a:t>tíðni</a:t>
            </a:r>
            <a:r>
              <a:rPr lang="en-US" b="1" dirty="0"/>
              <a:t> </a:t>
            </a:r>
            <a:r>
              <a:rPr lang="en-US" b="1" dirty="0" err="1"/>
              <a:t>ferða</a:t>
            </a:r>
            <a:r>
              <a:rPr lang="en-US" dirty="0"/>
              <a:t>”, “</a:t>
            </a:r>
            <a:r>
              <a:rPr lang="en-US" b="1" dirty="0" err="1"/>
              <a:t>Lægri</a:t>
            </a:r>
            <a:r>
              <a:rPr lang="en-US" b="1" dirty="0"/>
              <a:t> </a:t>
            </a:r>
            <a:r>
              <a:rPr lang="en-US" b="1" dirty="0" err="1"/>
              <a:t>fargjöld</a:t>
            </a:r>
            <a:r>
              <a:rPr lang="en-US" dirty="0"/>
              <a:t>” </a:t>
            </a:r>
            <a:r>
              <a:rPr lang="en-US" dirty="0" err="1"/>
              <a:t>og</a:t>
            </a:r>
            <a:r>
              <a:rPr lang="en-US" dirty="0"/>
              <a:t> “</a:t>
            </a:r>
            <a:r>
              <a:rPr lang="en-US" b="1" dirty="0" err="1"/>
              <a:t>Styttri</a:t>
            </a:r>
            <a:r>
              <a:rPr lang="en-US" b="1" dirty="0"/>
              <a:t> </a:t>
            </a:r>
            <a:r>
              <a:rPr lang="en-US" b="1" dirty="0" err="1"/>
              <a:t>ferðatími</a:t>
            </a:r>
            <a:r>
              <a:rPr lang="en-US" dirty="0"/>
              <a:t>” </a:t>
            </a:r>
            <a:r>
              <a:rPr lang="en-US" dirty="0" err="1"/>
              <a:t>voru</a:t>
            </a:r>
            <a:r>
              <a:rPr lang="en-US" dirty="0"/>
              <a:t> </a:t>
            </a:r>
            <a:r>
              <a:rPr lang="en-US" dirty="0" err="1"/>
              <a:t>nefnd</a:t>
            </a:r>
            <a:r>
              <a:rPr lang="en-US" dirty="0"/>
              <a:t> á </a:t>
            </a:r>
            <a:r>
              <a:rPr lang="en-US" dirty="0" err="1"/>
              <a:t>hbs</a:t>
            </a:r>
            <a:r>
              <a:rPr lang="en-US" dirty="0"/>
              <a:t> –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nota ekki </a:t>
            </a:r>
            <a:r>
              <a:rPr lang="en-US" dirty="0" err="1"/>
              <a:t>Strætó</a:t>
            </a:r>
            <a:endParaRPr lang="en-US" dirty="0"/>
          </a:p>
          <a:p>
            <a:pPr lvl="1">
              <a:buClr>
                <a:schemeClr val="accent4"/>
              </a:buClr>
            </a:pPr>
            <a:r>
              <a:rPr lang="en-US" b="1" dirty="0"/>
              <a:t>“</a:t>
            </a:r>
            <a:r>
              <a:rPr lang="en-US" b="1" dirty="0" err="1"/>
              <a:t>Aukin</a:t>
            </a:r>
            <a:r>
              <a:rPr lang="en-US" b="1" dirty="0"/>
              <a:t> </a:t>
            </a:r>
            <a:r>
              <a:rPr lang="en-US" b="1" dirty="0" err="1"/>
              <a:t>tíðni</a:t>
            </a:r>
            <a:r>
              <a:rPr lang="en-US" b="1" dirty="0"/>
              <a:t>” </a:t>
            </a:r>
            <a:r>
              <a:rPr lang="en-US" dirty="0"/>
              <a:t>var </a:t>
            </a:r>
            <a:r>
              <a:rPr lang="en-US" dirty="0" err="1"/>
              <a:t>einnig</a:t>
            </a:r>
            <a:r>
              <a:rPr lang="en-US" dirty="0"/>
              <a:t> </a:t>
            </a:r>
            <a:r>
              <a:rPr lang="en-US" dirty="0" err="1"/>
              <a:t>nefnd</a:t>
            </a:r>
            <a:r>
              <a:rPr lang="en-US" dirty="0"/>
              <a:t> á </a:t>
            </a:r>
            <a:r>
              <a:rPr lang="en-US" dirty="0" err="1"/>
              <a:t>landsbyggðinni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folk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“</a:t>
            </a:r>
            <a:r>
              <a:rPr lang="en-US" dirty="0" err="1"/>
              <a:t>kýs</a:t>
            </a:r>
            <a:r>
              <a:rPr lang="en-US" dirty="0"/>
              <a:t> </a:t>
            </a:r>
            <a:r>
              <a:rPr lang="en-US" dirty="0" err="1"/>
              <a:t>frekar</a:t>
            </a:r>
            <a:r>
              <a:rPr lang="en-US" dirty="0"/>
              <a:t> </a:t>
            </a:r>
            <a:r>
              <a:rPr lang="en-US" dirty="0" err="1"/>
              <a:t>aðra</a:t>
            </a:r>
            <a:r>
              <a:rPr lang="en-US" dirty="0"/>
              <a:t> </a:t>
            </a:r>
            <a:r>
              <a:rPr lang="en-US" dirty="0" err="1"/>
              <a:t>ferðamáta</a:t>
            </a:r>
            <a:r>
              <a:rPr lang="en-US" dirty="0"/>
              <a:t>”</a:t>
            </a:r>
          </a:p>
          <a:p>
            <a:pPr lvl="1">
              <a:buClr>
                <a:schemeClr val="accent4"/>
              </a:buClr>
            </a:pPr>
            <a:endParaRPr lang="en-US" b="1" dirty="0"/>
          </a:p>
          <a:p>
            <a:pPr lvl="1">
              <a:buClr>
                <a:schemeClr val="accent4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2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1F2AD97-0DAB-5585-7E20-854B9F5C9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26852"/>
              </p:ext>
            </p:extLst>
          </p:nvPr>
        </p:nvGraphicFramePr>
        <p:xfrm>
          <a:off x="257175" y="142875"/>
          <a:ext cx="11677650" cy="657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677687" imgH="6572447" progId="Excel.Sheet.12">
                  <p:link updateAutomatic="1"/>
                </p:oleObj>
              </mc:Choice>
              <mc:Fallback>
                <p:oleObj name="Worksheet" r:id="rId3" imgW="11677687" imgH="6572447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1F2AD97-0DAB-5585-7E20-854B9F5C9A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5" y="142875"/>
                        <a:ext cx="11677650" cy="657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87" y="453387"/>
            <a:ext cx="11246617" cy="584775"/>
          </a:xfrm>
          <a:prstGeom prst="rect">
            <a:avLst/>
          </a:prstGeom>
        </p:spPr>
        <p:txBody>
          <a:bodyPr/>
          <a:lstStyle/>
          <a:p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Framkvæmdalýsing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B086C-60A5-B7E6-3A07-71177051C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153" y="3305504"/>
            <a:ext cx="1232246" cy="9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9996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ew picture">
            <a:extLst>
              <a:ext uri="{FF2B5EF4-FFF2-40B4-BE49-F238E27FC236}">
                <a16:creationId xmlns:a16="http://schemas.microsoft.com/office/drawing/2014/main" id="{D9393CA7-E741-6554-3DC1-091A602A7DE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1400"/>
            <a:ext cx="30607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New picture">
            <a:extLst>
              <a:ext uri="{FF2B5EF4-FFF2-40B4-BE49-F238E27FC236}">
                <a16:creationId xmlns:a16="http://schemas.microsoft.com/office/drawing/2014/main" id="{9BF44A30-9FF9-7884-E9F3-31D90D97BAC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94" y="1041399"/>
            <a:ext cx="7283847" cy="482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4" name="Platshållare för bildnummer 5">
            <a:extLst>
              <a:ext uri="{FF2B5EF4-FFF2-40B4-BE49-F238E27FC236}">
                <a16:creationId xmlns:a16="http://schemas.microsoft.com/office/drawing/2014/main" id="{C52A88EE-11A4-75B9-3521-E3317B221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208CC513-59A1-4696-B54E-CCDBDBB2DE3C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7215" name="Picture 5">
            <a:extLst>
              <a:ext uri="{FF2B5EF4-FFF2-40B4-BE49-F238E27FC236}">
                <a16:creationId xmlns:a16="http://schemas.microsoft.com/office/drawing/2014/main" id="{185C341D-EAF4-4C84-D869-8AC5A0DF5F2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9" name="New shape">
            <a:extLst>
              <a:ext uri="{FF2B5EF4-FFF2-40B4-BE49-F238E27FC236}">
                <a16:creationId xmlns:a16="http://schemas.microsoft.com/office/drawing/2014/main" id="{0CD0894F-A4D1-AA91-97E3-CE7F22FDE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1400"/>
            <a:ext cx="3060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221" name="New shape">
            <a:extLst>
              <a:ext uri="{FF2B5EF4-FFF2-40B4-BE49-F238E27FC236}">
                <a16:creationId xmlns:a16="http://schemas.microsoft.com/office/drawing/2014/main" id="{61CEFF5F-BEEF-EA27-2C6C-32B5718B5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24600"/>
            <a:ext cx="3060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3D3040-0D8C-2132-F9D9-76B23F1CC605}"/>
              </a:ext>
            </a:extLst>
          </p:cNvPr>
          <p:cNvSpPr/>
          <p:nvPr/>
        </p:nvSpPr>
        <p:spPr>
          <a:xfrm>
            <a:off x="2578411" y="1804700"/>
            <a:ext cx="862063" cy="1996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105FA-D8F5-99ED-6758-A5CF4F62192D}"/>
              </a:ext>
            </a:extLst>
          </p:cNvPr>
          <p:cNvSpPr txBox="1"/>
          <p:nvPr/>
        </p:nvSpPr>
        <p:spPr>
          <a:xfrm>
            <a:off x="5913783" y="5416827"/>
            <a:ext cx="625492" cy="208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A00C2E-DC92-F301-ECBB-CF25CBEADE7C}"/>
              </a:ext>
            </a:extLst>
          </p:cNvPr>
          <p:cNvSpPr/>
          <p:nvPr/>
        </p:nvSpPr>
        <p:spPr>
          <a:xfrm>
            <a:off x="228600" y="2304931"/>
            <a:ext cx="3073400" cy="1996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New shape">
            <a:extLst>
              <a:ext uri="{FF2B5EF4-FFF2-40B4-BE49-F238E27FC236}">
                <a16:creationId xmlns:a16="http://schemas.microsoft.com/office/drawing/2014/main" id="{6708126C-1DAB-6D2E-C29F-4C9176610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8897245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Hlutdeild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sem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ferðamáta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–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endParaRPr kumimoji="0" lang="en-US" altLang="is-I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83007C-DFD9-D683-3E24-548D74723261}"/>
              </a:ext>
            </a:extLst>
          </p:cNvPr>
          <p:cNvSpPr/>
          <p:nvPr/>
        </p:nvSpPr>
        <p:spPr>
          <a:xfrm>
            <a:off x="11024543" y="4776303"/>
            <a:ext cx="385579" cy="2131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7041C9-687F-8BE4-C7DF-55B9C8A21F35}"/>
              </a:ext>
            </a:extLst>
          </p:cNvPr>
          <p:cNvSpPr/>
          <p:nvPr/>
        </p:nvSpPr>
        <p:spPr>
          <a:xfrm>
            <a:off x="4742745" y="3951357"/>
            <a:ext cx="1075498" cy="2926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13CD8-3E6B-D75E-2B5B-5084FF83F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7334" y="1862985"/>
            <a:ext cx="3760380" cy="4411896"/>
          </a:xfrm>
          <a:prstGeom prst="rect">
            <a:avLst/>
          </a:prstGeom>
        </p:spPr>
      </p:pic>
      <p:sp>
        <p:nvSpPr>
          <p:cNvPr id="11" name="New shape">
            <a:extLst>
              <a:ext uri="{FF2B5EF4-FFF2-40B4-BE49-F238E27FC236}">
                <a16:creationId xmlns:a16="http://schemas.microsoft.com/office/drawing/2014/main" id="{1C3A2CE6-EA42-3515-A15B-2CE768747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652" y="829742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" name="New shape">
            <a:extLst>
              <a:ext uri="{FF2B5EF4-FFF2-40B4-BE49-F238E27FC236}">
                <a16:creationId xmlns:a16="http://schemas.microsoft.com/office/drawing/2014/main" id="{EEE5BF0B-1DD3-FE20-712F-441035891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122" y="1623000"/>
            <a:ext cx="268687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Landsbyggð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2A9A2A-4664-7566-D480-DFA9A9C9346E}"/>
              </a:ext>
            </a:extLst>
          </p:cNvPr>
          <p:cNvSpPr/>
          <p:nvPr/>
        </p:nvSpPr>
        <p:spPr>
          <a:xfrm>
            <a:off x="9478718" y="4843117"/>
            <a:ext cx="1075498" cy="573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New picture">
            <a:extLst>
              <a:ext uri="{FF2B5EF4-FFF2-40B4-BE49-F238E27FC236}">
                <a16:creationId xmlns:a16="http://schemas.microsoft.com/office/drawing/2014/main" id="{E587DB47-5464-6B73-4241-B7042F52375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08" y="1625517"/>
            <a:ext cx="4579200" cy="32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New picture">
            <a:extLst>
              <a:ext uri="{FF2B5EF4-FFF2-40B4-BE49-F238E27FC236}">
                <a16:creationId xmlns:a16="http://schemas.microsoft.com/office/drawing/2014/main" id="{41B83BAD-B2D0-1968-E067-819543C69EF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07" y="1654801"/>
            <a:ext cx="4579200" cy="32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49" name="Platshållare för bildnummer 5">
            <a:extLst>
              <a:ext uri="{FF2B5EF4-FFF2-40B4-BE49-F238E27FC236}">
                <a16:creationId xmlns:a16="http://schemas.microsoft.com/office/drawing/2014/main" id="{671CBE2A-6E77-290E-553C-40D02A22F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172FBD0-A761-47D7-B452-DFA5B7148E50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8250" name="Picture 5">
            <a:extLst>
              <a:ext uri="{FF2B5EF4-FFF2-40B4-BE49-F238E27FC236}">
                <a16:creationId xmlns:a16="http://schemas.microsoft.com/office/drawing/2014/main" id="{20C284F6-2184-8E21-14F8-8991475891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51" name="New shape">
            <a:extLst>
              <a:ext uri="{FF2B5EF4-FFF2-40B4-BE49-F238E27FC236}">
                <a16:creationId xmlns:a16="http://schemas.microsoft.com/office/drawing/2014/main" id="{B3CFEC39-8C94-B2BB-5DEE-A86A375AF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143000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Sem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bílstjóri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53" name="New shape">
            <a:extLst>
              <a:ext uri="{FF2B5EF4-FFF2-40B4-BE49-F238E27FC236}">
                <a16:creationId xmlns:a16="http://schemas.microsoft.com/office/drawing/2014/main" id="{C0AED6F7-DDDE-C2C1-57E3-AA8826019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54" name="New shape">
            <a:extLst>
              <a:ext uri="{FF2B5EF4-FFF2-40B4-BE49-F238E27FC236}">
                <a16:creationId xmlns:a16="http://schemas.microsoft.com/office/drawing/2014/main" id="{FCE536D1-07BE-9552-5E59-5A3A13FB7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56" name="New shape">
            <a:extLst>
              <a:ext uri="{FF2B5EF4-FFF2-40B4-BE49-F238E27FC236}">
                <a16:creationId xmlns:a16="http://schemas.microsoft.com/office/drawing/2014/main" id="{0B7482AF-5077-FE8F-44E6-2AC523CE9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58" name="New shape">
            <a:extLst>
              <a:ext uri="{FF2B5EF4-FFF2-40B4-BE49-F238E27FC236}">
                <a16:creationId xmlns:a16="http://schemas.microsoft.com/office/drawing/2014/main" id="{D1789A86-DFF2-9478-5CD2-BA1B3607F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60" name="New shape">
            <a:extLst>
              <a:ext uri="{FF2B5EF4-FFF2-40B4-BE49-F238E27FC236}">
                <a16:creationId xmlns:a16="http://schemas.microsoft.com/office/drawing/2014/main" id="{6140C9A2-6B08-1E4D-D3BA-C157E90A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61" name="New shape">
            <a:extLst>
              <a:ext uri="{FF2B5EF4-FFF2-40B4-BE49-F238E27FC236}">
                <a16:creationId xmlns:a16="http://schemas.microsoft.com/office/drawing/2014/main" id="{1F9F7CBE-35C6-3E8B-E94D-DED96F78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63" name="New shape">
            <a:extLst>
              <a:ext uri="{FF2B5EF4-FFF2-40B4-BE49-F238E27FC236}">
                <a16:creationId xmlns:a16="http://schemas.microsoft.com/office/drawing/2014/main" id="{10A909A7-721B-6C24-EA8E-B70AFD4D2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64" name="New shape">
            <a:extLst>
              <a:ext uri="{FF2B5EF4-FFF2-40B4-BE49-F238E27FC236}">
                <a16:creationId xmlns:a16="http://schemas.microsoft.com/office/drawing/2014/main" id="{907D5356-A8C9-37F6-1157-5D6110A1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66" name="New shape">
            <a:extLst>
              <a:ext uri="{FF2B5EF4-FFF2-40B4-BE49-F238E27FC236}">
                <a16:creationId xmlns:a16="http://schemas.microsoft.com/office/drawing/2014/main" id="{2856FE9D-5363-728E-6F39-959687A9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67" name="New shape">
            <a:extLst>
              <a:ext uri="{FF2B5EF4-FFF2-40B4-BE49-F238E27FC236}">
                <a16:creationId xmlns:a16="http://schemas.microsoft.com/office/drawing/2014/main" id="{6DD2E435-F647-2352-D493-127E7102A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143000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Sem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farþegi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 í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einkabíl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69" name="New shape">
            <a:extLst>
              <a:ext uri="{FF2B5EF4-FFF2-40B4-BE49-F238E27FC236}">
                <a16:creationId xmlns:a16="http://schemas.microsoft.com/office/drawing/2014/main" id="{4C0AECA8-AB48-BB0D-9CD6-A2040EF2D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70" name="New shape">
            <a:extLst>
              <a:ext uri="{FF2B5EF4-FFF2-40B4-BE49-F238E27FC236}">
                <a16:creationId xmlns:a16="http://schemas.microsoft.com/office/drawing/2014/main" id="{C1FE236C-4869-6581-B8A9-B82BD898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72" name="New shape">
            <a:extLst>
              <a:ext uri="{FF2B5EF4-FFF2-40B4-BE49-F238E27FC236}">
                <a16:creationId xmlns:a16="http://schemas.microsoft.com/office/drawing/2014/main" id="{1332B64A-0FFF-5FA6-6DF2-F2400AA7C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73" name="New shape">
            <a:extLst>
              <a:ext uri="{FF2B5EF4-FFF2-40B4-BE49-F238E27FC236}">
                <a16:creationId xmlns:a16="http://schemas.microsoft.com/office/drawing/2014/main" id="{4177AD7F-5E40-7817-AF39-6A84B525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75" name="New shape">
            <a:extLst>
              <a:ext uri="{FF2B5EF4-FFF2-40B4-BE49-F238E27FC236}">
                <a16:creationId xmlns:a16="http://schemas.microsoft.com/office/drawing/2014/main" id="{168E32AB-2338-1271-5CE9-6F01D0A00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76" name="New shape">
            <a:extLst>
              <a:ext uri="{FF2B5EF4-FFF2-40B4-BE49-F238E27FC236}">
                <a16:creationId xmlns:a16="http://schemas.microsoft.com/office/drawing/2014/main" id="{50D4E26C-4AE1-3025-ABDC-3343552A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143000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Fótgangandi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 (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hlaupandi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)</a:t>
            </a:r>
          </a:p>
        </p:txBody>
      </p:sp>
      <p:sp>
        <p:nvSpPr>
          <p:cNvPr id="8278" name="New shape">
            <a:extLst>
              <a:ext uri="{FF2B5EF4-FFF2-40B4-BE49-F238E27FC236}">
                <a16:creationId xmlns:a16="http://schemas.microsoft.com/office/drawing/2014/main" id="{DF37443C-06F8-B966-0A74-09FD4327D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79" name="New shape">
            <a:extLst>
              <a:ext uri="{FF2B5EF4-FFF2-40B4-BE49-F238E27FC236}">
                <a16:creationId xmlns:a16="http://schemas.microsoft.com/office/drawing/2014/main" id="{F6763969-C0C0-2DCF-A58F-F28DBEAA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81" name="New shape">
            <a:extLst>
              <a:ext uri="{FF2B5EF4-FFF2-40B4-BE49-F238E27FC236}">
                <a16:creationId xmlns:a16="http://schemas.microsoft.com/office/drawing/2014/main" id="{07BC5738-0FAB-1642-6155-BC649B084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82" name="New shape">
            <a:extLst>
              <a:ext uri="{FF2B5EF4-FFF2-40B4-BE49-F238E27FC236}">
                <a16:creationId xmlns:a16="http://schemas.microsoft.com/office/drawing/2014/main" id="{9D961328-4355-2F8B-0013-10BBFB1B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84" name="New shape">
            <a:extLst>
              <a:ext uri="{FF2B5EF4-FFF2-40B4-BE49-F238E27FC236}">
                <a16:creationId xmlns:a16="http://schemas.microsoft.com/office/drawing/2014/main" id="{9D4ACC78-5423-2F24-D54E-61AEB8C30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85" name="New shape">
            <a:extLst>
              <a:ext uri="{FF2B5EF4-FFF2-40B4-BE49-F238E27FC236}">
                <a16:creationId xmlns:a16="http://schemas.microsoft.com/office/drawing/2014/main" id="{868B9E5C-62C0-61E8-BC04-1E6B6D99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143000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Á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reiðhjóli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87" name="New shape">
            <a:extLst>
              <a:ext uri="{FF2B5EF4-FFF2-40B4-BE49-F238E27FC236}">
                <a16:creationId xmlns:a16="http://schemas.microsoft.com/office/drawing/2014/main" id="{6DC3536A-1B55-970A-51F3-414E1120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88" name="New shape">
            <a:extLst>
              <a:ext uri="{FF2B5EF4-FFF2-40B4-BE49-F238E27FC236}">
                <a16:creationId xmlns:a16="http://schemas.microsoft.com/office/drawing/2014/main" id="{39E31238-35E2-2FD7-EE42-5E9ECDA08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2514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90" name="New shape">
            <a:extLst>
              <a:ext uri="{FF2B5EF4-FFF2-40B4-BE49-F238E27FC236}">
                <a16:creationId xmlns:a16="http://schemas.microsoft.com/office/drawing/2014/main" id="{77366B51-10F5-9E59-7351-1F71B2E3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4838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91" name="New shape">
            <a:extLst>
              <a:ext uri="{FF2B5EF4-FFF2-40B4-BE49-F238E27FC236}">
                <a16:creationId xmlns:a16="http://schemas.microsoft.com/office/drawing/2014/main" id="{46449D09-2724-AB68-BE03-D0C69C058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93" name="New shape">
            <a:extLst>
              <a:ext uri="{FF2B5EF4-FFF2-40B4-BE49-F238E27FC236}">
                <a16:creationId xmlns:a16="http://schemas.microsoft.com/office/drawing/2014/main" id="{298E879B-0FAD-04B0-CB97-BEB46B8FB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2628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94" name="New shape">
            <a:extLst>
              <a:ext uri="{FF2B5EF4-FFF2-40B4-BE49-F238E27FC236}">
                <a16:creationId xmlns:a16="http://schemas.microsoft.com/office/drawing/2014/main" id="{25F178EE-D730-5537-F102-747EA27B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1143000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Sem farþegi í strætisvagni</a:t>
            </a:r>
          </a:p>
        </p:txBody>
      </p:sp>
      <p:sp>
        <p:nvSpPr>
          <p:cNvPr id="8296" name="New shape">
            <a:extLst>
              <a:ext uri="{FF2B5EF4-FFF2-40B4-BE49-F238E27FC236}">
                <a16:creationId xmlns:a16="http://schemas.microsoft.com/office/drawing/2014/main" id="{16497A42-3997-C7C2-CB96-FF3F9A2A1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0AB2E-3E9C-55F7-1331-9E981E9BBBD0}"/>
              </a:ext>
            </a:extLst>
          </p:cNvPr>
          <p:cNvSpPr/>
          <p:nvPr/>
        </p:nvSpPr>
        <p:spPr>
          <a:xfrm>
            <a:off x="8709463" y="928688"/>
            <a:ext cx="3146545" cy="40497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2" name="New picture">
            <a:extLst>
              <a:ext uri="{FF2B5EF4-FFF2-40B4-BE49-F238E27FC236}">
                <a16:creationId xmlns:a16="http://schemas.microsoft.com/office/drawing/2014/main" id="{B79FD9C6-FCA7-6F2D-5DE5-89FDE352C26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25" y="1637113"/>
            <a:ext cx="4579200" cy="32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New picture">
            <a:extLst>
              <a:ext uri="{FF2B5EF4-FFF2-40B4-BE49-F238E27FC236}">
                <a16:creationId xmlns:a16="http://schemas.microsoft.com/office/drawing/2014/main" id="{90FB60FD-5DCE-04D9-489E-7100EB9002D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020" y="1630465"/>
            <a:ext cx="4580003" cy="32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7" name="New shape">
            <a:extLst>
              <a:ext uri="{FF2B5EF4-FFF2-40B4-BE49-F238E27FC236}">
                <a16:creationId xmlns:a16="http://schemas.microsoft.com/office/drawing/2014/main" id="{093BA7A3-1072-C4DB-E61A-E540A5574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54" y="1545545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Aldur</a:t>
            </a:r>
            <a:endParaRPr kumimoji="0" lang="en-US" altLang="is-I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13" name="New picture">
            <a:extLst>
              <a:ext uri="{FF2B5EF4-FFF2-40B4-BE49-F238E27FC236}">
                <a16:creationId xmlns:a16="http://schemas.microsoft.com/office/drawing/2014/main" id="{E5E055E6-7F54-64A8-695F-6C5895890B5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99" y="1634820"/>
            <a:ext cx="4579200" cy="32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ABBE87B-AA44-9333-1154-370A6D62E5E0}"/>
              </a:ext>
            </a:extLst>
          </p:cNvPr>
          <p:cNvSpPr/>
          <p:nvPr/>
        </p:nvSpPr>
        <p:spPr>
          <a:xfrm>
            <a:off x="2405252" y="2624534"/>
            <a:ext cx="799273" cy="335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" name="New shape">
            <a:extLst>
              <a:ext uri="{FF2B5EF4-FFF2-40B4-BE49-F238E27FC236}">
                <a16:creationId xmlns:a16="http://schemas.microsoft.com/office/drawing/2014/main" id="{37086177-62A9-C362-45E6-86E6EDE2D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9334568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Hlutdeild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sem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ferðamáta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–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greining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eftir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aldri</a:t>
            </a:r>
            <a:endParaRPr kumimoji="0" lang="en-US" altLang="is-I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078C127-BC7B-11B3-1BC6-DDC81F56E1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304" y="1378455"/>
            <a:ext cx="2105025" cy="41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AD8FA6-1B70-19E9-1E4F-506207FC6E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1349" y="1358772"/>
            <a:ext cx="914400" cy="36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340AA-FC46-5C60-FF12-A58D4481FD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4125" y="1332619"/>
            <a:ext cx="904875" cy="44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1B456-1C4A-649D-991A-32877B9A70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1277" y="1362413"/>
            <a:ext cx="828675" cy="409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69BD23-612B-59E8-2B5E-57F3941F62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5962" y="1358772"/>
            <a:ext cx="800100" cy="447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95E426-1301-E7A9-FD82-B72DF3142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71443" y="1780294"/>
            <a:ext cx="1078600" cy="28875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AE1256-F1A9-8ABB-F23C-E4ED573419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48008" y="1367790"/>
            <a:ext cx="771525" cy="342900"/>
          </a:xfrm>
          <a:prstGeom prst="rect">
            <a:avLst/>
          </a:prstGeom>
        </p:spPr>
      </p:pic>
      <p:sp>
        <p:nvSpPr>
          <p:cNvPr id="23" name="New shape">
            <a:extLst>
              <a:ext uri="{FF2B5EF4-FFF2-40B4-BE49-F238E27FC236}">
                <a16:creationId xmlns:a16="http://schemas.microsoft.com/office/drawing/2014/main" id="{8A5FB9CB-DD8C-CD9A-F66C-F5FBA5ADA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837" y="1309497"/>
            <a:ext cx="141179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Landsb</a:t>
            </a:r>
            <a:r>
              <a:rPr kumimoji="0" lang="en-US" altLang="is-I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B4334-187C-50DE-8365-86C01908B138}"/>
              </a:ext>
            </a:extLst>
          </p:cNvPr>
          <p:cNvSpPr/>
          <p:nvPr/>
        </p:nvSpPr>
        <p:spPr>
          <a:xfrm>
            <a:off x="9141351" y="2559221"/>
            <a:ext cx="2369011" cy="335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0B368E-8907-A505-9D2B-B33F4F3BAC1C}"/>
              </a:ext>
            </a:extLst>
          </p:cNvPr>
          <p:cNvSpPr/>
          <p:nvPr/>
        </p:nvSpPr>
        <p:spPr>
          <a:xfrm>
            <a:off x="9145699" y="2258774"/>
            <a:ext cx="1330440" cy="335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5" name="Platshållare för bildnummer 5">
            <a:extLst>
              <a:ext uri="{FF2B5EF4-FFF2-40B4-BE49-F238E27FC236}">
                <a16:creationId xmlns:a16="http://schemas.microsoft.com/office/drawing/2014/main" id="{051FCA87-900F-86DC-1115-E981A967A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E18D3964-B76C-4977-A712-2323CCAD3A30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5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9326" name="Picture 5">
            <a:extLst>
              <a:ext uri="{FF2B5EF4-FFF2-40B4-BE49-F238E27FC236}">
                <a16:creationId xmlns:a16="http://schemas.microsoft.com/office/drawing/2014/main" id="{DBE7F59D-8308-B140-FE53-93F825AFF4F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7" name="New shape">
            <a:extLst>
              <a:ext uri="{FF2B5EF4-FFF2-40B4-BE49-F238E27FC236}">
                <a16:creationId xmlns:a16="http://schemas.microsoft.com/office/drawing/2014/main" id="{D13A049F-4482-C6E0-ED37-B2F4D815D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29" name="New shape">
            <a:extLst>
              <a:ext uri="{FF2B5EF4-FFF2-40B4-BE49-F238E27FC236}">
                <a16:creationId xmlns:a16="http://schemas.microsoft.com/office/drawing/2014/main" id="{063BF7F4-15CC-0622-08C3-4C5A2C744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5295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33" name="New shape">
            <a:extLst>
              <a:ext uri="{FF2B5EF4-FFF2-40B4-BE49-F238E27FC236}">
                <a16:creationId xmlns:a16="http://schemas.microsoft.com/office/drawing/2014/main" id="{7445AA04-B79F-88DD-47C5-AD5DC3A8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34" name="New shape">
            <a:extLst>
              <a:ext uri="{FF2B5EF4-FFF2-40B4-BE49-F238E27FC236}">
                <a16:creationId xmlns:a16="http://schemas.microsoft.com/office/drawing/2014/main" id="{12BECBAD-6707-E1B7-8D45-24188737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5219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36" name="New shape">
            <a:extLst>
              <a:ext uri="{FF2B5EF4-FFF2-40B4-BE49-F238E27FC236}">
                <a16:creationId xmlns:a16="http://schemas.microsoft.com/office/drawing/2014/main" id="{CBF2608B-7E0A-5C79-C6D6-D2DCE591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28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37" name="New shape">
            <a:extLst>
              <a:ext uri="{FF2B5EF4-FFF2-40B4-BE49-F238E27FC236}">
                <a16:creationId xmlns:a16="http://schemas.microsoft.com/office/drawing/2014/main" id="{A56E7293-6EBF-9E6A-6DDD-0411350D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39" name="New shape">
            <a:extLst>
              <a:ext uri="{FF2B5EF4-FFF2-40B4-BE49-F238E27FC236}">
                <a16:creationId xmlns:a16="http://schemas.microsoft.com/office/drawing/2014/main" id="{998DE595-2845-0B64-F06A-1140A0B42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295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0" name="New shape">
            <a:extLst>
              <a:ext uri="{FF2B5EF4-FFF2-40B4-BE49-F238E27FC236}">
                <a16:creationId xmlns:a16="http://schemas.microsoft.com/office/drawing/2014/main" id="{71A40E81-67B7-8FA5-581E-177C88FD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5219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2" name="New shape">
            <a:extLst>
              <a:ext uri="{FF2B5EF4-FFF2-40B4-BE49-F238E27FC236}">
                <a16:creationId xmlns:a16="http://schemas.microsoft.com/office/drawing/2014/main" id="{96854191-77E7-857D-7720-7FB680D3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628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5" name="New shape">
            <a:extLst>
              <a:ext uri="{FF2B5EF4-FFF2-40B4-BE49-F238E27FC236}">
                <a16:creationId xmlns:a16="http://schemas.microsoft.com/office/drawing/2014/main" id="{2C5F5408-AD8E-8BC7-194E-852176D80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6" name="New shape">
            <a:extLst>
              <a:ext uri="{FF2B5EF4-FFF2-40B4-BE49-F238E27FC236}">
                <a16:creationId xmlns:a16="http://schemas.microsoft.com/office/drawing/2014/main" id="{823D7E6D-79FD-FEEC-CA4D-493042FB7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8" name="New shape">
            <a:extLst>
              <a:ext uri="{FF2B5EF4-FFF2-40B4-BE49-F238E27FC236}">
                <a16:creationId xmlns:a16="http://schemas.microsoft.com/office/drawing/2014/main" id="{A1A5E7C7-4FDE-7897-F1DC-461A99182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295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9" name="New shape">
            <a:extLst>
              <a:ext uri="{FF2B5EF4-FFF2-40B4-BE49-F238E27FC236}">
                <a16:creationId xmlns:a16="http://schemas.microsoft.com/office/drawing/2014/main" id="{68C1ADEA-C532-D84B-F504-9F2EA29C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219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51" name="New shape">
            <a:extLst>
              <a:ext uri="{FF2B5EF4-FFF2-40B4-BE49-F238E27FC236}">
                <a16:creationId xmlns:a16="http://schemas.microsoft.com/office/drawing/2014/main" id="{7AAD6AD1-7F18-3AA3-DB7E-FB94E849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28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54" name="New shape">
            <a:extLst>
              <a:ext uri="{FF2B5EF4-FFF2-40B4-BE49-F238E27FC236}">
                <a16:creationId xmlns:a16="http://schemas.microsoft.com/office/drawing/2014/main" id="{9DCCDEE0-154B-CC14-48DA-6F7398954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55" name="New shape">
            <a:extLst>
              <a:ext uri="{FF2B5EF4-FFF2-40B4-BE49-F238E27FC236}">
                <a16:creationId xmlns:a16="http://schemas.microsoft.com/office/drawing/2014/main" id="{624530A0-A3C3-C4C1-E793-21D80DF7B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57" name="New shape">
            <a:extLst>
              <a:ext uri="{FF2B5EF4-FFF2-40B4-BE49-F238E27FC236}">
                <a16:creationId xmlns:a16="http://schemas.microsoft.com/office/drawing/2014/main" id="{B733790B-ADAA-DCD2-D9A6-64D83D3A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5295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58" name="New shape">
            <a:extLst>
              <a:ext uri="{FF2B5EF4-FFF2-40B4-BE49-F238E27FC236}">
                <a16:creationId xmlns:a16="http://schemas.microsoft.com/office/drawing/2014/main" id="{696B15A2-C15B-43FE-E986-C5A51D8A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5219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60" name="New shape">
            <a:extLst>
              <a:ext uri="{FF2B5EF4-FFF2-40B4-BE49-F238E27FC236}">
                <a16:creationId xmlns:a16="http://schemas.microsoft.com/office/drawing/2014/main" id="{BB6E53C2-F086-8088-CCCD-A822B28B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628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63" name="New shape">
            <a:extLst>
              <a:ext uri="{FF2B5EF4-FFF2-40B4-BE49-F238E27FC236}">
                <a16:creationId xmlns:a16="http://schemas.microsoft.com/office/drawing/2014/main" id="{6991B26C-7AFE-8C8A-720D-8FFA64029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1866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64" name="New shape">
            <a:extLst>
              <a:ext uri="{FF2B5EF4-FFF2-40B4-BE49-F238E27FC236}">
                <a16:creationId xmlns:a16="http://schemas.microsoft.com/office/drawing/2014/main" id="{0BA842C1-4415-394F-CA50-49CFCD3F0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55A4B-EB27-498A-2633-FCFEB60AA0AE}"/>
              </a:ext>
            </a:extLst>
          </p:cNvPr>
          <p:cNvGrpSpPr/>
          <p:nvPr/>
        </p:nvGrpSpPr>
        <p:grpSpPr>
          <a:xfrm>
            <a:off x="-130311" y="1666972"/>
            <a:ext cx="13011424" cy="4119003"/>
            <a:chOff x="177800" y="1778000"/>
            <a:chExt cx="11861800" cy="3517900"/>
          </a:xfrm>
        </p:grpSpPr>
        <p:pic>
          <p:nvPicPr>
            <p:cNvPr id="9328" name="New picture">
              <a:extLst>
                <a:ext uri="{FF2B5EF4-FFF2-40B4-BE49-F238E27FC236}">
                  <a16:creationId xmlns:a16="http://schemas.microsoft.com/office/drawing/2014/main" id="{6935D677-268B-C48C-FA5D-EBA76AC478ED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1778000"/>
              <a:ext cx="3644900" cy="351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8" name="New picture">
              <a:extLst>
                <a:ext uri="{FF2B5EF4-FFF2-40B4-BE49-F238E27FC236}">
                  <a16:creationId xmlns:a16="http://schemas.microsoft.com/office/drawing/2014/main" id="{8DF205FC-04E3-DA1C-09E2-4782326FCC33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1778000"/>
              <a:ext cx="3644900" cy="351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47" name="New picture">
              <a:extLst>
                <a:ext uri="{FF2B5EF4-FFF2-40B4-BE49-F238E27FC236}">
                  <a16:creationId xmlns:a16="http://schemas.microsoft.com/office/drawing/2014/main" id="{3C8A5A95-A175-5BAC-1D96-AD2E3A53BCC1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800" y="1778000"/>
              <a:ext cx="3644900" cy="351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56" name="New picture">
              <a:extLst>
                <a:ext uri="{FF2B5EF4-FFF2-40B4-BE49-F238E27FC236}">
                  <a16:creationId xmlns:a16="http://schemas.microsoft.com/office/drawing/2014/main" id="{5375AB77-0638-3E71-5F3E-194B93E11B90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600" y="1778000"/>
              <a:ext cx="3644900" cy="351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65" name="New picture">
              <a:extLst>
                <a:ext uri="{FF2B5EF4-FFF2-40B4-BE49-F238E27FC236}">
                  <a16:creationId xmlns:a16="http://schemas.microsoft.com/office/drawing/2014/main" id="{8F115C31-78EF-A2D2-8A9A-4572E7A47D31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700" y="1778000"/>
              <a:ext cx="3644900" cy="351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366" name="New shape">
            <a:extLst>
              <a:ext uri="{FF2B5EF4-FFF2-40B4-BE49-F238E27FC236}">
                <a16:creationId xmlns:a16="http://schemas.microsoft.com/office/drawing/2014/main" id="{3AE81215-8E58-C385-5964-F0F11B33C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5295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67" name="New shape">
            <a:extLst>
              <a:ext uri="{FF2B5EF4-FFF2-40B4-BE49-F238E27FC236}">
                <a16:creationId xmlns:a16="http://schemas.microsoft.com/office/drawing/2014/main" id="{5BB1CEB2-BD59-A777-CEC3-3FF19A454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219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69" name="New shape">
            <a:extLst>
              <a:ext uri="{FF2B5EF4-FFF2-40B4-BE49-F238E27FC236}">
                <a16:creationId xmlns:a16="http://schemas.microsoft.com/office/drawing/2014/main" id="{E26AE601-4ED1-252E-5CC9-20362CD0B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28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72" name="New shape">
            <a:extLst>
              <a:ext uri="{FF2B5EF4-FFF2-40B4-BE49-F238E27FC236}">
                <a16:creationId xmlns:a16="http://schemas.microsoft.com/office/drawing/2014/main" id="{0BE7E172-9514-B58E-4B99-68D09C652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74" name="New shape">
            <a:extLst>
              <a:ext uri="{FF2B5EF4-FFF2-40B4-BE49-F238E27FC236}">
                <a16:creationId xmlns:a16="http://schemas.microsoft.com/office/drawing/2014/main" id="{B4BB88F0-2FB6-36EE-219A-F2272113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73" y="1062595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Svæði</a:t>
            </a:r>
            <a:endParaRPr kumimoji="0" lang="en-US" altLang="is-I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970625E8-11B5-1E7D-D078-E287A405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69" y="983974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Sem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bílstjóri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" name="New shape">
            <a:extLst>
              <a:ext uri="{FF2B5EF4-FFF2-40B4-BE49-F238E27FC236}">
                <a16:creationId xmlns:a16="http://schemas.microsoft.com/office/drawing/2014/main" id="{1C6C0238-05B0-F4D4-074D-318DC791B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71" y="964095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Sem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farþegi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 í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einkabíl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" name="New shape">
            <a:extLst>
              <a:ext uri="{FF2B5EF4-FFF2-40B4-BE49-F238E27FC236}">
                <a16:creationId xmlns:a16="http://schemas.microsoft.com/office/drawing/2014/main" id="{4EF65801-3460-D8A2-4580-38610FFAB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20" y="944215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Fótgangandi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 (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hlaupandi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)</a:t>
            </a:r>
          </a:p>
        </p:txBody>
      </p:sp>
      <p:sp>
        <p:nvSpPr>
          <p:cNvPr id="6" name="New shape">
            <a:extLst>
              <a:ext uri="{FF2B5EF4-FFF2-40B4-BE49-F238E27FC236}">
                <a16:creationId xmlns:a16="http://schemas.microsoft.com/office/drawing/2014/main" id="{36762B6A-EDBC-2DFF-0249-B0A1A714C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798" y="934274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Á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reiðhjóli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New shape">
            <a:extLst>
              <a:ext uri="{FF2B5EF4-FFF2-40B4-BE49-F238E27FC236}">
                <a16:creationId xmlns:a16="http://schemas.microsoft.com/office/drawing/2014/main" id="{379C5079-8001-2385-9B47-9A3D5509B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977" y="914398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Sem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farþegi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 í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strætisvagni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EA933300-D5E4-0D88-8308-72A2E9828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9334568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Hlutdeild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sem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ferðamáta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–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greining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eftir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svæðum</a:t>
            </a:r>
            <a:endParaRPr kumimoji="0" lang="en-US" altLang="is-I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83892-8C84-9328-926A-C95A096FAC27}"/>
              </a:ext>
            </a:extLst>
          </p:cNvPr>
          <p:cNvSpPr/>
          <p:nvPr/>
        </p:nvSpPr>
        <p:spPr>
          <a:xfrm>
            <a:off x="10772504" y="4457690"/>
            <a:ext cx="763985" cy="298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0B4A36-5061-2ABF-BCC5-942DE01FC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394" y="1378455"/>
            <a:ext cx="2105025" cy="41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6C4A9A-067E-48A7-C008-A7F7670EB5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0365" y="1358772"/>
            <a:ext cx="914400" cy="361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0F3668-E99E-022E-FE2E-F165BE137B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574" y="1332619"/>
            <a:ext cx="904875" cy="447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BC8AC3-AB22-679C-FA78-76AA6F81F0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38238" y="1362413"/>
            <a:ext cx="828675" cy="409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9B04B-69A0-884D-FBFB-1FF7AD7DD6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42888" y="1358772"/>
            <a:ext cx="80010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5" name="Platshållare för bildnummer 5">
            <a:extLst>
              <a:ext uri="{FF2B5EF4-FFF2-40B4-BE49-F238E27FC236}">
                <a16:creationId xmlns:a16="http://schemas.microsoft.com/office/drawing/2014/main" id="{051FCA87-900F-86DC-1115-E981A967A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E18D3964-B76C-4977-A712-2323CCAD3A30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6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9326" name="Picture 5">
            <a:extLst>
              <a:ext uri="{FF2B5EF4-FFF2-40B4-BE49-F238E27FC236}">
                <a16:creationId xmlns:a16="http://schemas.microsoft.com/office/drawing/2014/main" id="{DBE7F59D-8308-B140-FE53-93F825AFF4F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7" name="New shape">
            <a:extLst>
              <a:ext uri="{FF2B5EF4-FFF2-40B4-BE49-F238E27FC236}">
                <a16:creationId xmlns:a16="http://schemas.microsoft.com/office/drawing/2014/main" id="{D13A049F-4482-C6E0-ED37-B2F4D815D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29" name="New shape">
            <a:extLst>
              <a:ext uri="{FF2B5EF4-FFF2-40B4-BE49-F238E27FC236}">
                <a16:creationId xmlns:a16="http://schemas.microsoft.com/office/drawing/2014/main" id="{063BF7F4-15CC-0622-08C3-4C5A2C744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5295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33" name="New shape">
            <a:extLst>
              <a:ext uri="{FF2B5EF4-FFF2-40B4-BE49-F238E27FC236}">
                <a16:creationId xmlns:a16="http://schemas.microsoft.com/office/drawing/2014/main" id="{7445AA04-B79F-88DD-47C5-AD5DC3A8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34" name="New shape">
            <a:extLst>
              <a:ext uri="{FF2B5EF4-FFF2-40B4-BE49-F238E27FC236}">
                <a16:creationId xmlns:a16="http://schemas.microsoft.com/office/drawing/2014/main" id="{12BECBAD-6707-E1B7-8D45-24188737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5219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36" name="New shape">
            <a:extLst>
              <a:ext uri="{FF2B5EF4-FFF2-40B4-BE49-F238E27FC236}">
                <a16:creationId xmlns:a16="http://schemas.microsoft.com/office/drawing/2014/main" id="{CBF2608B-7E0A-5C79-C6D6-D2DCE591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28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37" name="New shape">
            <a:extLst>
              <a:ext uri="{FF2B5EF4-FFF2-40B4-BE49-F238E27FC236}">
                <a16:creationId xmlns:a16="http://schemas.microsoft.com/office/drawing/2014/main" id="{A56E7293-6EBF-9E6A-6DDD-0411350D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39" name="New shape">
            <a:extLst>
              <a:ext uri="{FF2B5EF4-FFF2-40B4-BE49-F238E27FC236}">
                <a16:creationId xmlns:a16="http://schemas.microsoft.com/office/drawing/2014/main" id="{998DE595-2845-0B64-F06A-1140A0B42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295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0" name="New shape">
            <a:extLst>
              <a:ext uri="{FF2B5EF4-FFF2-40B4-BE49-F238E27FC236}">
                <a16:creationId xmlns:a16="http://schemas.microsoft.com/office/drawing/2014/main" id="{71A40E81-67B7-8FA5-581E-177C88FD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5219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2" name="New shape">
            <a:extLst>
              <a:ext uri="{FF2B5EF4-FFF2-40B4-BE49-F238E27FC236}">
                <a16:creationId xmlns:a16="http://schemas.microsoft.com/office/drawing/2014/main" id="{96854191-77E7-857D-7720-7FB680D3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628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5" name="New shape">
            <a:extLst>
              <a:ext uri="{FF2B5EF4-FFF2-40B4-BE49-F238E27FC236}">
                <a16:creationId xmlns:a16="http://schemas.microsoft.com/office/drawing/2014/main" id="{2C5F5408-AD8E-8BC7-194E-852176D80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6" name="New shape">
            <a:extLst>
              <a:ext uri="{FF2B5EF4-FFF2-40B4-BE49-F238E27FC236}">
                <a16:creationId xmlns:a16="http://schemas.microsoft.com/office/drawing/2014/main" id="{823D7E6D-79FD-FEEC-CA4D-493042FB7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8" name="New shape">
            <a:extLst>
              <a:ext uri="{FF2B5EF4-FFF2-40B4-BE49-F238E27FC236}">
                <a16:creationId xmlns:a16="http://schemas.microsoft.com/office/drawing/2014/main" id="{A1A5E7C7-4FDE-7897-F1DC-461A99182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295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49" name="New shape">
            <a:extLst>
              <a:ext uri="{FF2B5EF4-FFF2-40B4-BE49-F238E27FC236}">
                <a16:creationId xmlns:a16="http://schemas.microsoft.com/office/drawing/2014/main" id="{68C1ADEA-C532-D84B-F504-9F2EA29C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219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51" name="New shape">
            <a:extLst>
              <a:ext uri="{FF2B5EF4-FFF2-40B4-BE49-F238E27FC236}">
                <a16:creationId xmlns:a16="http://schemas.microsoft.com/office/drawing/2014/main" id="{7AAD6AD1-7F18-3AA3-DB7E-FB94E849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28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54" name="New shape">
            <a:extLst>
              <a:ext uri="{FF2B5EF4-FFF2-40B4-BE49-F238E27FC236}">
                <a16:creationId xmlns:a16="http://schemas.microsoft.com/office/drawing/2014/main" id="{9DCCDEE0-154B-CC14-48DA-6F7398954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55" name="New shape">
            <a:extLst>
              <a:ext uri="{FF2B5EF4-FFF2-40B4-BE49-F238E27FC236}">
                <a16:creationId xmlns:a16="http://schemas.microsoft.com/office/drawing/2014/main" id="{624530A0-A3C3-C4C1-E793-21D80DF7B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57" name="New shape">
            <a:extLst>
              <a:ext uri="{FF2B5EF4-FFF2-40B4-BE49-F238E27FC236}">
                <a16:creationId xmlns:a16="http://schemas.microsoft.com/office/drawing/2014/main" id="{B733790B-ADAA-DCD2-D9A6-64D83D3A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5295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58" name="New shape">
            <a:extLst>
              <a:ext uri="{FF2B5EF4-FFF2-40B4-BE49-F238E27FC236}">
                <a16:creationId xmlns:a16="http://schemas.microsoft.com/office/drawing/2014/main" id="{696B15A2-C15B-43FE-E986-C5A51D8A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52197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60" name="New shape">
            <a:extLst>
              <a:ext uri="{FF2B5EF4-FFF2-40B4-BE49-F238E27FC236}">
                <a16:creationId xmlns:a16="http://schemas.microsoft.com/office/drawing/2014/main" id="{BB6E53C2-F086-8088-CCCD-A822B28B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628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63" name="New shape">
            <a:extLst>
              <a:ext uri="{FF2B5EF4-FFF2-40B4-BE49-F238E27FC236}">
                <a16:creationId xmlns:a16="http://schemas.microsoft.com/office/drawing/2014/main" id="{6991B26C-7AFE-8C8A-720D-8FFA64029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1866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64" name="New shape">
            <a:extLst>
              <a:ext uri="{FF2B5EF4-FFF2-40B4-BE49-F238E27FC236}">
                <a16:creationId xmlns:a16="http://schemas.microsoft.com/office/drawing/2014/main" id="{0BA842C1-4415-394F-CA50-49CFCD3F0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17780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66" name="New shape">
            <a:extLst>
              <a:ext uri="{FF2B5EF4-FFF2-40B4-BE49-F238E27FC236}">
                <a16:creationId xmlns:a16="http://schemas.microsoft.com/office/drawing/2014/main" id="{3AE81215-8E58-C385-5964-F0F11B33C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52959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69" name="New shape">
            <a:extLst>
              <a:ext uri="{FF2B5EF4-FFF2-40B4-BE49-F238E27FC236}">
                <a16:creationId xmlns:a16="http://schemas.microsoft.com/office/drawing/2014/main" id="{E26AE601-4ED1-252E-5CC9-20362CD0B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2865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72" name="New shape">
            <a:extLst>
              <a:ext uri="{FF2B5EF4-FFF2-40B4-BE49-F238E27FC236}">
                <a16:creationId xmlns:a16="http://schemas.microsoft.com/office/drawing/2014/main" id="{0BE7E172-9514-B58E-4B99-68D09C652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879600"/>
            <a:ext cx="3644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970625E8-11B5-1E7D-D078-E287A405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69" y="983974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Sem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bílstjóri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" name="New shape">
            <a:extLst>
              <a:ext uri="{FF2B5EF4-FFF2-40B4-BE49-F238E27FC236}">
                <a16:creationId xmlns:a16="http://schemas.microsoft.com/office/drawing/2014/main" id="{1C6C0238-05B0-F4D4-074D-318DC791B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71" y="964095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Sem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farþegi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 í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einkabíl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" name="New shape">
            <a:extLst>
              <a:ext uri="{FF2B5EF4-FFF2-40B4-BE49-F238E27FC236}">
                <a16:creationId xmlns:a16="http://schemas.microsoft.com/office/drawing/2014/main" id="{4EF65801-3460-D8A2-4580-38610FFAB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20" y="944215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Fótgangandi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 (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hlaupandi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)</a:t>
            </a:r>
          </a:p>
        </p:txBody>
      </p:sp>
      <p:sp>
        <p:nvSpPr>
          <p:cNvPr id="6" name="New shape">
            <a:extLst>
              <a:ext uri="{FF2B5EF4-FFF2-40B4-BE49-F238E27FC236}">
                <a16:creationId xmlns:a16="http://schemas.microsoft.com/office/drawing/2014/main" id="{36762B6A-EDBC-2DFF-0249-B0A1A714C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798" y="934274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Á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reiðhjóli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New shape">
            <a:extLst>
              <a:ext uri="{FF2B5EF4-FFF2-40B4-BE49-F238E27FC236}">
                <a16:creationId xmlns:a16="http://schemas.microsoft.com/office/drawing/2014/main" id="{379C5079-8001-2385-9B47-9A3D5509B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977" y="914398"/>
            <a:ext cx="3644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Sem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farþegi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 í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/>
              </a:rPr>
              <a:t>strætisvagni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EA933300-D5E4-0D88-8308-72A2E9828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9334568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Hlutdeild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sem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ferðamáta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–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Landsbyggðin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greining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eftir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svæðum</a:t>
            </a:r>
            <a:endParaRPr kumimoji="0" lang="en-US" altLang="is-I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D09042-03F9-7336-4944-75A5D8D3A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562099"/>
            <a:ext cx="12192000" cy="2483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FCE5B8-8703-101A-3568-DBF95E6F1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237" y="1269314"/>
            <a:ext cx="2028825" cy="295275"/>
          </a:xfrm>
          <a:prstGeom prst="rect">
            <a:avLst/>
          </a:prstGeom>
        </p:spPr>
      </p:pic>
      <p:sp>
        <p:nvSpPr>
          <p:cNvPr id="9374" name="New shape">
            <a:extLst>
              <a:ext uri="{FF2B5EF4-FFF2-40B4-BE49-F238E27FC236}">
                <a16:creationId xmlns:a16="http://schemas.microsoft.com/office/drawing/2014/main" id="{B4BB88F0-2FB6-36EE-219A-F2272113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02" y="1523077"/>
            <a:ext cx="190355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is-IS" sz="1600" b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Landshlutar</a:t>
            </a:r>
            <a:endParaRPr kumimoji="0" lang="en-US" altLang="is-I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A4B252-BEE9-ADC8-0D5A-78D8C4089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365" y="1180820"/>
            <a:ext cx="904875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E6E6BA-01EC-7A50-745E-215CCC33B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199" y="1215661"/>
            <a:ext cx="885825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192605-984F-7859-47AD-9CA971EDF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0523" y="1237152"/>
            <a:ext cx="771525" cy="342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1CCEDD-4DBE-6FBB-778B-1957CC3D6A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4741" y="1213346"/>
            <a:ext cx="723900" cy="3905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C555C0F-6E9B-6EFE-158E-3D0A84112EFA}"/>
              </a:ext>
            </a:extLst>
          </p:cNvPr>
          <p:cNvSpPr/>
          <p:nvPr/>
        </p:nvSpPr>
        <p:spPr>
          <a:xfrm>
            <a:off x="10624453" y="1827701"/>
            <a:ext cx="763985" cy="298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EC8B88-54BC-E99E-675A-3C5BC3C59637}"/>
              </a:ext>
            </a:extLst>
          </p:cNvPr>
          <p:cNvSpPr/>
          <p:nvPr/>
        </p:nvSpPr>
        <p:spPr>
          <a:xfrm>
            <a:off x="10602679" y="2380697"/>
            <a:ext cx="763985" cy="298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F737CF-0459-CE01-A151-F9D5043723E2}"/>
              </a:ext>
            </a:extLst>
          </p:cNvPr>
          <p:cNvSpPr/>
          <p:nvPr/>
        </p:nvSpPr>
        <p:spPr>
          <a:xfrm>
            <a:off x="10576556" y="2929337"/>
            <a:ext cx="763985" cy="298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6506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5" name="Platshållare för bildnummer 5">
            <a:extLst>
              <a:ext uri="{FF2B5EF4-FFF2-40B4-BE49-F238E27FC236}">
                <a16:creationId xmlns:a16="http://schemas.microsoft.com/office/drawing/2014/main" id="{79DAAF3E-4C95-211B-4B12-2D3DF71A9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E928B946-B876-4FAE-BAFD-A9C8AF6BFACE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7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13646" name="Picture 5">
            <a:extLst>
              <a:ext uri="{FF2B5EF4-FFF2-40B4-BE49-F238E27FC236}">
                <a16:creationId xmlns:a16="http://schemas.microsoft.com/office/drawing/2014/main" id="{0B65F3BF-1FC6-D9D4-EF86-0C4B62B2A06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47" name="New shape">
            <a:extLst>
              <a:ext uri="{FF2B5EF4-FFF2-40B4-BE49-F238E27FC236}">
                <a16:creationId xmlns:a16="http://schemas.microsoft.com/office/drawing/2014/main" id="{4DEEA9A4-D8E8-131D-0C58-4CE5F068C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028700"/>
            <a:ext cx="3060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649" name="New shape">
            <a:extLst>
              <a:ext uri="{FF2B5EF4-FFF2-40B4-BE49-F238E27FC236}">
                <a16:creationId xmlns:a16="http://schemas.microsoft.com/office/drawing/2014/main" id="{1C3E2E51-2C90-8E09-2B6D-29EB1EB52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6794500"/>
            <a:ext cx="3060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18DD3-7D5F-BB22-48FD-447D49C08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164" y="895457"/>
            <a:ext cx="2690411" cy="5727700"/>
          </a:xfrm>
          <a:prstGeom prst="rect">
            <a:avLst/>
          </a:prstGeom>
        </p:spPr>
      </p:pic>
      <p:sp>
        <p:nvSpPr>
          <p:cNvPr id="6" name="New shape">
            <a:extLst>
              <a:ext uri="{FF2B5EF4-FFF2-40B4-BE49-F238E27FC236}">
                <a16:creationId xmlns:a16="http://schemas.microsoft.com/office/drawing/2014/main" id="{D971787C-DFC9-2AE5-BE4A-D51312B2B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032" y="729338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E039EC-B16F-23BD-F126-38AB80922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907" y="854378"/>
            <a:ext cx="3257418" cy="5727697"/>
          </a:xfrm>
          <a:prstGeom prst="rect">
            <a:avLst/>
          </a:prstGeom>
        </p:spPr>
      </p:pic>
      <p:sp>
        <p:nvSpPr>
          <p:cNvPr id="9" name="New shape">
            <a:extLst>
              <a:ext uri="{FF2B5EF4-FFF2-40B4-BE49-F238E27FC236}">
                <a16:creationId xmlns:a16="http://schemas.microsoft.com/office/drawing/2014/main" id="{4157B858-20D3-23C3-5DEB-A2D7ABA14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489" y="694553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Landsbyggð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720E8D-B19B-C87E-D9FA-C953DC373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171" y="1390555"/>
            <a:ext cx="1624958" cy="312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F9521D-CDC4-067C-F6AC-09A053538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805" y="1901873"/>
            <a:ext cx="1515993" cy="2781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BCCF8C-AA5A-170A-5981-A4FBCAB39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049" y="2433069"/>
            <a:ext cx="1657334" cy="2781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6173C8-D955-95BC-F8F5-38FC92B6AD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0008" y="2372113"/>
            <a:ext cx="1657334" cy="304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233023-C788-DC0B-6053-B575282475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466" y="1862306"/>
            <a:ext cx="1657334" cy="3242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B39E27-E1D2-B206-104A-EEC5455D13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4290" y="1284283"/>
            <a:ext cx="1624959" cy="400775"/>
          </a:xfrm>
          <a:prstGeom prst="rect">
            <a:avLst/>
          </a:prstGeom>
        </p:spPr>
      </p:pic>
      <p:sp>
        <p:nvSpPr>
          <p:cNvPr id="25" name="New shape">
            <a:extLst>
              <a:ext uri="{FF2B5EF4-FFF2-40B4-BE49-F238E27FC236}">
                <a16:creationId xmlns:a16="http://schemas.microsoft.com/office/drawing/2014/main" id="{DF2302D5-93BC-9FC7-6679-BBDBB77A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8897245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Mest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notuðu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leiðirnar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–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og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landsbyggð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*</a:t>
            </a:r>
          </a:p>
        </p:txBody>
      </p:sp>
      <p:sp>
        <p:nvSpPr>
          <p:cNvPr id="26" name="New shape">
            <a:extLst>
              <a:ext uri="{FF2B5EF4-FFF2-40B4-BE49-F238E27FC236}">
                <a16:creationId xmlns:a16="http://schemas.microsoft.com/office/drawing/2014/main" id="{122E600C-ABEE-3E62-9B7F-541A3501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5881038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*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Þeir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sem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nota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A41222-BE6E-0863-E531-39500DB93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336437"/>
              </p:ext>
            </p:extLst>
          </p:nvPr>
        </p:nvGraphicFramePr>
        <p:xfrm>
          <a:off x="2097157" y="1369017"/>
          <a:ext cx="7543800" cy="489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376" name="Platshållare för bildnummer 5">
            <a:extLst>
              <a:ext uri="{FF2B5EF4-FFF2-40B4-BE49-F238E27FC236}">
                <a16:creationId xmlns:a16="http://schemas.microsoft.com/office/drawing/2014/main" id="{29740E07-A62C-8FDC-AC1C-D44EFB16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458CE5E-C3FA-4304-B418-AC7B7008C2DB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8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38377" name="Picture 5">
            <a:extLst>
              <a:ext uri="{FF2B5EF4-FFF2-40B4-BE49-F238E27FC236}">
                <a16:creationId xmlns:a16="http://schemas.microsoft.com/office/drawing/2014/main" id="{6A4DECB4-2A85-002C-9584-F4F61B8058F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378" name="New shape">
            <a:extLst>
              <a:ext uri="{FF2B5EF4-FFF2-40B4-BE49-F238E27FC236}">
                <a16:creationId xmlns:a16="http://schemas.microsoft.com/office/drawing/2014/main" id="{99405825-706D-49F1-BC0B-2A5677AE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1400"/>
            <a:ext cx="3060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8380" name="New shape">
            <a:extLst>
              <a:ext uri="{FF2B5EF4-FFF2-40B4-BE49-F238E27FC236}">
                <a16:creationId xmlns:a16="http://schemas.microsoft.com/office/drawing/2014/main" id="{CFCE65BB-6FFF-2B43-2924-D27CBC8A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24600"/>
            <a:ext cx="3060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0AE32-4F13-159A-8DCB-A270B093D7B1}"/>
              </a:ext>
            </a:extLst>
          </p:cNvPr>
          <p:cNvSpPr txBox="1"/>
          <p:nvPr/>
        </p:nvSpPr>
        <p:spPr>
          <a:xfrm>
            <a:off x="5530264" y="4340170"/>
            <a:ext cx="82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4F86A0"/>
                </a:solidFill>
              </a:rPr>
              <a:t>31%</a:t>
            </a:r>
          </a:p>
        </p:txBody>
      </p:sp>
      <p:sp>
        <p:nvSpPr>
          <p:cNvPr id="4" name="New shape">
            <a:extLst>
              <a:ext uri="{FF2B5EF4-FFF2-40B4-BE49-F238E27FC236}">
                <a16:creationId xmlns:a16="http://schemas.microsoft.com/office/drawing/2014/main" id="{E1278730-0E23-AE8C-989C-25E7B2EDF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11272698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Hver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eftirtalinna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fullyrðinga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á best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við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um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barnið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þitt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og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*</a:t>
            </a: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7378688D-01EA-FE0A-6B4F-05CA3B3D9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041" y="4111570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F86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Nota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F86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F86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F86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eitthvað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4F86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- HBS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A772E-CA6D-CFBC-1DB5-7AC0391FE084}"/>
              </a:ext>
            </a:extLst>
          </p:cNvPr>
          <p:cNvSpPr txBox="1"/>
          <p:nvPr/>
        </p:nvSpPr>
        <p:spPr>
          <a:xfrm>
            <a:off x="5533579" y="5108796"/>
            <a:ext cx="82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DB7B3B"/>
                </a:solidFill>
              </a:rPr>
              <a:t>6%</a:t>
            </a: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FDEE0364-0BB8-66D9-3AB2-480289DBC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356" y="4880196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DB7B3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Nota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DB7B3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DB7B3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DB7B3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eitthvað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DB7B3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-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DB7B3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Landsbyggðin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DB7B3B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2" name="New shape">
            <a:extLst>
              <a:ext uri="{FF2B5EF4-FFF2-40B4-BE49-F238E27FC236}">
                <a16:creationId xmlns:a16="http://schemas.microsoft.com/office/drawing/2014/main" id="{DC344171-561C-1C21-F7E7-431F6065D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5881038"/>
            <a:ext cx="381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*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Allir</a:t>
            </a:r>
            <a:r>
              <a:rPr kumimoji="0" lang="en-US" alt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spurðir</a:t>
            </a:r>
            <a:endParaRPr kumimoji="0" lang="en-US" altLang="is-I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9" name="Platshållare för bildnummer 5">
            <a:extLst>
              <a:ext uri="{FF2B5EF4-FFF2-40B4-BE49-F238E27FC236}">
                <a16:creationId xmlns:a16="http://schemas.microsoft.com/office/drawing/2014/main" id="{41CF2748-3F19-A537-61B5-2852F6BB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65389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12D61A1-0204-4099-9492-1392F58F3215}" type="slidenum">
              <a:rPr kumimoji="0" lang="en-US" altLang="is-IS" sz="900" b="0" i="0" u="none" strike="noStrike" kern="1200" cap="none" spc="0" normalizeH="0" baseline="0" noProof="0" smtClean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608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9</a:t>
            </a:fld>
            <a:endParaRPr kumimoji="0" lang="en-US" altLang="is-IS" sz="900" b="0" i="0" u="none" strike="noStrike" kern="1200" cap="none" spc="0" normalizeH="0" baseline="0" noProof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39410" name="Picture 5">
            <a:extLst>
              <a:ext uri="{FF2B5EF4-FFF2-40B4-BE49-F238E27FC236}">
                <a16:creationId xmlns:a16="http://schemas.microsoft.com/office/drawing/2014/main" id="{60AB95AF-3960-3FE8-AA8B-F480D6090C9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415" name="New shape">
            <a:extLst>
              <a:ext uri="{FF2B5EF4-FFF2-40B4-BE49-F238E27FC236}">
                <a16:creationId xmlns:a16="http://schemas.microsoft.com/office/drawing/2014/main" id="{B5710077-C57D-FD61-45D1-2C85B507A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273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9418" name="New shape">
            <a:extLst>
              <a:ext uri="{FF2B5EF4-FFF2-40B4-BE49-F238E27FC236}">
                <a16:creationId xmlns:a16="http://schemas.microsoft.com/office/drawing/2014/main" id="{BAC10576-4708-FF65-D89C-0458B6FB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4958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9421" name="New shape">
            <a:extLst>
              <a:ext uri="{FF2B5EF4-FFF2-40B4-BE49-F238E27FC236}">
                <a16:creationId xmlns:a16="http://schemas.microsoft.com/office/drawing/2014/main" id="{125056EC-E1F7-FA6F-224D-E6BBBEEB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4229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s-IS" altLang="is-IS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" name="New shape">
            <a:extLst>
              <a:ext uri="{FF2B5EF4-FFF2-40B4-BE49-F238E27FC236}">
                <a16:creationId xmlns:a16="http://schemas.microsoft.com/office/drawing/2014/main" id="{4671FE5B-8AFB-D32F-31D5-16BC4045C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9" y="275550"/>
            <a:ext cx="11272698" cy="4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Hver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eftirtalinna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fullyrðinga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á best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við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um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barnið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þitt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og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strætó</a:t>
            </a:r>
            <a:r>
              <a:rPr kumimoji="0" lang="en-US" alt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– </a:t>
            </a:r>
            <a:r>
              <a:rPr kumimoji="0" lang="en-US" altLang="is-I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Höfuðborgarsvæðið</a:t>
            </a:r>
            <a:endParaRPr kumimoji="0" lang="en-US" altLang="is-I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71CAB-AF8C-FF8E-ED42-C8AD134D7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1611"/>
            <a:ext cx="12192000" cy="53547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acent_Landscape_master">
  <a:themeElements>
    <a:clrScheme name="Capacent">
      <a:dk1>
        <a:srgbClr val="000000"/>
      </a:dk1>
      <a:lt1>
        <a:srgbClr val="FFFFFF"/>
      </a:lt1>
      <a:dk2>
        <a:srgbClr val="DDD3AF"/>
      </a:dk2>
      <a:lt2>
        <a:srgbClr val="990000"/>
      </a:lt2>
      <a:accent1>
        <a:srgbClr val="A1DEE9"/>
      </a:accent1>
      <a:accent2>
        <a:srgbClr val="C9C9C9"/>
      </a:accent2>
      <a:accent3>
        <a:srgbClr val="9D9D9D"/>
      </a:accent3>
      <a:accent4>
        <a:srgbClr val="6D6D6D"/>
      </a:accent4>
      <a:accent5>
        <a:srgbClr val="494949"/>
      </a:accent5>
      <a:accent6>
        <a:srgbClr val="AACEB9"/>
      </a:accent6>
      <a:hlink>
        <a:srgbClr val="000000"/>
      </a:hlink>
      <a:folHlink>
        <a:srgbClr val="6C6C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sz="18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  <a:prstDash val="dash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spcBef>
            <a:spcPts val="863"/>
          </a:spcBef>
          <a:buSzPct val="85000"/>
          <a:defRPr sz="1600" b="1" dirty="0" smtClean="0">
            <a:solidFill>
              <a:schemeClr val="bg1"/>
            </a:solidFill>
            <a:latin typeface="+mn-lt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Virding template">
  <a:themeElements>
    <a:clrScheme name="Gallup">
      <a:dk1>
        <a:srgbClr val="414042"/>
      </a:dk1>
      <a:lt1>
        <a:sysClr val="window" lastClr="FFFFFF"/>
      </a:lt1>
      <a:dk2>
        <a:srgbClr val="4F86A0"/>
      </a:dk2>
      <a:lt2>
        <a:srgbClr val="BFC6C6"/>
      </a:lt2>
      <a:accent1>
        <a:srgbClr val="E07D26"/>
      </a:accent1>
      <a:accent2>
        <a:srgbClr val="939598"/>
      </a:accent2>
      <a:accent3>
        <a:srgbClr val="BE5127"/>
      </a:accent3>
      <a:accent4>
        <a:srgbClr val="314667"/>
      </a:accent4>
      <a:accent5>
        <a:srgbClr val="D0AD6C"/>
      </a:accent5>
      <a:accent6>
        <a:srgbClr val="9AB5CA"/>
      </a:accent6>
      <a:hlink>
        <a:srgbClr val="4F86A0"/>
      </a:hlink>
      <a:folHlink>
        <a:srgbClr val="4F86A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llup3_2017_16_9.pptx" id="{0A0468B6-DF15-4B15-BFC3-14F76932BE67}" vid="{F4A8C59A-C80A-4D8E-B10C-BF1ADE52012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37CE99C954545817DBC139A6DE686" ma:contentTypeVersion="0" ma:contentTypeDescription="Create a new document." ma:contentTypeScope="" ma:versionID="3b71c495d41a5fa8e230b38921d0dd0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F72677-B244-4C20-8665-25E39C02AFCF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E6BA87-0640-48D2-9CB5-10B415C16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FFEAFAE-8300-442B-926F-6AD9C1984F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10915</TotalTime>
  <Words>1521</Words>
  <Application>Microsoft Office PowerPoint</Application>
  <PresentationFormat>Widescreen</PresentationFormat>
  <Paragraphs>194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Verdana</vt:lpstr>
      <vt:lpstr>Century Gothic</vt:lpstr>
      <vt:lpstr>Garamond</vt:lpstr>
      <vt:lpstr>Arial</vt:lpstr>
      <vt:lpstr>Capacent_Landscape_master</vt:lpstr>
      <vt:lpstr>1_Virding template</vt:lpstr>
      <vt:lpstr>file:///\\files.ja.internal\vinnsla$\4033670\Skyrsla\Höfuðborgarsvæðið\Framkvæmd.xlsx!Framkvæmd!R3C3:R45C18</vt:lpstr>
      <vt:lpstr>PowerPoint Presentation</vt:lpstr>
      <vt:lpstr>Framkvæmdalýsing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Capacent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Sigríður Herdís Bjarkadóttir</dc:creator>
  <cp:lastModifiedBy>Herdís Steinarsdóttir</cp:lastModifiedBy>
  <cp:revision>827</cp:revision>
  <cp:lastPrinted>2011-08-18T13:14:14Z</cp:lastPrinted>
  <dcterms:created xsi:type="dcterms:W3CDTF">2010-03-04T10:27:03Z</dcterms:created>
  <dcterms:modified xsi:type="dcterms:W3CDTF">2024-01-16T12:23:18Z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L</vt:lpwstr>
  </property>
  <property fmtid="{D5CDD505-2E9C-101B-9397-08002B2CF9AE}" pid="3" name="ContentTypeId">
    <vt:lpwstr>0x0101008A637CE99C954545817DBC139A6DE686</vt:lpwstr>
  </property>
  <property fmtid="{D5CDD505-2E9C-101B-9397-08002B2CF9AE}" pid="4" name="ReportOwner">
    <vt:lpwstr>Maria Bybjerg28</vt:lpwstr>
  </property>
  <property fmtid="{D5CDD505-2E9C-101B-9397-08002B2CF9AE}" pid="5" name="Categories0">
    <vt:lpwstr>Slide Template English</vt:lpwstr>
  </property>
</Properties>
</file>