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68" r:id="rId3"/>
  </p:sldMasterIdLst>
  <p:sldIdLst>
    <p:sldId id="256" r:id="rId4"/>
    <p:sldId id="260" r:id="rId5"/>
    <p:sldId id="263" r:id="rId6"/>
    <p:sldId id="265" r:id="rId7"/>
    <p:sldId id="266" r:id="rId8"/>
    <p:sldId id="261" r:id="rId9"/>
    <p:sldId id="267" r:id="rId10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markus\Downloads\V_Product%20(1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kus\Downloads\S_Saleschannel_Produc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Data!$B$3</c:f>
              <c:strCache>
                <c:ptCount val="1"/>
                <c:pt idx="0">
                  <c:v>Fjöldi skannana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Data!$A$4:$A$9</c:f>
              <c:strCache>
                <c:ptCount val="6"/>
                <c:pt idx="0">
                  <c:v>Stakt fargjald</c:v>
                </c:pt>
                <c:pt idx="1">
                  <c:v>Klapp Tíur</c:v>
                </c:pt>
                <c:pt idx="2">
                  <c:v>Dagspassar</c:v>
                </c:pt>
                <c:pt idx="3">
                  <c:v>Þriggja daga passi</c:v>
                </c:pt>
                <c:pt idx="4">
                  <c:v>30 daga kort</c:v>
                </c:pt>
                <c:pt idx="5">
                  <c:v>Árskort</c:v>
                </c:pt>
              </c:strCache>
            </c:strRef>
          </c:cat>
          <c:val>
            <c:numRef>
              <c:f>Data!$B$4:$B$9</c:f>
            </c:numRef>
          </c:val>
          <c:extLst>
            <c:ext xmlns:c16="http://schemas.microsoft.com/office/drawing/2014/chart" uri="{C3380CC4-5D6E-409C-BE32-E72D297353CC}">
              <c16:uniqueId val="{00000000-665B-4FFB-8E9B-ACA2317F1FCA}"/>
            </c:ext>
          </c:extLst>
        </c:ser>
        <c:ser>
          <c:idx val="1"/>
          <c:order val="1"/>
          <c:tx>
            <c:strRef>
              <c:f>Data!$C$3</c:f>
              <c:strCache>
                <c:ptCount val="1"/>
                <c:pt idx="0">
                  <c:v>Hlutfall af heildar skönnunum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Data!$A$4:$A$9</c:f>
              <c:strCache>
                <c:ptCount val="6"/>
                <c:pt idx="0">
                  <c:v>Stakt fargjald</c:v>
                </c:pt>
                <c:pt idx="1">
                  <c:v>Klapp Tíur</c:v>
                </c:pt>
                <c:pt idx="2">
                  <c:v>Dagspassar</c:v>
                </c:pt>
                <c:pt idx="3">
                  <c:v>Þriggja daga passi</c:v>
                </c:pt>
                <c:pt idx="4">
                  <c:v>30 daga kort</c:v>
                </c:pt>
                <c:pt idx="5">
                  <c:v>Árskort</c:v>
                </c:pt>
              </c:strCache>
            </c:strRef>
          </c:cat>
          <c:val>
            <c:numRef>
              <c:f>Data!$C$4:$C$9</c:f>
              <c:numCache>
                <c:formatCode>0%</c:formatCode>
                <c:ptCount val="6"/>
                <c:pt idx="0">
                  <c:v>0.17848947231259005</c:v>
                </c:pt>
                <c:pt idx="1">
                  <c:v>1.3688647239101006E-2</c:v>
                </c:pt>
                <c:pt idx="2" formatCode="0.00%">
                  <c:v>6.7726366468557145E-4</c:v>
                </c:pt>
                <c:pt idx="3" formatCode="0.00%">
                  <c:v>4.7923335337400082E-4</c:v>
                </c:pt>
                <c:pt idx="4">
                  <c:v>0.53078381189338364</c:v>
                </c:pt>
                <c:pt idx="5">
                  <c:v>0.27588157153686571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5B-4FFB-8E9B-ACA2317F1FC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32034016"/>
        <c:axId val="1868031151"/>
      </c:barChart>
      <c:catAx>
        <c:axId val="43203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868031151"/>
        <c:crosses val="autoZero"/>
        <c:auto val="1"/>
        <c:lblAlgn val="ctr"/>
        <c:lblOffset val="100"/>
        <c:noMultiLvlLbl val="0"/>
      </c:catAx>
      <c:valAx>
        <c:axId val="186803115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3203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Data!$A$31</c:f>
              <c:strCache>
                <c:ptCount val="1"/>
                <c:pt idx="0">
                  <c:v>Klapp app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Data!$B$30:$D$30</c:f>
              <c:strCache>
                <c:ptCount val="3"/>
                <c:pt idx="0">
                  <c:v>Stakt Fargjald</c:v>
                </c:pt>
                <c:pt idx="1">
                  <c:v>30 Daga Kort</c:v>
                </c:pt>
                <c:pt idx="2">
                  <c:v>Árskort</c:v>
                </c:pt>
              </c:strCache>
            </c:strRef>
          </c:cat>
          <c:val>
            <c:numRef>
              <c:f>Data!$B$31:$D$31</c:f>
              <c:numCache>
                <c:formatCode>0%</c:formatCode>
                <c:ptCount val="3"/>
                <c:pt idx="0">
                  <c:v>0.97263958959384389</c:v>
                </c:pt>
                <c:pt idx="1">
                  <c:v>0.7572224381396554</c:v>
                </c:pt>
                <c:pt idx="2">
                  <c:v>0.55962343096234313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78-45A1-A451-D633AE56B786}"/>
            </c:ext>
          </c:extLst>
        </c:ser>
        <c:ser>
          <c:idx val="1"/>
          <c:order val="1"/>
          <c:tx>
            <c:strRef>
              <c:f>Data!$A$32</c:f>
              <c:strCache>
                <c:ptCount val="1"/>
                <c:pt idx="0">
                  <c:v>Klapp kort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Data!$B$30:$D$30</c:f>
              <c:strCache>
                <c:ptCount val="3"/>
                <c:pt idx="0">
                  <c:v>Stakt Fargjald</c:v>
                </c:pt>
                <c:pt idx="1">
                  <c:v>30 Daga Kort</c:v>
                </c:pt>
                <c:pt idx="2">
                  <c:v>Árskort</c:v>
                </c:pt>
              </c:strCache>
            </c:strRef>
          </c:cat>
          <c:val>
            <c:numRef>
              <c:f>Data!$B$32:$D$32</c:f>
              <c:numCache>
                <c:formatCode>0%</c:formatCode>
                <c:ptCount val="3"/>
                <c:pt idx="0">
                  <c:v>2.7360410406156093E-2</c:v>
                </c:pt>
                <c:pt idx="1">
                  <c:v>0.2427775618603446</c:v>
                </c:pt>
                <c:pt idx="2">
                  <c:v>0.44037656903765693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78-45A1-A451-D633AE56B78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450505440"/>
        <c:axId val="1221040111"/>
      </c:barChart>
      <c:catAx>
        <c:axId val="45050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221040111"/>
        <c:crosses val="autoZero"/>
        <c:auto val="1"/>
        <c:lblAlgn val="ctr"/>
        <c:lblOffset val="100"/>
        <c:noMultiLvlLbl val="0"/>
      </c:catAx>
      <c:valAx>
        <c:axId val="122104011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5050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79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850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74100-5731-FE55-030B-01E1C0B57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43D8E-077C-268E-F6F1-507B5E601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E057D-89A7-3A6F-0BBB-497CF7E44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369D-5526-4346-A5F1-F3B97EEC62D3}" type="datetimeFigureOut">
              <a:rPr lang="is-IS" smtClean="0"/>
              <a:t>19.12.2023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1853A-EDE8-7BA6-AE01-0E3EB0C51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1B5A5-BF35-4061-4ADC-F771C8C58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19DE-88FA-4353-B937-D6686B6E7DF9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8177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78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888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61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568BFBB-B4B3-3D43-8EBE-567E7218AB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9AD630-AB87-C947-95C4-71DD397C61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4B8ACE-D6D2-0746-ACEC-CC72BA9B16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10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413398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C833F-55CF-0BFA-22AE-926E1F8534E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92977" y="1077393"/>
            <a:ext cx="7315200" cy="1655763"/>
          </a:xfrm>
        </p:spPr>
        <p:txBody>
          <a:bodyPr/>
          <a:lstStyle/>
          <a:p>
            <a:r>
              <a:rPr lang="is-IS" sz="6600" dirty="0"/>
              <a:t>Fargjaldatekjur</a:t>
            </a:r>
            <a:br>
              <a:rPr lang="is-IS" dirty="0"/>
            </a:br>
            <a:r>
              <a:rPr lang="is-IS" sz="3200" dirty="0"/>
              <a:t>Jan – okt 2023</a:t>
            </a:r>
            <a:endParaRPr lang="is-I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19C67-C795-24E3-2B95-2B1833A8405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92977" y="2052757"/>
            <a:ext cx="9144000" cy="1655762"/>
          </a:xfrm>
        </p:spPr>
        <p:txBody>
          <a:bodyPr anchor="ctr"/>
          <a:lstStyle/>
          <a:p>
            <a:pPr marL="0" indent="0">
              <a:buNone/>
            </a:pPr>
            <a:r>
              <a:rPr lang="is-IS" sz="2000" dirty="0"/>
              <a:t>Markús Vilhjálmsson</a:t>
            </a:r>
          </a:p>
          <a:p>
            <a:pPr marL="0" indent="0">
              <a:buNone/>
            </a:pPr>
            <a:r>
              <a:rPr lang="is-IS" sz="1400" dirty="0"/>
              <a:t>Sölu- og markaðsstjóri</a:t>
            </a:r>
          </a:p>
        </p:txBody>
      </p:sp>
    </p:spTree>
    <p:extLst>
      <p:ext uri="{BB962C8B-B14F-4D97-AF65-F5344CB8AC3E}">
        <p14:creationId xmlns:p14="http://schemas.microsoft.com/office/powerpoint/2010/main" val="637953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A2472C-1AFD-2B53-36DD-528DF8772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" y="341313"/>
            <a:ext cx="9144000" cy="1011237"/>
          </a:xfrm>
        </p:spPr>
        <p:txBody>
          <a:bodyPr/>
          <a:lstStyle/>
          <a:p>
            <a:pPr algn="l"/>
            <a:r>
              <a:rPr lang="is-IS" sz="5400" dirty="0"/>
              <a:t>Fargjaldatekjur 2023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FDA2F97-97EA-B5F9-4322-B40E984AE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050" y="2601119"/>
            <a:ext cx="9144000" cy="165576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Áætlun gerði ráð fyrir 2.032.590 þús.kr. í fargjaldatekjur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Rauntekjur fyrstu 10 mánuði ársins: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1.728.308.208 kr.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Áætlaðar tekjur fyrstu 10 mánuði: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1.689.819.661 kr.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Sala í ágúst – okt kemur vel út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7,5% yfir áætlun</a:t>
            </a:r>
          </a:p>
        </p:txBody>
      </p:sp>
    </p:spTree>
    <p:extLst>
      <p:ext uri="{BB962C8B-B14F-4D97-AF65-F5344CB8AC3E}">
        <p14:creationId xmlns:p14="http://schemas.microsoft.com/office/powerpoint/2010/main" val="57487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A2472C-1AFD-2B53-36DD-528DF8772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" y="341313"/>
            <a:ext cx="9144000" cy="1011237"/>
          </a:xfrm>
        </p:spPr>
        <p:txBody>
          <a:bodyPr/>
          <a:lstStyle/>
          <a:p>
            <a:pPr algn="l"/>
            <a:r>
              <a:rPr lang="is-IS" sz="5400" dirty="0"/>
              <a:t>Sala haust 2023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C0C42A0-32C4-93C2-0360-8782EA8608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982377"/>
              </p:ext>
            </p:extLst>
          </p:nvPr>
        </p:nvGraphicFramePr>
        <p:xfrm>
          <a:off x="1630680" y="1169894"/>
          <a:ext cx="7505700" cy="5684296"/>
        </p:xfrm>
        <a:graphic>
          <a:graphicData uri="http://schemas.openxmlformats.org/drawingml/2006/table">
            <a:tbl>
              <a:tblPr/>
              <a:tblGrid>
                <a:gridCol w="1060266">
                  <a:extLst>
                    <a:ext uri="{9D8B030D-6E8A-4147-A177-3AD203B41FA5}">
                      <a16:colId xmlns:a16="http://schemas.microsoft.com/office/drawing/2014/main" val="2553495755"/>
                    </a:ext>
                  </a:extLst>
                </a:gridCol>
                <a:gridCol w="835770">
                  <a:extLst>
                    <a:ext uri="{9D8B030D-6E8A-4147-A177-3AD203B41FA5}">
                      <a16:colId xmlns:a16="http://schemas.microsoft.com/office/drawing/2014/main" val="2912088462"/>
                    </a:ext>
                  </a:extLst>
                </a:gridCol>
                <a:gridCol w="868226">
                  <a:extLst>
                    <a:ext uri="{9D8B030D-6E8A-4147-A177-3AD203B41FA5}">
                      <a16:colId xmlns:a16="http://schemas.microsoft.com/office/drawing/2014/main" val="827557983"/>
                    </a:ext>
                  </a:extLst>
                </a:gridCol>
                <a:gridCol w="411122">
                  <a:extLst>
                    <a:ext uri="{9D8B030D-6E8A-4147-A177-3AD203B41FA5}">
                      <a16:colId xmlns:a16="http://schemas.microsoft.com/office/drawing/2014/main" val="1564103960"/>
                    </a:ext>
                  </a:extLst>
                </a:gridCol>
                <a:gridCol w="843885">
                  <a:extLst>
                    <a:ext uri="{9D8B030D-6E8A-4147-A177-3AD203B41FA5}">
                      <a16:colId xmlns:a16="http://schemas.microsoft.com/office/drawing/2014/main" val="3586269482"/>
                    </a:ext>
                  </a:extLst>
                </a:gridCol>
                <a:gridCol w="854704">
                  <a:extLst>
                    <a:ext uri="{9D8B030D-6E8A-4147-A177-3AD203B41FA5}">
                      <a16:colId xmlns:a16="http://schemas.microsoft.com/office/drawing/2014/main" val="3599967243"/>
                    </a:ext>
                  </a:extLst>
                </a:gridCol>
                <a:gridCol w="446285">
                  <a:extLst>
                    <a:ext uri="{9D8B030D-6E8A-4147-A177-3AD203B41FA5}">
                      <a16:colId xmlns:a16="http://schemas.microsoft.com/office/drawing/2014/main" val="3793058434"/>
                    </a:ext>
                  </a:extLst>
                </a:gridCol>
                <a:gridCol w="908798">
                  <a:extLst>
                    <a:ext uri="{9D8B030D-6E8A-4147-A177-3AD203B41FA5}">
                      <a16:colId xmlns:a16="http://schemas.microsoft.com/office/drawing/2014/main" val="3112449244"/>
                    </a:ext>
                  </a:extLst>
                </a:gridCol>
                <a:gridCol w="865522">
                  <a:extLst>
                    <a:ext uri="{9D8B030D-6E8A-4147-A177-3AD203B41FA5}">
                      <a16:colId xmlns:a16="http://schemas.microsoft.com/office/drawing/2014/main" val="213383149"/>
                    </a:ext>
                  </a:extLst>
                </a:gridCol>
                <a:gridCol w="411122">
                  <a:extLst>
                    <a:ext uri="{9D8B030D-6E8A-4147-A177-3AD203B41FA5}">
                      <a16:colId xmlns:a16="http://schemas.microsoft.com/office/drawing/2014/main" val="1852222626"/>
                    </a:ext>
                  </a:extLst>
                </a:gridCol>
              </a:tblGrid>
              <a:tr h="399243"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Raun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Áætlun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Br. raun / áætlun 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Raun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Áætlun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Br. raun / áætlun 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Raun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Áætlun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Br. raun / áætlun 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4429761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Farmiðill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Ágúst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Ágúst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Október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Október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9267395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Stök fargjöld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043791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Fullorðinn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50.394.435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43.176.520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42.527.335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44.903.580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43.943.295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46.026.170 </a:t>
                      </a:r>
                      <a:r>
                        <a:rPr lang="is-I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</a:t>
                      </a:r>
                      <a:r>
                        <a:rPr lang="is-I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106231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Ungmenni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17.449.980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15.327.131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16.303.881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15.940.217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16.040.655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16.338.722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35059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Aldraðir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1.908.075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2.250.439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1.486.845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2.340.457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1.344.915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2.398.968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811661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Öryrkjar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633.555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261.709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660.174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272.177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624.663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278.981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197143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Næturfargjald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548.370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 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465.870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 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648.420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498562"/>
                  </a:ext>
                </a:extLst>
              </a:tr>
              <a:tr h="214713"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stök fargjöld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70.934.415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61.015.799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61.444.105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63.456.431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62.601.948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65.042.841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837887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Tímabilskort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450276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Fullorðin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51.726.600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52.938.287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49.094.700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55.585.202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53.530.800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56.696.906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692267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Ungmenni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15.926.250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8.387.010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12.745.650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8.806.361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13.168.800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8.982.488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753862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 - Aldraðir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990.450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521.585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874.200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547.665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1.009.200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558.618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027353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Öryrkjar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948.600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494.751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811.890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519.489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862.110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529.878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682878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Nemar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4.817.400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3.688.779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4.719.750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4.057.657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5.803.200 </a:t>
                      </a:r>
                      <a:r>
                        <a:rPr lang="is-I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</a:t>
                      </a:r>
                      <a:r>
                        <a:rPr lang="is-I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4.138.810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6450521"/>
                  </a:ext>
                </a:extLst>
              </a:tr>
              <a:tr h="214713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Fullorðnir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15.717.000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24.031.625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16.740.000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17.856.056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17.298.000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8.802.281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6113380"/>
                  </a:ext>
                </a:extLst>
              </a:tr>
              <a:tr h="214713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Ungmenni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32.367.000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25.198.000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19.204.500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18.722.700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10.741.500 </a:t>
                      </a:r>
                      <a:r>
                        <a:rPr lang="is-I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</a:t>
                      </a:r>
                      <a:r>
                        <a:rPr lang="is-I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2.849.700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874053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Aldraðir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1.162.500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756.000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1.302.000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567.000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1.348.500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491.400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814796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Öryrkjar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2.120.400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844.800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1.618.200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633.600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1.674.000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864.864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318008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Nemar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20.460.000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17.342.000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14.408.500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15.758.600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6.556.500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3.008.460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036399"/>
                  </a:ext>
                </a:extLst>
              </a:tr>
              <a:tr h="214713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Samgöngu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1.846.700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1.000.000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3.664.350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1.000.000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2.708.100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1.000.000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725328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tímabilskort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148.082.900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135.202.838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125.183.740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124.054.329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114.700.710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87.923.405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816995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Tíur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522705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10 fullorðnir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3.139.275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5.274.482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1.697.175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5.327.227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2.463.825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5.380.499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220864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10 Aldraðir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2.386.311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2.837.533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1.489.410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2.865.909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1.851.074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2.894.568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787094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10 Ungmenni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378.336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610.480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117.990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641.004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181.972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673.054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708439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klapp tíur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5.903.922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8.722.495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3.304.575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8.834.139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4.496.871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8.948.121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001227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Dagspassar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9616222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klst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382.375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1.284.699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371.450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1.297.546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334.305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1.310.522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086394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klst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1.605.171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404.820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1.621.223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1.637.435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046796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dagspassar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555.275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2.889.870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776.270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2.918.769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457.805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2.947.956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250264"/>
                  </a:ext>
                </a:extLst>
              </a:tr>
              <a:tr h="214713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Staðgreiðsla (baukar)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868432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Staðgreiðsla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11.025.147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4.611.676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10.281.318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4.150.508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9.796.267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3.942.983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546647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staðgreiðsla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11.025.147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4.611.676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10.281.318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4.150.508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9.796.267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3.942.983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225124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Plastkort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8773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l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kort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654.800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689.601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282.750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699.945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294.750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710.444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432853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plastkort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654.800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689.601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282.750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699.945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294.750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710.444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49555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farmiðlar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237.156.459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213.132.278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201.272.758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204.114.120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192.348.351 kr </a:t>
                      </a:r>
                    </a:p>
                  </a:txBody>
                  <a:tcPr marL="4298" marR="4298" marT="4298" marB="206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169.515.751 kr 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4298" marR="4298" marT="4298" marB="20631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6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607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A2472C-1AFD-2B53-36DD-528DF8772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" y="341313"/>
            <a:ext cx="9144000" cy="1011237"/>
          </a:xfrm>
        </p:spPr>
        <p:txBody>
          <a:bodyPr/>
          <a:lstStyle/>
          <a:p>
            <a:pPr algn="l"/>
            <a:r>
              <a:rPr lang="is-IS" sz="5400" dirty="0"/>
              <a:t>Dreifing milli vöruflokka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FDA2F97-97EA-B5F9-4322-B40E984AE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050" y="2666614"/>
            <a:ext cx="6208142" cy="385007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Sala árskorta töluvert umfram það sem áætlanir gerðu ráð fyrir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Klapp </a:t>
            </a:r>
            <a:r>
              <a:rPr lang="is-IS" dirty="0" err="1"/>
              <a:t>tíur</a:t>
            </a:r>
            <a:r>
              <a:rPr lang="is-IS" dirty="0"/>
              <a:t>, dags- og þriggja daga passar langt undir áætlun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Staðgreiðslu fargjöld 52% umfram áætlun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s-I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s-I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D5C496E-5C6E-DDBD-DBBC-A245A70E2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677736"/>
              </p:ext>
            </p:extLst>
          </p:nvPr>
        </p:nvGraphicFramePr>
        <p:xfrm>
          <a:off x="7230359" y="604932"/>
          <a:ext cx="3176834" cy="6253068"/>
        </p:xfrm>
        <a:graphic>
          <a:graphicData uri="http://schemas.openxmlformats.org/drawingml/2006/table">
            <a:tbl>
              <a:tblPr/>
              <a:tblGrid>
                <a:gridCol w="933254">
                  <a:extLst>
                    <a:ext uri="{9D8B030D-6E8A-4147-A177-3AD203B41FA5}">
                      <a16:colId xmlns:a16="http://schemas.microsoft.com/office/drawing/2014/main" val="2519194061"/>
                    </a:ext>
                  </a:extLst>
                </a:gridCol>
                <a:gridCol w="1023943">
                  <a:extLst>
                    <a:ext uri="{9D8B030D-6E8A-4147-A177-3AD203B41FA5}">
                      <a16:colId xmlns:a16="http://schemas.microsoft.com/office/drawing/2014/main" val="3077723152"/>
                    </a:ext>
                  </a:extLst>
                </a:gridCol>
                <a:gridCol w="793098">
                  <a:extLst>
                    <a:ext uri="{9D8B030D-6E8A-4147-A177-3AD203B41FA5}">
                      <a16:colId xmlns:a16="http://schemas.microsoft.com/office/drawing/2014/main" val="632746044"/>
                    </a:ext>
                  </a:extLst>
                </a:gridCol>
                <a:gridCol w="426539">
                  <a:extLst>
                    <a:ext uri="{9D8B030D-6E8A-4147-A177-3AD203B41FA5}">
                      <a16:colId xmlns:a16="http://schemas.microsoft.com/office/drawing/2014/main" val="3336221500"/>
                    </a:ext>
                  </a:extLst>
                </a:gridCol>
              </a:tblGrid>
              <a:tr h="177240">
                <a:tc>
                  <a:txBody>
                    <a:bodyPr/>
                    <a:lstStyle/>
                    <a:p>
                      <a:pPr algn="ctr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Raun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Áætlun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182953"/>
                  </a:ext>
                </a:extLst>
              </a:tr>
              <a:tr h="84910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Farmiðill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til Okt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til Okt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441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631967"/>
                  </a:ext>
                </a:extLst>
              </a:tr>
              <a:tr h="54280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Stök fargjöld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973283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Fullorðinn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415.884.555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431.348.765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7777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Ungmenni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144.853.317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152.383.393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273247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Aldraðir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14.240.835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22.374.019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276842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Öryrkjar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5.033.056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2.601.926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480332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Næturfargjald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3.308.280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8528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stök fargjöld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583.320.043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608.708.102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21689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endParaRPr lang="is-IS" sz="7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802220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Tímabilskort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4682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Fullorðin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480.643.055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515.501.625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263633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Ungmenni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109.340.400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80.831.803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395801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 - Aldraðir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7.743.300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5.263.058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111316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Öryrkjar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7.435.890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4.961.752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964550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daga - Nemar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39.638.400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39.945.030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006845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Fullorðnir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138.747.000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94.059.343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205664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Ungmenni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86.368.500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66.256.000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6528317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Aldraðir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10.180.500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6.949.200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508718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Öryrkjar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14.320.800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12.081.264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437141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Nemar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61.510.000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53.461.460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791883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mánaða - Samgöngu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31.945.300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18.000.000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122765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tímabilskort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987.873.145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897.310.534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53360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r" fontAlgn="b"/>
                      <a:endParaRPr lang="is-IS" sz="7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805563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Tíur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858744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10 fullorðnir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24.493.790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51.180.517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654281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10 Aldraðir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17.330.489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26.465.229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542637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10 Ungmenni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2.566.714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5.457.002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176935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klapp tíur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44.390.993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83.102.748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627644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r" fontAlgn="b"/>
                      <a:endParaRPr lang="is-IS" sz="7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977825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Dagspassar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727527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klst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3.652.140 </a:t>
                      </a:r>
                      <a:r>
                        <a:rPr lang="is-IS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</a:t>
                      </a:r>
                      <a:r>
                        <a:rPr lang="is-IS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11.671.728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684260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klst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2.594.070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14.583.271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735924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dagspassar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6.246.210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26.254.999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10798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r" fontAlgn="b"/>
                      <a:endParaRPr lang="is-IS" sz="7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786606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Staðgreiðsla (baukar)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917846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Staðgreiðsla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103.169.717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67.793.154 </a:t>
                      </a:r>
                      <a:r>
                        <a:rPr lang="is-IS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</a:t>
                      </a:r>
                      <a:r>
                        <a:rPr lang="is-IS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3464480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staðgreiðsla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103.169.717 </a:t>
                      </a:r>
                      <a:r>
                        <a:rPr lang="is-IS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</a:t>
                      </a:r>
                      <a:r>
                        <a:rPr lang="is-IS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67.793.154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699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2875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Plastkort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788965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l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Klapp kort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3.308.100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6.650.125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01092"/>
                  </a:ext>
                </a:extLst>
              </a:tr>
              <a:tr h="79609"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plastkort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3.308.100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6.650.125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302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endParaRPr lang="is-IS" sz="7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7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s-IS" sz="7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626065"/>
                  </a:ext>
                </a:extLst>
              </a:tr>
              <a:tr h="135833"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farmiðlar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1.728.308.208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1.689.819.661 kr </a:t>
                      </a:r>
                    </a:p>
                  </a:txBody>
                  <a:tcPr marL="4101" marR="4101" marT="4101" marB="1968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4101" marR="4101" marT="4101" marB="1968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9992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97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A2472C-1AFD-2B53-36DD-528DF8772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" y="341313"/>
            <a:ext cx="9144000" cy="1011237"/>
          </a:xfrm>
        </p:spPr>
        <p:txBody>
          <a:bodyPr/>
          <a:lstStyle/>
          <a:p>
            <a:pPr algn="l"/>
            <a:r>
              <a:rPr lang="is-IS" sz="5400" dirty="0"/>
              <a:t>Dreifing milli vöruflokka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FDA2F97-97EA-B5F9-4322-B40E984AE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050" y="1601921"/>
            <a:ext cx="10073131" cy="271808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Markmið með nýrri gjaldskrá – m.a. að bæta aðgengi að tímabilskortum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81% farþega nota einhvers konar tímabilskort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9EBFA7D-0289-5AF5-864A-AE37FADC15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1600691"/>
              </p:ext>
            </p:extLst>
          </p:nvPr>
        </p:nvGraphicFramePr>
        <p:xfrm>
          <a:off x="2145253" y="3127351"/>
          <a:ext cx="6582724" cy="3730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D75D42-F3C6-4471-FE7D-5AC33D3D52AC}"/>
              </a:ext>
            </a:extLst>
          </p:cNvPr>
          <p:cNvSpPr txBox="1">
            <a:spLocks/>
          </p:cNvSpPr>
          <p:nvPr/>
        </p:nvSpPr>
        <p:spPr>
          <a:xfrm>
            <a:off x="3734684" y="3127351"/>
            <a:ext cx="3403862" cy="936077"/>
          </a:xfr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s-IS" sz="1400" dirty="0"/>
              <a:t>Hlutfall af heildar skönnunum</a:t>
            </a:r>
          </a:p>
        </p:txBody>
      </p:sp>
    </p:spTree>
    <p:extLst>
      <p:ext uri="{BB962C8B-B14F-4D97-AF65-F5344CB8AC3E}">
        <p14:creationId xmlns:p14="http://schemas.microsoft.com/office/powerpoint/2010/main" val="78136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5FDA2F97-97EA-B5F9-4322-B40E984AE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7322" y="1718812"/>
            <a:ext cx="5322021" cy="924529"/>
          </a:xfrm>
        </p:spPr>
        <p:txBody>
          <a:bodyPr/>
          <a:lstStyle/>
          <a:p>
            <a:pPr algn="l"/>
            <a:r>
              <a:rPr lang="is-IS" sz="2000" dirty="0"/>
              <a:t>Skipting farmiðla – Klapp app </a:t>
            </a:r>
            <a:r>
              <a:rPr lang="is-IS" sz="2000" dirty="0" err="1"/>
              <a:t>vs</a:t>
            </a:r>
            <a:r>
              <a:rPr lang="is-IS" sz="2000" dirty="0"/>
              <a:t> Klapp kort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s-I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D8A43F4-E0C2-1DC7-84E2-D15221BFBA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492990"/>
              </p:ext>
            </p:extLst>
          </p:nvPr>
        </p:nvGraphicFramePr>
        <p:xfrm>
          <a:off x="2040172" y="2404610"/>
          <a:ext cx="6736322" cy="3271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260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638039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Strætó powerpoint grunnur</Template>
  <TotalTime>1132</TotalTime>
  <Words>1235</Words>
  <Application>Microsoft Office PowerPoint</Application>
  <PresentationFormat>Widescreen</PresentationFormat>
  <Paragraphs>469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GT America Rg</vt:lpstr>
      <vt:lpstr>1_Custom Design</vt:lpstr>
      <vt:lpstr>Custom Design</vt:lpstr>
      <vt:lpstr>2_Custom Design</vt:lpstr>
      <vt:lpstr>Fargjaldatekjur Jan – okt 2023</vt:lpstr>
      <vt:lpstr>Fargjaldatekjur 2023</vt:lpstr>
      <vt:lpstr>Sala haust 2023</vt:lpstr>
      <vt:lpstr>Dreifing milli vöruflokka</vt:lpstr>
      <vt:lpstr>Dreifing milli vöruflokka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Fargjaldatekjur Jan – Okt 2023</dc:title>
  <dc:creator>Markús Vilhjálmsson</dc:creator>
  <cp:lastModifiedBy>Herdís Steinarsdóttir</cp:lastModifiedBy>
  <cp:revision>2</cp:revision>
  <dcterms:created xsi:type="dcterms:W3CDTF">2023-11-20T16:02:13Z</dcterms:created>
  <dcterms:modified xsi:type="dcterms:W3CDTF">2023-12-19T10:27:10Z</dcterms:modified>
</cp:coreProperties>
</file>