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75" r:id="rId5"/>
    <p:sldId id="278" r:id="rId6"/>
    <p:sldId id="276" r:id="rId7"/>
    <p:sldId id="277" r:id="rId8"/>
    <p:sldId id="259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C00"/>
    <a:srgbClr val="26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C54171-0173-441A-A77C-BD371D42E644}" v="8" dt="2023-11-23T11:04:05.824"/>
    <p1510:client id="{ED98942A-1F42-40ED-9CF5-0FC1A8FE4A2F}" v="1" dt="2023-11-23T09:05:44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/>
    <p:restoredTop sz="91422" autoAdjust="0"/>
  </p:normalViewPr>
  <p:slideViewPr>
    <p:cSldViewPr snapToGrid="0" snapToObjects="1">
      <p:cViewPr varScale="1">
        <p:scale>
          <a:sx n="133" d="100"/>
          <a:sy n="133" d="100"/>
        </p:scale>
        <p:origin x="9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F51FE-155F-4E96-B1DF-259E37DC69C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4031-BF3E-49D4-BD3A-54F8E668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0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AD2F3-DA35-2A47-83BB-48A8A6FF1C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B1233-DAA8-4B4D-86B4-9650E1755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CB7AF-86ED-AA4E-BCE7-2B66AB68E1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2BABE-5308-B84A-AC4C-38F03EB85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DC463B-B3AE-5F48-96A4-36F93B617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6E9CBD-76AA-D742-A39D-F983042FB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9A8FE-2753-D745-9CCA-6975A527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8A8D4-D185-2A43-8CE0-FD5A765EA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282DAA-1087-BA4D-80F9-70270B018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E7BEE-6A88-5447-A0AD-19DF0F868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79" r:id="rId3"/>
    <p:sldLayoutId id="2147483674" r:id="rId4"/>
    <p:sldLayoutId id="2147483676" r:id="rId5"/>
    <p:sldLayoutId id="2147483672" r:id="rId6"/>
    <p:sldLayoutId id="2147483686" r:id="rId7"/>
    <p:sldLayoutId id="2147483688" r:id="rId8"/>
    <p:sldLayoutId id="2147483663" r:id="rId9"/>
    <p:sldLayoutId id="2147483662" r:id="rId10"/>
    <p:sldLayoutId id="2147483664" r:id="rId11"/>
    <p:sldLayoutId id="2147483666" r:id="rId12"/>
    <p:sldLayoutId id="214748366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2F194E-6EEC-4F05-92CE-008631DAA9D3}"/>
              </a:ext>
            </a:extLst>
          </p:cNvPr>
          <p:cNvSpPr txBox="1"/>
          <p:nvPr/>
        </p:nvSpPr>
        <p:spPr>
          <a:xfrm>
            <a:off x="170329" y="851647"/>
            <a:ext cx="7969624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Strætó bs. </a:t>
            </a:r>
          </a:p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Árshlutareikningur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janúar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september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 2023</a:t>
            </a:r>
          </a:p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Elísa Kristmannsdóttir</a:t>
            </a:r>
          </a:p>
          <a:p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Fjármálastjóri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                                                                                                    24.11.2023</a:t>
            </a:r>
            <a:endParaRPr lang="en-US" sz="1800" dirty="0">
              <a:solidFill>
                <a:schemeClr val="bg2">
                  <a:lumMod val="1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76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</p:spPr>
        <p:txBody>
          <a:bodyPr>
            <a:normAutofit fontScale="90000"/>
          </a:bodyPr>
          <a:lstStyle/>
          <a:p>
            <a:r>
              <a:rPr lang="en-US" sz="2700" b="1" dirty="0" err="1"/>
              <a:t>Rekstrarreikningur</a:t>
            </a:r>
            <a:r>
              <a:rPr lang="en-US" sz="2700" b="1" dirty="0"/>
              <a:t> </a:t>
            </a:r>
            <a:r>
              <a:rPr lang="en-US" sz="2700" b="1" dirty="0" err="1"/>
              <a:t>janúar</a:t>
            </a:r>
            <a:r>
              <a:rPr lang="en-US" sz="2700" b="1" dirty="0"/>
              <a:t> – </a:t>
            </a:r>
            <a:r>
              <a:rPr lang="en-US" sz="2700" b="1" dirty="0" err="1"/>
              <a:t>september</a:t>
            </a:r>
            <a:r>
              <a:rPr lang="en-US" sz="2700" b="1" dirty="0"/>
              <a:t> 2023</a:t>
            </a:r>
            <a:br>
              <a:rPr lang="en-US" sz="2700" b="1" dirty="0"/>
            </a:br>
            <a:endParaRPr lang="en-US" sz="2700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sp>
        <p:nvSpPr>
          <p:cNvPr id="7" name="Rétthyrningur 6">
            <a:extLst>
              <a:ext uri="{FF2B5EF4-FFF2-40B4-BE49-F238E27FC236}">
                <a16:creationId xmlns:a16="http://schemas.microsoft.com/office/drawing/2014/main" id="{AE8E67A5-1D19-07D6-4A3B-DB81EF2BA164}"/>
              </a:ext>
            </a:extLst>
          </p:cNvPr>
          <p:cNvSpPr/>
          <p:nvPr/>
        </p:nvSpPr>
        <p:spPr>
          <a:xfrm>
            <a:off x="4160938" y="23853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1" name="Rétthyrningur 10">
            <a:extLst>
              <a:ext uri="{FF2B5EF4-FFF2-40B4-BE49-F238E27FC236}">
                <a16:creationId xmlns:a16="http://schemas.microsoft.com/office/drawing/2014/main" id="{E75D05D3-8767-71B8-648C-AFAC44701173}"/>
              </a:ext>
            </a:extLst>
          </p:cNvPr>
          <p:cNvSpPr/>
          <p:nvPr/>
        </p:nvSpPr>
        <p:spPr>
          <a:xfrm>
            <a:off x="4313338" y="25377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4" name="Staðgengill efnis 13">
            <a:extLst>
              <a:ext uri="{FF2B5EF4-FFF2-40B4-BE49-F238E27FC236}">
                <a16:creationId xmlns:a16="http://schemas.microsoft.com/office/drawing/2014/main" id="{102BBE26-861B-6101-38E6-4E9E40D3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6" y="919247"/>
            <a:ext cx="2202185" cy="3712459"/>
          </a:xfrm>
        </p:spPr>
        <p:txBody>
          <a:bodyPr>
            <a:normAutofit/>
          </a:bodyPr>
          <a:lstStyle/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9" name="Staðgengill efnis 13">
            <a:extLst>
              <a:ext uri="{FF2B5EF4-FFF2-40B4-BE49-F238E27FC236}">
                <a16:creationId xmlns:a16="http://schemas.microsoft.com/office/drawing/2014/main" id="{ACB0FBF5-908B-2512-C9B2-B234D24AEEFB}"/>
              </a:ext>
            </a:extLst>
          </p:cNvPr>
          <p:cNvSpPr txBox="1">
            <a:spLocks/>
          </p:cNvSpPr>
          <p:nvPr/>
        </p:nvSpPr>
        <p:spPr>
          <a:xfrm>
            <a:off x="431329" y="1018225"/>
            <a:ext cx="2149006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0" name="Staðgengill efnis 13">
            <a:extLst>
              <a:ext uri="{FF2B5EF4-FFF2-40B4-BE49-F238E27FC236}">
                <a16:creationId xmlns:a16="http://schemas.microsoft.com/office/drawing/2014/main" id="{32727B8D-F4C4-7C5D-39EB-00A5EB94C277}"/>
              </a:ext>
            </a:extLst>
          </p:cNvPr>
          <p:cNvSpPr txBox="1">
            <a:spLocks/>
          </p:cNvSpPr>
          <p:nvPr/>
        </p:nvSpPr>
        <p:spPr>
          <a:xfrm>
            <a:off x="471056" y="1098340"/>
            <a:ext cx="2748079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2" name="Staðgengill efnis 13">
            <a:extLst>
              <a:ext uri="{FF2B5EF4-FFF2-40B4-BE49-F238E27FC236}">
                <a16:creationId xmlns:a16="http://schemas.microsoft.com/office/drawing/2014/main" id="{B65A5831-F151-EF3F-612F-64585E2AF345}"/>
              </a:ext>
            </a:extLst>
          </p:cNvPr>
          <p:cNvSpPr txBox="1">
            <a:spLocks/>
          </p:cNvSpPr>
          <p:nvPr/>
        </p:nvSpPr>
        <p:spPr>
          <a:xfrm>
            <a:off x="318656" y="715520"/>
            <a:ext cx="4101326" cy="4186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s-IS" sz="2700" dirty="0"/>
          </a:p>
          <a:p>
            <a:pPr>
              <a:lnSpc>
                <a:spcPct val="120000"/>
              </a:lnSpc>
            </a:pP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Fargjöld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jukust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um 24% milli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tímabila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(Covid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fyrstu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mán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2022) og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voru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6,5 millj.kr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yfir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áætlun</a:t>
            </a:r>
            <a:endParaRPr lang="en-US" sz="3200" dirty="0">
              <a:latin typeface="DINPro" panose="020B0504020101020102" pitchFamily="34" charset="0"/>
              <a:ea typeface="Verdana"/>
              <a:cs typeface="DINPro" panose="020B0504020101020102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Rekstrarframlag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eigenda</a:t>
            </a:r>
            <a:endParaRPr lang="en-US" sz="3200" dirty="0">
              <a:latin typeface="DINPro" panose="020B0504020101020102" pitchFamily="34" charset="0"/>
              <a:cs typeface="DINPro" panose="020B0504020101020102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Hækkun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frá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eigendum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856,4 millj.kr. (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strætóvísitala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og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aukaframlag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Aukning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í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sölu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til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aldraðra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og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öryrkja</a:t>
            </a:r>
            <a:endParaRPr lang="en-US" sz="3200" dirty="0">
              <a:latin typeface="DINPro" panose="020B0504020101020102" pitchFamily="34" charset="0"/>
              <a:cs typeface="DINPro" panose="020B0504020101020102" pitchFamily="34" charset="0"/>
            </a:endParaRPr>
          </a:p>
          <a:p>
            <a:pPr lvl="1">
              <a:lnSpc>
                <a:spcPct val="120000"/>
              </a:lnSpc>
            </a:pPr>
            <a:endParaRPr lang="en-US" sz="3200" dirty="0">
              <a:latin typeface="DINPro" panose="020B0504020101020102" pitchFamily="34" charset="0"/>
              <a:cs typeface="DINPro" panose="020B0504020101020102" pitchFamily="34" charset="0"/>
            </a:endParaRPr>
          </a:p>
          <a:p>
            <a:pPr lvl="1">
              <a:lnSpc>
                <a:spcPct val="120000"/>
              </a:lnSpc>
            </a:pPr>
            <a:endParaRPr lang="en-US" sz="3200" dirty="0">
              <a:latin typeface="DINPro" panose="020B0504020101020102" pitchFamily="34" charset="0"/>
              <a:cs typeface="DINPro" panose="020B0504020101020102" pitchFamily="34" charset="0"/>
            </a:endParaRPr>
          </a:p>
          <a:p>
            <a:pPr lvl="1"/>
            <a:endParaRPr lang="en-US" sz="4000" dirty="0">
              <a:latin typeface="DINPro" panose="020B0504020101020102" pitchFamily="34" charset="0"/>
              <a:cs typeface="DINPro" panose="020B0504020101020102" pitchFamily="34" charset="0"/>
            </a:endParaRPr>
          </a:p>
          <a:p>
            <a:pPr lvl="1"/>
            <a:endParaRPr lang="en-US" sz="4000" dirty="0">
              <a:latin typeface="DINPro" panose="020B0504020101020102" pitchFamily="34" charset="0"/>
              <a:cs typeface="DINPro" panose="020B0504020101020102" pitchFamily="34" charset="0"/>
            </a:endParaRPr>
          </a:p>
          <a:p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Laun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og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launatengd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gjöld</a:t>
            </a:r>
            <a:endParaRPr lang="en-US" sz="3200" dirty="0">
              <a:latin typeface="DINPro" panose="020B0504020101020102" pitchFamily="34" charset="0"/>
              <a:ea typeface="Verdana"/>
              <a:cs typeface="DINPro" panose="020B0504020101020102" pitchFamily="34" charset="0"/>
            </a:endParaRPr>
          </a:p>
          <a:p>
            <a:pPr marL="342900" lvl="1" indent="0">
              <a:buNone/>
            </a:pPr>
            <a:endParaRPr lang="en-US" sz="3200" dirty="0">
              <a:latin typeface="DINPro" panose="020B0504020101020102" pitchFamily="34" charset="0"/>
              <a:cs typeface="DINPro" panose="020B0504020101020102" pitchFamily="34" charset="0"/>
            </a:endParaRPr>
          </a:p>
          <a:p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Rekstur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vagna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og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aðkeyptur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akstur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Viðhaldskostnaður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hækkar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.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Skipt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út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nokkrum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vélum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. </a:t>
            </a:r>
          </a:p>
          <a:p>
            <a:pPr lvl="1">
              <a:lnSpc>
                <a:spcPct val="120000"/>
              </a:lnSpc>
            </a:pP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Heildarkostnaður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-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skipta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um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vél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um 4,4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mkr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.</a:t>
            </a:r>
            <a:endParaRPr lang="en-US" sz="3200" dirty="0">
              <a:latin typeface="DINPro" panose="020B0504020101020102" pitchFamily="34" charset="0"/>
              <a:cs typeface="DINPro" panose="020B0504020101020102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Meðalverð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á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lítra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10%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hærra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milli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tímabila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.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Notkun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í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lítrum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svipað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milli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tímabila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Aðkeyptur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akstur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hækkaði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mun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meira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en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áætlun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gerði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ráð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fyrir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(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hækkað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um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strætóvísitölu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)</a:t>
            </a:r>
            <a:endParaRPr lang="en-US" sz="3200" dirty="0">
              <a:latin typeface="DINPro" panose="020B0504020101020102" pitchFamily="34" charset="0"/>
              <a:cs typeface="DINPro" panose="020B0504020101020102" pitchFamily="34" charset="0"/>
            </a:endParaRPr>
          </a:p>
          <a:p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Annar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rekstrarkostnaður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lækkar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um 14%</a:t>
            </a:r>
          </a:p>
          <a:p>
            <a:pPr lvl="1"/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Gjaldfært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2022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vegna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dómsmáls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130 millj.kr.</a:t>
            </a:r>
          </a:p>
          <a:p>
            <a:pPr lvl="1"/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Persónu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- og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öryggisfulltrúi</a:t>
            </a:r>
            <a:endParaRPr lang="en-US" sz="3200" dirty="0">
              <a:latin typeface="DINPro" panose="020B0504020101020102" pitchFamily="34" charset="0"/>
              <a:cs typeface="DINPro" panose="020B0504020101020102" pitchFamily="34" charset="0"/>
            </a:endParaRPr>
          </a:p>
          <a:p>
            <a:pPr lvl="1"/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Mötuneytiskostnaður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–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fleiri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</a:t>
            </a:r>
            <a:r>
              <a:rPr lang="is-IS" sz="3200" dirty="0">
                <a:latin typeface="DINPro" panose="020B0504020101020102" pitchFamily="34" charset="0"/>
                <a:cs typeface="DINPro" panose="020B0504020101020102" pitchFamily="34" charset="0"/>
              </a:rPr>
              <a:t>seldir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skammtar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(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aukning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67%) </a:t>
            </a:r>
          </a:p>
          <a:p>
            <a:pPr lvl="1"/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Verðlagshækkun</a:t>
            </a:r>
            <a:endParaRPr lang="en-US" sz="3200" dirty="0">
              <a:latin typeface="DINPro" panose="020B0504020101020102" pitchFamily="34" charset="0"/>
              <a:cs typeface="DINPro" panose="020B0504020101020102" pitchFamily="34" charset="0"/>
            </a:endParaRPr>
          </a:p>
          <a:p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Vaxtagjöld</a:t>
            </a:r>
            <a:endParaRPr lang="en-US" sz="3200" dirty="0">
              <a:latin typeface="DINPro" panose="020B0504020101020102" pitchFamily="34" charset="0"/>
              <a:ea typeface="Verdana"/>
              <a:cs typeface="DINPro" panose="020B0504020101020102" pitchFamily="34" charset="0"/>
            </a:endParaRPr>
          </a:p>
          <a:p>
            <a:pPr lvl="1"/>
            <a:r>
              <a:rPr lang="en-US" sz="3200" dirty="0" err="1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Gjaldfært</a:t>
            </a:r>
            <a:r>
              <a:rPr lang="en-US" sz="3200" dirty="0">
                <a:latin typeface="DINPro" panose="020B0504020101020102" pitchFamily="34" charset="0"/>
                <a:ea typeface="Verdana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vegna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</a:t>
            </a:r>
            <a:r>
              <a:rPr lang="en-US" sz="3200" dirty="0" err="1">
                <a:latin typeface="DINPro" panose="020B0504020101020102" pitchFamily="34" charset="0"/>
                <a:cs typeface="DINPro" panose="020B0504020101020102" pitchFamily="34" charset="0"/>
              </a:rPr>
              <a:t>dómsmáls</a:t>
            </a:r>
            <a:r>
              <a:rPr lang="en-US" sz="3200" dirty="0">
                <a:latin typeface="DINPro" panose="020B0504020101020102" pitchFamily="34" charset="0"/>
                <a:cs typeface="DINPro" panose="020B0504020101020102" pitchFamily="34" charset="0"/>
              </a:rPr>
              <a:t> 116 millj.kr.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endParaRPr lang="en-US" sz="3200" dirty="0"/>
          </a:p>
          <a:p>
            <a:endParaRPr lang="en-US" sz="2400" dirty="0"/>
          </a:p>
          <a:p>
            <a:endParaRPr lang="is-IS" dirty="0"/>
          </a:p>
        </p:txBody>
      </p:sp>
      <p:pic>
        <p:nvPicPr>
          <p:cNvPr id="3" name="Mynd 2">
            <a:extLst>
              <a:ext uri="{FF2B5EF4-FFF2-40B4-BE49-F238E27FC236}">
                <a16:creationId xmlns:a16="http://schemas.microsoft.com/office/drawing/2014/main" id="{2BC0EB17-DC05-7C70-270B-3700CA89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982" y="1098340"/>
            <a:ext cx="4525231" cy="3399496"/>
          </a:xfrm>
          <a:prstGeom prst="rect">
            <a:avLst/>
          </a:prstGeom>
        </p:spPr>
      </p:pic>
      <p:pic>
        <p:nvPicPr>
          <p:cNvPr id="5" name="Mynd 4">
            <a:extLst>
              <a:ext uri="{FF2B5EF4-FFF2-40B4-BE49-F238E27FC236}">
                <a16:creationId xmlns:a16="http://schemas.microsoft.com/office/drawing/2014/main" id="{EAFB3ABE-9F7E-1DCB-D167-195428B0F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05" y="1807532"/>
            <a:ext cx="2683705" cy="7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1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</p:spPr>
        <p:txBody>
          <a:bodyPr>
            <a:normAutofit/>
          </a:bodyPr>
          <a:lstStyle/>
          <a:p>
            <a:r>
              <a:rPr lang="en-US" sz="2700" b="1" dirty="0" err="1"/>
              <a:t>Efnahagsreikningur</a:t>
            </a:r>
            <a:br>
              <a:rPr lang="en-US" sz="2700" b="1" dirty="0"/>
            </a:br>
            <a:endParaRPr lang="en-US" sz="2700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sp>
        <p:nvSpPr>
          <p:cNvPr id="7" name="Rétthyrningur 6">
            <a:extLst>
              <a:ext uri="{FF2B5EF4-FFF2-40B4-BE49-F238E27FC236}">
                <a16:creationId xmlns:a16="http://schemas.microsoft.com/office/drawing/2014/main" id="{AE8E67A5-1D19-07D6-4A3B-DB81EF2BA164}"/>
              </a:ext>
            </a:extLst>
          </p:cNvPr>
          <p:cNvSpPr/>
          <p:nvPr/>
        </p:nvSpPr>
        <p:spPr>
          <a:xfrm>
            <a:off x="4160938" y="23853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1" name="Rétthyrningur 10">
            <a:extLst>
              <a:ext uri="{FF2B5EF4-FFF2-40B4-BE49-F238E27FC236}">
                <a16:creationId xmlns:a16="http://schemas.microsoft.com/office/drawing/2014/main" id="{E75D05D3-8767-71B8-648C-AFAC44701173}"/>
              </a:ext>
            </a:extLst>
          </p:cNvPr>
          <p:cNvSpPr/>
          <p:nvPr/>
        </p:nvSpPr>
        <p:spPr>
          <a:xfrm>
            <a:off x="4313338" y="25377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4" name="Staðgengill efnis 13">
            <a:extLst>
              <a:ext uri="{FF2B5EF4-FFF2-40B4-BE49-F238E27FC236}">
                <a16:creationId xmlns:a16="http://schemas.microsoft.com/office/drawing/2014/main" id="{102BBE26-861B-6101-38E6-4E9E40D3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6" y="945940"/>
            <a:ext cx="2202185" cy="3712459"/>
          </a:xfrm>
        </p:spPr>
        <p:txBody>
          <a:bodyPr>
            <a:normAutofit/>
          </a:bodyPr>
          <a:lstStyle/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9" name="Staðgengill efnis 13">
            <a:extLst>
              <a:ext uri="{FF2B5EF4-FFF2-40B4-BE49-F238E27FC236}">
                <a16:creationId xmlns:a16="http://schemas.microsoft.com/office/drawing/2014/main" id="{ACB0FBF5-908B-2512-C9B2-B234D24AEEFB}"/>
              </a:ext>
            </a:extLst>
          </p:cNvPr>
          <p:cNvSpPr txBox="1">
            <a:spLocks/>
          </p:cNvSpPr>
          <p:nvPr/>
        </p:nvSpPr>
        <p:spPr>
          <a:xfrm>
            <a:off x="431329" y="1018225"/>
            <a:ext cx="2149006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0" name="Staðgengill efnis 13">
            <a:extLst>
              <a:ext uri="{FF2B5EF4-FFF2-40B4-BE49-F238E27FC236}">
                <a16:creationId xmlns:a16="http://schemas.microsoft.com/office/drawing/2014/main" id="{32727B8D-F4C4-7C5D-39EB-00A5EB94C277}"/>
              </a:ext>
            </a:extLst>
          </p:cNvPr>
          <p:cNvSpPr txBox="1">
            <a:spLocks/>
          </p:cNvSpPr>
          <p:nvPr/>
        </p:nvSpPr>
        <p:spPr>
          <a:xfrm>
            <a:off x="471056" y="1098340"/>
            <a:ext cx="2748079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2" name="Staðgengill efnis 13">
            <a:extLst>
              <a:ext uri="{FF2B5EF4-FFF2-40B4-BE49-F238E27FC236}">
                <a16:creationId xmlns:a16="http://schemas.microsoft.com/office/drawing/2014/main" id="{B65A5831-F151-EF3F-612F-64585E2AF345}"/>
              </a:ext>
            </a:extLst>
          </p:cNvPr>
          <p:cNvSpPr txBox="1">
            <a:spLocks/>
          </p:cNvSpPr>
          <p:nvPr/>
        </p:nvSpPr>
        <p:spPr>
          <a:xfrm>
            <a:off x="281663" y="906082"/>
            <a:ext cx="2937472" cy="3904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/>
              <a:t>Níu</a:t>
            </a:r>
            <a:r>
              <a:rPr lang="en-US" sz="1200" dirty="0"/>
              <a:t> </a:t>
            </a:r>
            <a:r>
              <a:rPr lang="en-US" sz="1200" dirty="0" err="1"/>
              <a:t>nýirr</a:t>
            </a:r>
            <a:r>
              <a:rPr lang="en-US" sz="1200" dirty="0"/>
              <a:t> </a:t>
            </a:r>
            <a:r>
              <a:rPr lang="en-US" sz="1200" dirty="0" err="1"/>
              <a:t>rafmagnsvagnar</a:t>
            </a:r>
            <a:endParaRPr lang="en-US" sz="1200" dirty="0"/>
          </a:p>
          <a:p>
            <a:r>
              <a:rPr lang="en-US" sz="1200" dirty="0" err="1"/>
              <a:t>F.f.innheimtur</a:t>
            </a:r>
            <a:r>
              <a:rPr lang="en-US" sz="1200" dirty="0"/>
              <a:t> </a:t>
            </a:r>
            <a:r>
              <a:rPr lang="en-US" sz="1200" dirty="0" err="1"/>
              <a:t>kostn</a:t>
            </a:r>
            <a:r>
              <a:rPr lang="en-US" sz="1200" dirty="0"/>
              <a:t>. – </a:t>
            </a:r>
            <a:r>
              <a:rPr lang="en-US" sz="1200" dirty="0" err="1"/>
              <a:t>lífeyrissj</a:t>
            </a:r>
            <a:r>
              <a:rPr lang="en-US" sz="1200" dirty="0"/>
              <a:t>. </a:t>
            </a:r>
            <a:r>
              <a:rPr lang="en-US" sz="1200" dirty="0" err="1"/>
              <a:t>Brú</a:t>
            </a:r>
            <a:endParaRPr lang="en-US" sz="1200" dirty="0"/>
          </a:p>
          <a:p>
            <a:r>
              <a:rPr lang="en-US" sz="1200" dirty="0"/>
              <a:t>Handbært fé </a:t>
            </a:r>
            <a:r>
              <a:rPr lang="en-US" sz="1200" dirty="0" err="1"/>
              <a:t>hækkar</a:t>
            </a:r>
            <a:r>
              <a:rPr lang="en-US" sz="1200" dirty="0"/>
              <a:t> um 46 mkr.</a:t>
            </a:r>
          </a:p>
          <a:p>
            <a:pPr lvl="1"/>
            <a:r>
              <a:rPr lang="en-US" sz="1200" dirty="0"/>
              <a:t>Um 253 mkr. </a:t>
            </a:r>
            <a:r>
              <a:rPr lang="en-US" sz="1200" dirty="0" err="1"/>
              <a:t>eyrnamerkt</a:t>
            </a:r>
            <a:r>
              <a:rPr lang="en-US" sz="1200" dirty="0"/>
              <a:t> </a:t>
            </a:r>
            <a:r>
              <a:rPr lang="en-US" sz="1200" dirty="0" err="1"/>
              <a:t>rafvögnum</a:t>
            </a:r>
            <a:endParaRPr lang="en-US" sz="1200" dirty="0"/>
          </a:p>
          <a:p>
            <a:r>
              <a:rPr lang="is-IS" sz="1200" dirty="0"/>
              <a:t>Eigið fé neikvætt 94,5 </a:t>
            </a:r>
            <a:r>
              <a:rPr lang="is-IS" sz="1200" dirty="0" err="1"/>
              <a:t>mkr</a:t>
            </a:r>
            <a:r>
              <a:rPr lang="is-IS" sz="1200" dirty="0"/>
              <a:t>.</a:t>
            </a:r>
          </a:p>
          <a:p>
            <a:r>
              <a:rPr lang="is-IS" sz="1200" dirty="0"/>
              <a:t>Viðskiptaskuldir</a:t>
            </a:r>
          </a:p>
          <a:p>
            <a:pPr lvl="1"/>
            <a:r>
              <a:rPr lang="is-IS" sz="900" dirty="0"/>
              <a:t>Hækkun skuld á nýjum vögnum 251 millj.kr. </a:t>
            </a:r>
          </a:p>
          <a:p>
            <a:pPr lvl="1"/>
            <a:r>
              <a:rPr lang="is-IS" sz="900" dirty="0"/>
              <a:t>Greitt í október 151 millj.kr. Eftirstöðvar í dag 100 millj.kr.</a:t>
            </a:r>
          </a:p>
          <a:p>
            <a:r>
              <a:rPr lang="is-IS" sz="1200" dirty="0"/>
              <a:t>Fyrirfram innheimtar tekjur </a:t>
            </a:r>
          </a:p>
          <a:p>
            <a:pPr lvl="1"/>
            <a:r>
              <a:rPr lang="is-IS" sz="1200" dirty="0"/>
              <a:t>SSH 75,5 mkr.</a:t>
            </a:r>
          </a:p>
          <a:p>
            <a:r>
              <a:rPr lang="is-IS" sz="1200" dirty="0"/>
              <a:t>Aðrar skammtímaskuldir</a:t>
            </a:r>
          </a:p>
          <a:p>
            <a:pPr lvl="1"/>
            <a:r>
              <a:rPr lang="is-IS" sz="1200" dirty="0"/>
              <a:t>Dómsmál 321 mkr. + </a:t>
            </a:r>
            <a:r>
              <a:rPr lang="is-IS" sz="1200" dirty="0" err="1"/>
              <a:t>launat.gjöld</a:t>
            </a:r>
            <a:r>
              <a:rPr lang="is-IS" sz="1200" dirty="0"/>
              <a:t> </a:t>
            </a:r>
          </a:p>
          <a:p>
            <a:pPr lvl="1"/>
            <a:endParaRPr lang="is-IS" sz="13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C2732F5C-F7FC-7A38-DD1B-FCCEC2978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692" y="906082"/>
            <a:ext cx="2748079" cy="3632948"/>
          </a:xfrm>
          <a:prstGeom prst="rect">
            <a:avLst/>
          </a:prstGeom>
        </p:spPr>
      </p:pic>
      <p:pic>
        <p:nvPicPr>
          <p:cNvPr id="6" name="Mynd 5">
            <a:extLst>
              <a:ext uri="{FF2B5EF4-FFF2-40B4-BE49-F238E27FC236}">
                <a16:creationId xmlns:a16="http://schemas.microsoft.com/office/drawing/2014/main" id="{1A2FA3E8-7CD0-27EF-4D36-43686C89E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483" y="954096"/>
            <a:ext cx="3048524" cy="34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1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</p:spPr>
        <p:txBody>
          <a:bodyPr>
            <a:normAutofit/>
          </a:bodyPr>
          <a:lstStyle/>
          <a:p>
            <a:r>
              <a:rPr lang="en-US" sz="2700" b="1" dirty="0" err="1"/>
              <a:t>Sjóðstreymi</a:t>
            </a:r>
            <a:br>
              <a:rPr lang="en-US" sz="2700" b="1" dirty="0"/>
            </a:br>
            <a:endParaRPr lang="en-US" sz="2700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sp>
        <p:nvSpPr>
          <p:cNvPr id="7" name="Rétthyrningur 6">
            <a:extLst>
              <a:ext uri="{FF2B5EF4-FFF2-40B4-BE49-F238E27FC236}">
                <a16:creationId xmlns:a16="http://schemas.microsoft.com/office/drawing/2014/main" id="{AE8E67A5-1D19-07D6-4A3B-DB81EF2BA164}"/>
              </a:ext>
            </a:extLst>
          </p:cNvPr>
          <p:cNvSpPr/>
          <p:nvPr/>
        </p:nvSpPr>
        <p:spPr>
          <a:xfrm>
            <a:off x="4160938" y="23853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1" name="Rétthyrningur 10">
            <a:extLst>
              <a:ext uri="{FF2B5EF4-FFF2-40B4-BE49-F238E27FC236}">
                <a16:creationId xmlns:a16="http://schemas.microsoft.com/office/drawing/2014/main" id="{E75D05D3-8767-71B8-648C-AFAC44701173}"/>
              </a:ext>
            </a:extLst>
          </p:cNvPr>
          <p:cNvSpPr/>
          <p:nvPr/>
        </p:nvSpPr>
        <p:spPr>
          <a:xfrm>
            <a:off x="4313338" y="25377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4" name="Staðgengill efnis 13">
            <a:extLst>
              <a:ext uri="{FF2B5EF4-FFF2-40B4-BE49-F238E27FC236}">
                <a16:creationId xmlns:a16="http://schemas.microsoft.com/office/drawing/2014/main" id="{102BBE26-861B-6101-38E6-4E9E40D3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6" y="919247"/>
            <a:ext cx="2202185" cy="3712459"/>
          </a:xfrm>
        </p:spPr>
        <p:txBody>
          <a:bodyPr>
            <a:normAutofit/>
          </a:bodyPr>
          <a:lstStyle/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9" name="Staðgengill efnis 13">
            <a:extLst>
              <a:ext uri="{FF2B5EF4-FFF2-40B4-BE49-F238E27FC236}">
                <a16:creationId xmlns:a16="http://schemas.microsoft.com/office/drawing/2014/main" id="{ACB0FBF5-908B-2512-C9B2-B234D24AEEFB}"/>
              </a:ext>
            </a:extLst>
          </p:cNvPr>
          <p:cNvSpPr txBox="1">
            <a:spLocks/>
          </p:cNvSpPr>
          <p:nvPr/>
        </p:nvSpPr>
        <p:spPr>
          <a:xfrm>
            <a:off x="431329" y="1018225"/>
            <a:ext cx="2149006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0" name="Staðgengill efnis 13">
            <a:extLst>
              <a:ext uri="{FF2B5EF4-FFF2-40B4-BE49-F238E27FC236}">
                <a16:creationId xmlns:a16="http://schemas.microsoft.com/office/drawing/2014/main" id="{32727B8D-F4C4-7C5D-39EB-00A5EB94C277}"/>
              </a:ext>
            </a:extLst>
          </p:cNvPr>
          <p:cNvSpPr txBox="1">
            <a:spLocks/>
          </p:cNvSpPr>
          <p:nvPr/>
        </p:nvSpPr>
        <p:spPr>
          <a:xfrm>
            <a:off x="471056" y="1098340"/>
            <a:ext cx="2748079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2" name="Staðgengill efnis 13">
            <a:extLst>
              <a:ext uri="{FF2B5EF4-FFF2-40B4-BE49-F238E27FC236}">
                <a16:creationId xmlns:a16="http://schemas.microsoft.com/office/drawing/2014/main" id="{B65A5831-F151-EF3F-612F-64585E2AF345}"/>
              </a:ext>
            </a:extLst>
          </p:cNvPr>
          <p:cNvSpPr txBox="1">
            <a:spLocks/>
          </p:cNvSpPr>
          <p:nvPr/>
        </p:nvSpPr>
        <p:spPr>
          <a:xfrm>
            <a:off x="481662" y="959304"/>
            <a:ext cx="3615137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s-IS" sz="2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pic>
        <p:nvPicPr>
          <p:cNvPr id="3" name="Mynd 2">
            <a:extLst>
              <a:ext uri="{FF2B5EF4-FFF2-40B4-BE49-F238E27FC236}">
                <a16:creationId xmlns:a16="http://schemas.microsoft.com/office/drawing/2014/main" id="{2D0098A3-001C-7F58-9E03-B6F7CADDF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601" y="408334"/>
            <a:ext cx="3461465" cy="432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7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075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701619d-f2df-4348-b5ba-1a2e52a1191d">
      <UserInfo>
        <DisplayName>Jóhannes Svavar Rúnarsson</DisplayName>
        <AccountId>18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320C4472EF743BD8CD65A1D7AC3A6" ma:contentTypeVersion="5" ma:contentTypeDescription="Create a new document." ma:contentTypeScope="" ma:versionID="ef5292c8ed7f634e40ad1d0897540465">
  <xsd:schema xmlns:xsd="http://www.w3.org/2001/XMLSchema" xmlns:xs="http://www.w3.org/2001/XMLSchema" xmlns:p="http://schemas.microsoft.com/office/2006/metadata/properties" xmlns:ns2="f695ffc6-8401-4794-b6c0-480eb50371ac" xmlns:ns3="f701619d-f2df-4348-b5ba-1a2e52a1191d" targetNamespace="http://schemas.microsoft.com/office/2006/metadata/properties" ma:root="true" ma:fieldsID="a7f35632adf83e4fe5d3ded6ff19c226" ns2:_="" ns3:_="">
    <xsd:import namespace="f695ffc6-8401-4794-b6c0-480eb50371ac"/>
    <xsd:import namespace="f701619d-f2df-4348-b5ba-1a2e52a119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5ffc6-8401-4794-b6c0-480eb50371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1619d-f2df-4348-b5ba-1a2e52a1191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55A983-4959-4846-AE8D-E0DA08C2B6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1F909C-1B36-4BD7-821D-390C822651DB}">
  <ds:schemaRefs>
    <ds:schemaRef ds:uri="http://purl.org/dc/terms/"/>
    <ds:schemaRef ds:uri="http://purl.org/dc/dcmitype/"/>
    <ds:schemaRef ds:uri="f695ffc6-8401-4794-b6c0-480eb50371ac"/>
    <ds:schemaRef ds:uri="http://schemas.openxmlformats.org/package/2006/metadata/core-properties"/>
    <ds:schemaRef ds:uri="http://schemas.microsoft.com/office/2006/metadata/properties"/>
    <ds:schemaRef ds:uri="f701619d-f2df-4348-b5ba-1a2e52a1191d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819DC0A-0831-469D-B260-115AE74C0B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95ffc6-8401-4794-b6c0-480eb50371ac"/>
    <ds:schemaRef ds:uri="f701619d-f2df-4348-b5ba-1a2e52a119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7494</TotalTime>
  <Words>236</Words>
  <Application>Microsoft Office PowerPoint</Application>
  <PresentationFormat>On-screen Show (16:9)</PresentationFormat>
  <Paragraphs>110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DINPro</vt:lpstr>
      <vt:lpstr>DINPro-Bold</vt:lpstr>
      <vt:lpstr>Verdana</vt:lpstr>
      <vt:lpstr>Office Theme</vt:lpstr>
      <vt:lpstr>PowerPoint Presentation</vt:lpstr>
      <vt:lpstr>Rekstrarreikningur janúar – september 2023 </vt:lpstr>
      <vt:lpstr>Efnahagsreikningur </vt:lpstr>
      <vt:lpstr>Sjóðstreymi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Hjörvar Hardarson</dc:creator>
  <cp:lastModifiedBy>Herdís Steinarsdóttir</cp:lastModifiedBy>
  <cp:revision>92</cp:revision>
  <dcterms:created xsi:type="dcterms:W3CDTF">2016-12-15T10:29:52Z</dcterms:created>
  <dcterms:modified xsi:type="dcterms:W3CDTF">2023-12-19T10:15:38Z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0x010100108320C4472EF743BD8CD65A1D7AC3A6</vt:lpwstr>
  </property>
</Properties>
</file>