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7" r:id="rId3"/>
  </p:sldMasterIdLst>
  <p:sldIdLst>
    <p:sldId id="256" r:id="rId4"/>
    <p:sldId id="262" r:id="rId5"/>
    <p:sldId id="257" r:id="rId6"/>
    <p:sldId id="261" r:id="rId7"/>
    <p:sldId id="263" r:id="rId8"/>
    <p:sldId id="265" r:id="rId9"/>
    <p:sldId id="258" r:id="rId10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traeto-my.sharepoint.com/personal/markus_straeto_is/Documents/S&#243;knar&#225;&#230;tlun%20-%20verkli&#240;ur%2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/>
              <a:t>Viðhorf</a:t>
            </a:r>
            <a:r>
              <a:rPr lang="is-IS" baseline="0"/>
              <a:t> almennings &amp; Skor frétta</a:t>
            </a:r>
            <a:endParaRPr lang="is-I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'[Sóknaráætlun - verkliður 1.xlsx]Viðhorfskannanir'!$AE$21</c:f>
              <c:strCache>
                <c:ptCount val="1"/>
                <c:pt idx="0">
                  <c:v>Nota strætó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'[Sóknaráætlun - verkliður 1.xlsx]Viðhorfskannanir'!$AD$22:$AD$28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'[Sóknaráætlun - verkliður 1.xlsx]Viðhorfskannanir'!$AE$22:$AE$28</c:f>
              <c:numCache>
                <c:formatCode>General</c:formatCode>
                <c:ptCount val="7"/>
                <c:pt idx="0">
                  <c:v>3.5</c:v>
                </c:pt>
                <c:pt idx="1">
                  <c:v>3.7</c:v>
                </c:pt>
                <c:pt idx="2">
                  <c:v>3.8</c:v>
                </c:pt>
                <c:pt idx="3">
                  <c:v>3.8</c:v>
                </c:pt>
                <c:pt idx="4">
                  <c:v>3.75</c:v>
                </c:pt>
                <c:pt idx="5">
                  <c:v>3.7</c:v>
                </c:pt>
                <c:pt idx="6">
                  <c:v>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9E8-4628-9CC1-9AD6B30A7818}"/>
            </c:ext>
          </c:extLst>
        </c:ser>
        <c:ser>
          <c:idx val="1"/>
          <c:order val="1"/>
          <c:tx>
            <c:strRef>
              <c:f>'[Sóknaráætlun - verkliður 1.xlsx]Viðhorfskannanir'!$AF$21</c:f>
              <c:strCache>
                <c:ptCount val="1"/>
                <c:pt idx="0">
                  <c:v>Nota ekki strætó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'[Sóknaráætlun - verkliður 1.xlsx]Viðhorfskannanir'!$AD$22:$AD$28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'[Sóknaráætlun - verkliður 1.xlsx]Viðhorfskannanir'!$AF$22:$AF$28</c:f>
              <c:numCache>
                <c:formatCode>General</c:formatCode>
                <c:ptCount val="7"/>
                <c:pt idx="0">
                  <c:v>3.2</c:v>
                </c:pt>
                <c:pt idx="1">
                  <c:v>3.2</c:v>
                </c:pt>
                <c:pt idx="2">
                  <c:v>3.4</c:v>
                </c:pt>
                <c:pt idx="3">
                  <c:v>3.4</c:v>
                </c:pt>
                <c:pt idx="4">
                  <c:v>3.25</c:v>
                </c:pt>
                <c:pt idx="5">
                  <c:v>3.1</c:v>
                </c:pt>
                <c:pt idx="6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E8-4628-9CC1-9AD6B30A7818}"/>
            </c:ext>
          </c:extLst>
        </c:ser>
        <c:ser>
          <c:idx val="2"/>
          <c:order val="2"/>
          <c:tx>
            <c:strRef>
              <c:f>'[Sóknaráætlun - verkliður 1.xlsx]Viðhorfskannanir'!$AG$21</c:f>
              <c:strCache>
                <c:ptCount val="1"/>
                <c:pt idx="0">
                  <c:v>Skor frétta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'[Sóknaráætlun - verkliður 1.xlsx]Viðhorfskannanir'!$AD$22:$AD$28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'[Sóknaráætlun - verkliður 1.xlsx]Viðhorfskannanir'!$AG$22:$AG$28</c:f>
              <c:numCache>
                <c:formatCode>General</c:formatCode>
                <c:ptCount val="7"/>
                <c:pt idx="0">
                  <c:v>3.1</c:v>
                </c:pt>
                <c:pt idx="1">
                  <c:v>3.5</c:v>
                </c:pt>
                <c:pt idx="2">
                  <c:v>3.4</c:v>
                </c:pt>
                <c:pt idx="3">
                  <c:v>3.5</c:v>
                </c:pt>
                <c:pt idx="4">
                  <c:v>3.3</c:v>
                </c:pt>
                <c:pt idx="5">
                  <c:v>3.2</c:v>
                </c:pt>
                <c:pt idx="6">
                  <c:v>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9E8-4628-9CC1-9AD6B30A78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52506063"/>
        <c:axId val="1852505583"/>
      </c:lineChart>
      <c:catAx>
        <c:axId val="1852506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852505583"/>
        <c:crosses val="autoZero"/>
        <c:auto val="1"/>
        <c:lblAlgn val="ctr"/>
        <c:lblOffset val="100"/>
        <c:noMultiLvlLbl val="0"/>
      </c:catAx>
      <c:valAx>
        <c:axId val="1852505583"/>
        <c:scaling>
          <c:orientation val="minMax"/>
          <c:max val="4"/>
          <c:min val="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852506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501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40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ABBA6-5A0E-C7FB-D980-8C0CC6C03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3C5A9D-DCAC-224D-45D0-BB6C25497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1F3E8-460F-1A64-1C07-1F253F16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C6A-1303-4284-9A43-03D6A98A6E99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93774-424A-CC10-5F4F-600FFC9AC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D631D-1D27-F914-B28E-CC205269F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00E7-B4CD-4FA7-ADC5-4F177C11E5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6498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468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572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35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568BFBB-B4B3-3D43-8EBE-567E7218AB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9AD630-AB87-C947-95C4-71DD397C61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B8ACE-D6D2-0746-ACEC-CC72BA9B16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77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656481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D7D38-208F-2802-FB46-B84E5C5ABB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/>
              <a:t>Sölu og markaðsmál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E867E1-C16F-B725-58AB-FB8BBBE12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143999" cy="423115"/>
          </a:xfrm>
        </p:spPr>
        <p:txBody>
          <a:bodyPr/>
          <a:lstStyle/>
          <a:p>
            <a:r>
              <a:rPr lang="is-IS" dirty="0"/>
              <a:t>Markús Vilhjálmsson</a:t>
            </a:r>
          </a:p>
        </p:txBody>
      </p:sp>
    </p:spTree>
    <p:extLst>
      <p:ext uri="{BB962C8B-B14F-4D97-AF65-F5344CB8AC3E}">
        <p14:creationId xmlns:p14="http://schemas.microsoft.com/office/powerpoint/2010/main" val="374818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4F9C-7510-A877-992A-3F1AAACBD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95" y="307509"/>
            <a:ext cx="9144000" cy="750326"/>
          </a:xfrm>
        </p:spPr>
        <p:txBody>
          <a:bodyPr/>
          <a:lstStyle/>
          <a:p>
            <a:pPr algn="l"/>
            <a:r>
              <a:rPr lang="is-IS" sz="4400" dirty="0"/>
              <a:t>Hvernig mælum við árangur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7AA8D-5F35-BFE1-F23F-888631529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623" y="1773237"/>
            <a:ext cx="9144000" cy="446619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Viðhorfsmælingar Prósent og BEST hópurinn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Sölutölur og rýni samsetningu fargjaldatekna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Innstigsmælingar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Fylgjendur og „</a:t>
            </a:r>
            <a:r>
              <a:rPr lang="is-IS" dirty="0" err="1"/>
              <a:t>engagement</a:t>
            </a:r>
            <a:r>
              <a:rPr lang="is-IS" dirty="0"/>
              <a:t>“ á samfélagsmiðlum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Umferð um vef og app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Mælingar á fjölmiðlaumfjöllun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s-IS" dirty="0"/>
          </a:p>
        </p:txBody>
      </p:sp>
      <p:pic>
        <p:nvPicPr>
          <p:cNvPr id="11" name="Graphic 10" descr="Gauge outline">
            <a:extLst>
              <a:ext uri="{FF2B5EF4-FFF2-40B4-BE49-F238E27FC236}">
                <a16:creationId xmlns:a16="http://schemas.microsoft.com/office/drawing/2014/main" id="{821EE688-E64B-40E4-3C88-268466C836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6424" y="3429000"/>
            <a:ext cx="4670612" cy="467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528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4F9C-7510-A877-992A-3F1AAACBD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95" y="307509"/>
            <a:ext cx="9144000" cy="750326"/>
          </a:xfrm>
        </p:spPr>
        <p:txBody>
          <a:bodyPr/>
          <a:lstStyle/>
          <a:p>
            <a:pPr algn="l"/>
            <a:r>
              <a:rPr lang="is-IS" sz="4400" dirty="0"/>
              <a:t>Samfélagsmiðlar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7AA8D-5F35-BFE1-F23F-888631529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623" y="1773237"/>
            <a:ext cx="7073153" cy="446619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Ná auknum fylgjendafjölda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30.500 fylgjendur í dag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36.000+ í lok árs 2024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Aukin áhersla á Instagram og </a:t>
            </a:r>
            <a:r>
              <a:rPr lang="is-IS" dirty="0" err="1"/>
              <a:t>TikTok</a:t>
            </a:r>
            <a:endParaRPr lang="is-I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Yngri notendahópar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Viðhorfsmælingar neikvæðastar meðal 18-34 ára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Beita Instagram og </a:t>
            </a:r>
            <a:r>
              <a:rPr lang="is-IS" dirty="0" err="1"/>
              <a:t>TikTok</a:t>
            </a:r>
            <a:r>
              <a:rPr lang="is-IS" dirty="0"/>
              <a:t> betur í upplýsingamiðlun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Setja fram upplýsingar varðandi þjónustu og annað á „léttari“ hátt til að birta á þessum miðlum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Sýna meira frá innra starfi Strætó</a:t>
            </a:r>
          </a:p>
        </p:txBody>
      </p:sp>
      <p:pic>
        <p:nvPicPr>
          <p:cNvPr id="7" name="Graphic 6" descr="Online Network outline">
            <a:extLst>
              <a:ext uri="{FF2B5EF4-FFF2-40B4-BE49-F238E27FC236}">
                <a16:creationId xmlns:a16="http://schemas.microsoft.com/office/drawing/2014/main" id="{85437BF5-BFA5-0121-E391-6C2C7DD209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3578" y="1990166"/>
            <a:ext cx="5109882" cy="510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501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4F9C-7510-A877-992A-3F1AAACBD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95" y="307509"/>
            <a:ext cx="9144000" cy="750326"/>
          </a:xfrm>
        </p:spPr>
        <p:txBody>
          <a:bodyPr/>
          <a:lstStyle/>
          <a:p>
            <a:pPr algn="l"/>
            <a:r>
              <a:rPr lang="is-IS" sz="4400" dirty="0"/>
              <a:t>Upplýsingamiðlun og PR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7AA8D-5F35-BFE1-F23F-888631529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588" y="1536092"/>
            <a:ext cx="9144000" cy="446619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„Ýta“ út jákvæðum fréttum af fyrirtækinu reglulega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Fréttaumfjöllun hefur mikil áhrif á viðhorf almennings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Halda áfram með framþróun á Strætóvef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Lifandi mælaborð á vef sem sýnir lykiltölur úr starfseminni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s-I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D1B8A87-83D2-78EC-9D5A-9E057AE8CE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2041519"/>
              </p:ext>
            </p:extLst>
          </p:nvPr>
        </p:nvGraphicFramePr>
        <p:xfrm>
          <a:off x="549471" y="3769191"/>
          <a:ext cx="4830445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1397F90-F458-55D9-7B14-9A97062B7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9763" y="3611812"/>
            <a:ext cx="4915586" cy="30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7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4F9C-7510-A877-992A-3F1AAACBD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95" y="307509"/>
            <a:ext cx="9144000" cy="750326"/>
          </a:xfrm>
        </p:spPr>
        <p:txBody>
          <a:bodyPr/>
          <a:lstStyle/>
          <a:p>
            <a:pPr algn="l"/>
            <a:r>
              <a:rPr lang="is-IS" sz="4400" dirty="0"/>
              <a:t>Sölumál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7AA8D-5F35-BFE1-F23F-888631529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623" y="1773237"/>
            <a:ext cx="9144000" cy="446619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Fargjaldatekjur aukist um 15% milli ára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Tekjuaukning milli 22 og 23 áætluð 26%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Viðhalda korthafafjölgun á móti verðhækkunum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Áætlun gerir ráð fyrir miklum vexti í sölu stakra fargjalda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 err="1"/>
              <a:t>cEMV</a:t>
            </a:r>
            <a:r>
              <a:rPr lang="is-IS" dirty="0"/>
              <a:t>…… Loksins 2024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Tækifæri til að fjölga staðgreiðslufargjöldum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 err="1"/>
              <a:t>cEMV</a:t>
            </a:r>
            <a:r>
              <a:rPr lang="is-IS" dirty="0"/>
              <a:t> + </a:t>
            </a:r>
            <a:r>
              <a:rPr lang="is-IS" dirty="0" err="1"/>
              <a:t>Capping</a:t>
            </a:r>
            <a:r>
              <a:rPr lang="is-IS" dirty="0"/>
              <a:t> tækifæri til að sækja frekar á ferðir í kringum afþreyingu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Stórt sóknartækifæri þar sem notkunin er utan háannatíma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Afkastageta kerfisins takmarkar mögulegan vöxt meðal stórnotenda</a:t>
            </a:r>
          </a:p>
        </p:txBody>
      </p:sp>
    </p:spTree>
    <p:extLst>
      <p:ext uri="{BB962C8B-B14F-4D97-AF65-F5344CB8AC3E}">
        <p14:creationId xmlns:p14="http://schemas.microsoft.com/office/powerpoint/2010/main" val="806831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4F9C-7510-A877-992A-3F1AAACBD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95" y="307509"/>
            <a:ext cx="9144000" cy="750326"/>
          </a:xfrm>
        </p:spPr>
        <p:txBody>
          <a:bodyPr/>
          <a:lstStyle/>
          <a:p>
            <a:pPr algn="l"/>
            <a:r>
              <a:rPr lang="is-IS" sz="4400" dirty="0"/>
              <a:t>Viðhorfsmælingar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7AA8D-5F35-BFE1-F23F-888631529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623" y="1773237"/>
            <a:ext cx="9144000" cy="446619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Ná viðhorfi til Strætó á jákvæðari braut eftir nokkuð stöðuga niðursveiflu undanfarin 3 ár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Mældist 3.2 í jún 2023 en var 3,7 árið 2019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Ímynd Klapp greiðslukerfis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„Content“ herferð fór í loftið 11. október 2023 sem miðar sérstaklega að því að snúa viðhorfi til greiðslukerfisins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 err="1"/>
              <a:t>cEMV</a:t>
            </a:r>
            <a:r>
              <a:rPr lang="is-IS" dirty="0"/>
              <a:t> + </a:t>
            </a:r>
            <a:r>
              <a:rPr lang="is-IS" dirty="0" err="1"/>
              <a:t>Capping</a:t>
            </a:r>
            <a:r>
              <a:rPr lang="is-IS" dirty="0"/>
              <a:t> munu vega þungt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13% setja greiðsluleiðir fyrir sig sem hamlandi þátt gegn meiri notkun á Strætó</a:t>
            </a:r>
          </a:p>
        </p:txBody>
      </p:sp>
    </p:spTree>
    <p:extLst>
      <p:ext uri="{BB962C8B-B14F-4D97-AF65-F5344CB8AC3E}">
        <p14:creationId xmlns:p14="http://schemas.microsoft.com/office/powerpoint/2010/main" val="2443802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831050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Strætó powerpoint grunnur</Template>
  <TotalTime>257</TotalTime>
  <Words>270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GT America Rg</vt:lpstr>
      <vt:lpstr>1_Custom Design</vt:lpstr>
      <vt:lpstr>Custom Design</vt:lpstr>
      <vt:lpstr>2_Custom Design</vt:lpstr>
      <vt:lpstr>Sölu og markaðsmál 2024</vt:lpstr>
      <vt:lpstr>Hvernig mælum við árangur</vt:lpstr>
      <vt:lpstr>Samfélagsmiðlar</vt:lpstr>
      <vt:lpstr>Upplýsingamiðlun og PR</vt:lpstr>
      <vt:lpstr>Sölumál</vt:lpstr>
      <vt:lpstr>Viðhorfsmælingar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Sölu og markaðsmál 2024</dc:title>
  <dc:creator>Markús Vilhjálmsson</dc:creator>
  <cp:lastModifiedBy>Herdís Steinarsdóttir</cp:lastModifiedBy>
  <cp:revision>1</cp:revision>
  <dcterms:created xsi:type="dcterms:W3CDTF">2023-10-17T10:46:35Z</dcterms:created>
  <dcterms:modified xsi:type="dcterms:W3CDTF">2023-11-03T13:14:48Z</dcterms:modified>
</cp:coreProperties>
</file>