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5" r:id="rId5"/>
  </p:sldMasterIdLst>
  <p:notesMasterIdLst>
    <p:notesMasterId r:id="rId16"/>
  </p:notesMasterIdLst>
  <p:sldIdLst>
    <p:sldId id="257" r:id="rId6"/>
    <p:sldId id="607" r:id="rId7"/>
    <p:sldId id="609" r:id="rId8"/>
    <p:sldId id="608" r:id="rId9"/>
    <p:sldId id="610" r:id="rId10"/>
    <p:sldId id="604" r:id="rId11"/>
    <p:sldId id="611" r:id="rId12"/>
    <p:sldId id="280" r:id="rId13"/>
    <p:sldId id="256" r:id="rId14"/>
    <p:sldId id="261" r:id="rId15"/>
  </p:sldIdLst>
  <p:sldSz cx="12192000" cy="6858000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228"/>
    <a:srgbClr val="FCA4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C429F9-0A07-4DC1-9DB1-82E0F5BFD19A}" v="2" dt="2023-10-19T08:48:41.3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B7D6A3-5F11-4D09-AF91-4D1557ACBF8D}" type="datetimeFigureOut">
              <a:rPr lang="is-IS" smtClean="0"/>
              <a:t>3.11.2023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s-I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AA1949-A92F-4220-B6D2-FA6F95E8920A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534615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C8046-9F94-D6A7-59E8-E1B3688A32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62BC5C-3FF5-618B-9D29-C0DF8EF225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0A9D81-7EAD-89D5-1581-B10D9894D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3.11.2023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D695DA-FECC-1543-D84D-085F2B249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D00363-E5D3-B67B-D967-10EA11AC4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57070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3B999-D249-46F5-4CC9-F52858280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2F105-3811-84D5-329A-61E014DD01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19CD1B-4077-28B4-4D1C-BAA1E53E2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3.11.2023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7002E-733D-F78E-8992-D28EA15AF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B5339D-9357-C6B9-9C01-0F585A4C7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148951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DE3D81-49E4-5C19-B846-05CA72A3DA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3E8257-DCA6-091B-1A16-A6481C47B5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A3C282-5036-6566-5BF2-C19B30374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3.11.2023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9158B-E808-AACA-E802-2F5A258D4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8E9041-BF8B-4982-EEEC-A74A20C52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311187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28884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65884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Efnissíð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8963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5249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6EC61-8A77-04CD-C253-D5EF8A912A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D37E8C-ED8A-65E5-B421-E833E3EE85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5C50D-497A-717A-78F7-27BAE7606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B679F-8DF2-4488-8A81-78E0C70A1540}" type="datetimeFigureOut">
              <a:rPr lang="is-IS" smtClean="0"/>
              <a:t>3.11.2023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73FB9-796F-16B0-A6CA-F353A35F9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EB4BE1-F430-38DF-8C25-FB128A8D0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7079E-F102-4DA2-8A60-B00A3544068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520322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CE9F5-5B33-6481-6FBE-A8E22C0A8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19BA8-EBB5-9567-2819-3D7E2A359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594424-232B-3A9C-AD21-26B1BEF19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3.11.2023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08B9FA-9201-99F2-C318-D1CC215BE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8FCD82-16D5-D4AD-34B1-06419B3A6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885487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09994-DC98-704B-D149-FB93AF4F8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BAB9F8-01D9-F08C-EC58-EAD03EF86D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CA12BF-E66C-6EE2-3008-17C7D3186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3.11.2023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66FE19-815A-4B9D-471F-893B5AD68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F3327-D2BC-0C65-966E-BDA89D7F5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599669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0CCB3-BE9A-BFE1-C4EF-0A651FF04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44462-EA42-818B-5ACF-FDCA3BE4F7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9C6F10-A261-CE25-8847-035564A4CA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1C2E1A-35A1-BDDE-FC7C-DBF73CA4A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3.11.2023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8FCEBB-123D-1F60-DDE6-84C5F8733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0F47D-EE74-4A45-4207-CBAA8E824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798711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A7A7E-53B2-B20D-82C9-A453DF93D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E3BA14-B6FF-378F-5C3C-55846B6B03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9F729C-A5E1-6766-6A41-5CF724FD2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921D53-A2CC-9100-0001-5362C02550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D02CDB-E0A9-2E9A-0477-435AFB2CF6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E32AD0-50B7-32B5-9566-DA6977ACF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3.11.2023</a:t>
            </a:fld>
            <a:endParaRPr lang="is-I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00D0E6-0294-466A-5AAC-B84B3F0A0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801539-BEBC-EF88-6108-9CC1510B5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27693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E55CA-AFDE-669E-1966-3B7FAEDB0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9595F8-097C-34DB-EE34-D9E5022E2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3.11.2023</a:t>
            </a:fld>
            <a:endParaRPr lang="is-I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AACAD7-ED5C-014B-3013-EC546B7B0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A53E64-DD12-006C-4330-1E71FD8FC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76749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5325E6-9A92-A87E-9181-3B775FD8A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3.11.2023</a:t>
            </a:fld>
            <a:endParaRPr lang="is-I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A4D130-3172-3A2E-D364-6FCF907C9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8F3B4B-80A9-3B8F-CBEC-D8464A10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77546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4A5EE-7823-59CD-332D-A0ECDD9DF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3625A-C946-680C-0157-0FBA15424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A54912-1105-9BE6-D037-A1A2291957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A26BE1-22A2-8099-F91A-C856FFEA4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3.11.2023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3AFFA6-C684-6231-44E3-0AC700CDA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1B64A5-E9E3-5D52-B821-9FC9A168D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526178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68B87-0850-7406-8EDF-49C458D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89C8E6-8CD0-70DE-4129-22A89F4DAB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67B62E-9D67-ED2B-8303-F5D9585DC3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58CC64-91A8-401D-043F-10B3EF4F9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3.11.2023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35C430-C73F-3D8F-D5AA-3FBDBDB8D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73880A-D7A7-F94F-9BDC-EA51978F5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197515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.emf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148CB4-F891-6DCB-4EBA-25030EBA0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69BF74-463B-CC71-4984-A595AF2DD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99DC87-A674-0121-6364-BB71342C71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65B71-A9DB-471F-B76D-E007481ADEB5}" type="datetimeFigureOut">
              <a:rPr lang="is-IS" smtClean="0"/>
              <a:t>3.11.2023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49E036-A872-AAED-5C89-539B654340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71F54D-39DE-4E9F-06ED-CABDFFF34C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119042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F995EEC-9302-594E-BB22-2E116BDA0177}"/>
              </a:ext>
            </a:extLst>
          </p:cNvPr>
          <p:cNvSpPr/>
          <p:nvPr userDrawn="1"/>
        </p:nvSpPr>
        <p:spPr>
          <a:xfrm>
            <a:off x="10545417" y="0"/>
            <a:ext cx="1646583" cy="6858000"/>
          </a:xfrm>
          <a:prstGeom prst="rect">
            <a:avLst/>
          </a:prstGeom>
          <a:solidFill>
            <a:srgbClr val="FFD2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9AAAEA4-1751-A344-BB20-B69CB0B82E8A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354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9" r:id="rId2"/>
    <p:sldLayoutId id="2147483670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A8384C6-FF30-E242-8BCA-A749425563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37284"/>
            <a:ext cx="12192000" cy="699528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EA83790-2997-C643-8BC0-701E26C301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9BC4EF8-050F-B84F-9352-094CB7C91B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082" y="3663923"/>
            <a:ext cx="10803835" cy="2334805"/>
          </a:xfrm>
          <a:prstGeom prst="rect">
            <a:avLst/>
          </a:prstGeom>
        </p:spPr>
      </p:pic>
      <p:sp>
        <p:nvSpPr>
          <p:cNvPr id="7" name="Title Placeholder 2">
            <a:extLst>
              <a:ext uri="{FF2B5EF4-FFF2-40B4-BE49-F238E27FC236}">
                <a16:creationId xmlns:a16="http://schemas.microsoft.com/office/drawing/2014/main" id="{17CFED84-3C76-A747-94D4-DC3D4EBB8840}"/>
              </a:ext>
            </a:extLst>
          </p:cNvPr>
          <p:cNvSpPr txBox="1">
            <a:spLocks/>
          </p:cNvSpPr>
          <p:nvPr/>
        </p:nvSpPr>
        <p:spPr>
          <a:xfrm>
            <a:off x="982317" y="1310202"/>
            <a:ext cx="6646920" cy="11743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600" b="0" i="0" dirty="0">
                <a:solidFill>
                  <a:prstClr val="black"/>
                </a:solidFill>
                <a:latin typeface="Calibri"/>
                <a:cs typeface="Calibri"/>
              </a:rPr>
              <a:t>Fjárhagsáætlun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alibri"/>
                <a:cs typeface="Calibri"/>
              </a:rPr>
              <a:t> </a:t>
            </a:r>
            <a:r>
              <a:rPr lang="en-US" sz="3600" b="0" i="0" dirty="0">
                <a:solidFill>
                  <a:prstClr val="black"/>
                </a:solidFill>
                <a:latin typeface="Calibri"/>
                <a:cs typeface="Calibri"/>
              </a:rPr>
              <a:t>2024 </a:t>
            </a:r>
            <a:endParaRPr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0" name="Title Placeholder 2">
            <a:extLst>
              <a:ext uri="{FF2B5EF4-FFF2-40B4-BE49-F238E27FC236}">
                <a16:creationId xmlns:a16="http://schemas.microsoft.com/office/drawing/2014/main" id="{3664F71E-3F21-1B4D-9CBB-0C64C7B8833B}"/>
              </a:ext>
            </a:extLst>
          </p:cNvPr>
          <p:cNvSpPr txBox="1">
            <a:spLocks/>
          </p:cNvSpPr>
          <p:nvPr/>
        </p:nvSpPr>
        <p:spPr>
          <a:xfrm>
            <a:off x="9408490" y="6229831"/>
            <a:ext cx="2287657" cy="3995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T America Rg" pitchFamily="2" charset="77"/>
              <a:ea typeface="+mj-ea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722647-A693-F3D6-E8B3-44F05D7232B1}"/>
              </a:ext>
            </a:extLst>
          </p:cNvPr>
          <p:cNvSpPr txBox="1"/>
          <p:nvPr/>
        </p:nvSpPr>
        <p:spPr>
          <a:xfrm>
            <a:off x="8939814" y="6229831"/>
            <a:ext cx="172226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/>
              <a:t>16.10 2023</a:t>
            </a: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3855362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543BDF6-EBE6-EE47-BC2D-914B8A5DD8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785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E536AAB-59F3-94E5-20E7-67C36C3977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3029" y="310601"/>
            <a:ext cx="9144000" cy="827734"/>
          </a:xfrm>
        </p:spPr>
        <p:txBody>
          <a:bodyPr/>
          <a:lstStyle/>
          <a:p>
            <a:pPr algn="l"/>
            <a:r>
              <a:rPr lang="is-IS" sz="4000" dirty="0"/>
              <a:t>Fjárhagsáætlun sviðsmyndir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BFD49E9-7ADA-5E04-0970-F04E615294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2514" y="1399445"/>
            <a:ext cx="2873829" cy="4674784"/>
          </a:xfrm>
        </p:spPr>
        <p:txBody>
          <a:bodyPr lIns="91440" tIns="45720" rIns="91440" bIns="45720" anchor="t"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200" dirty="0">
                <a:latin typeface="GT America Rg"/>
              </a:rPr>
              <a:t>Fargjöld </a:t>
            </a:r>
            <a:r>
              <a:rPr lang="en-US" sz="1200" dirty="0" err="1">
                <a:latin typeface="GT America Rg"/>
              </a:rPr>
              <a:t>hækka</a:t>
            </a:r>
            <a:r>
              <a:rPr lang="en-US" sz="1200" dirty="0">
                <a:latin typeface="GT America Rg"/>
              </a:rPr>
              <a:t> um 15,9%.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200" dirty="0">
                <a:latin typeface="GT America Rg"/>
              </a:rPr>
              <a:t>Framlag </a:t>
            </a:r>
            <a:r>
              <a:rPr lang="en-US" sz="1200" dirty="0" err="1">
                <a:latin typeface="GT America Rg"/>
              </a:rPr>
              <a:t>frá</a:t>
            </a:r>
            <a:r>
              <a:rPr lang="en-US" sz="1200" dirty="0">
                <a:latin typeface="GT America Rg"/>
              </a:rPr>
              <a:t> </a:t>
            </a:r>
            <a:r>
              <a:rPr lang="en-US" sz="1200" dirty="0" err="1">
                <a:latin typeface="GT America Rg"/>
              </a:rPr>
              <a:t>eigendum</a:t>
            </a:r>
            <a:r>
              <a:rPr lang="en-US" sz="1200" dirty="0">
                <a:latin typeface="GT America Rg"/>
              </a:rPr>
              <a:t> </a:t>
            </a:r>
            <a:r>
              <a:rPr lang="en-US" sz="1200" dirty="0" err="1">
                <a:latin typeface="GT America Rg"/>
              </a:rPr>
              <a:t>hækkar</a:t>
            </a:r>
            <a:r>
              <a:rPr lang="en-US" sz="1200" dirty="0">
                <a:latin typeface="GT America Rg"/>
              </a:rPr>
              <a:t> um 6,8% og </a:t>
            </a:r>
            <a:r>
              <a:rPr lang="en-US" sz="1200" dirty="0" err="1">
                <a:latin typeface="GT America Rg"/>
              </a:rPr>
              <a:t>aukaframlag</a:t>
            </a:r>
            <a:r>
              <a:rPr lang="en-US" sz="1200" dirty="0">
                <a:latin typeface="GT America Rg"/>
              </a:rPr>
              <a:t> 200 </a:t>
            </a:r>
            <a:r>
              <a:rPr lang="en-US" sz="1200" dirty="0" err="1">
                <a:latin typeface="GT America Rg"/>
              </a:rPr>
              <a:t>mkr</a:t>
            </a:r>
            <a:r>
              <a:rPr lang="en-US" sz="1200" dirty="0">
                <a:latin typeface="GT America Rg"/>
              </a:rPr>
              <a:t>. </a:t>
            </a:r>
            <a:r>
              <a:rPr lang="en-US" sz="1200" dirty="0" err="1">
                <a:latin typeface="GT America Rg"/>
              </a:rPr>
              <a:t>eða</a:t>
            </a:r>
            <a:r>
              <a:rPr lang="en-US" sz="1200" dirty="0">
                <a:latin typeface="GT America Rg"/>
              </a:rPr>
              <a:t> </a:t>
            </a:r>
            <a:r>
              <a:rPr lang="en-US" sz="1200" dirty="0" err="1">
                <a:latin typeface="GT America Rg"/>
              </a:rPr>
              <a:t>hækkun</a:t>
            </a:r>
            <a:r>
              <a:rPr lang="en-US" sz="1200" dirty="0">
                <a:latin typeface="GT America Rg"/>
              </a:rPr>
              <a:t> um 10,6%.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200" dirty="0" err="1">
                <a:latin typeface="GT America Rg"/>
              </a:rPr>
              <a:t>Leiðakerfi</a:t>
            </a:r>
            <a:r>
              <a:rPr lang="en-US" sz="1200" dirty="0">
                <a:latin typeface="GT America Rg"/>
              </a:rPr>
              <a:t> </a:t>
            </a:r>
            <a:r>
              <a:rPr lang="en-US" sz="1200" dirty="0" err="1">
                <a:latin typeface="GT America Rg"/>
              </a:rPr>
              <a:t>óbreytt</a:t>
            </a:r>
            <a:r>
              <a:rPr lang="en-US" sz="1200" dirty="0">
                <a:latin typeface="GT America Rg"/>
              </a:rPr>
              <a:t> </a:t>
            </a:r>
            <a:r>
              <a:rPr lang="en-US" sz="1200" dirty="0" err="1">
                <a:latin typeface="GT America Rg"/>
              </a:rPr>
              <a:t>þó</a:t>
            </a:r>
            <a:r>
              <a:rPr lang="en-US" sz="1200" dirty="0">
                <a:latin typeface="GT America Rg"/>
              </a:rPr>
              <a:t> </a:t>
            </a:r>
            <a:r>
              <a:rPr lang="en-US" sz="1200" dirty="0" err="1">
                <a:latin typeface="GT America Rg"/>
              </a:rPr>
              <a:t>lagfærðar</a:t>
            </a:r>
            <a:r>
              <a:rPr lang="en-US" sz="1200" dirty="0">
                <a:latin typeface="GT America Rg"/>
              </a:rPr>
              <a:t> </a:t>
            </a:r>
            <a:r>
              <a:rPr lang="en-US" sz="1200" dirty="0" err="1">
                <a:latin typeface="GT America Rg"/>
              </a:rPr>
              <a:t>leiðir</a:t>
            </a:r>
            <a:r>
              <a:rPr lang="en-US" sz="1200" dirty="0">
                <a:latin typeface="GT America Rg"/>
              </a:rPr>
              <a:t> </a:t>
            </a:r>
            <a:r>
              <a:rPr lang="en-US" sz="1200" dirty="0" err="1">
                <a:latin typeface="GT America Rg"/>
              </a:rPr>
              <a:t>sem</a:t>
            </a:r>
            <a:r>
              <a:rPr lang="en-US" sz="1200" dirty="0">
                <a:latin typeface="GT America Rg"/>
              </a:rPr>
              <a:t> ekki geta </a:t>
            </a:r>
            <a:r>
              <a:rPr lang="en-US" sz="1200" dirty="0" err="1">
                <a:latin typeface="GT America Rg"/>
              </a:rPr>
              <a:t>staðist</a:t>
            </a:r>
            <a:r>
              <a:rPr lang="en-US" sz="1200" dirty="0">
                <a:latin typeface="GT America Rg"/>
              </a:rPr>
              <a:t> </a:t>
            </a:r>
            <a:r>
              <a:rPr lang="en-US" sz="1200" dirty="0" err="1">
                <a:latin typeface="GT America Rg"/>
              </a:rPr>
              <a:t>tímaáætlun</a:t>
            </a:r>
            <a:r>
              <a:rPr lang="en-US" sz="1200" dirty="0">
                <a:latin typeface="GT America Rg"/>
              </a:rPr>
              <a:t> </a:t>
            </a:r>
            <a:r>
              <a:rPr lang="en-US" sz="1200" dirty="0" err="1">
                <a:latin typeface="GT America Rg"/>
              </a:rPr>
              <a:t>vegna</a:t>
            </a:r>
            <a:r>
              <a:rPr lang="en-US" sz="1200" dirty="0">
                <a:latin typeface="GT America Rg"/>
              </a:rPr>
              <a:t> </a:t>
            </a:r>
            <a:r>
              <a:rPr lang="en-US" sz="1200" dirty="0" err="1">
                <a:latin typeface="GT America Rg"/>
              </a:rPr>
              <a:t>umferðar</a:t>
            </a:r>
            <a:r>
              <a:rPr lang="en-US" sz="1200" dirty="0">
                <a:latin typeface="GT America Rg"/>
              </a:rPr>
              <a:t>. Mun </a:t>
            </a:r>
            <a:r>
              <a:rPr lang="en-US" sz="1200" dirty="0" err="1">
                <a:latin typeface="GT America Rg"/>
              </a:rPr>
              <a:t>þurfa</a:t>
            </a:r>
            <a:r>
              <a:rPr lang="en-US" sz="1200" dirty="0">
                <a:latin typeface="GT America Rg"/>
              </a:rPr>
              <a:t> á </a:t>
            </a:r>
            <a:r>
              <a:rPr lang="en-US" sz="1200" dirty="0" err="1">
                <a:latin typeface="GT America Rg"/>
              </a:rPr>
              <a:t>næstu</a:t>
            </a:r>
            <a:r>
              <a:rPr lang="en-US" sz="1200" dirty="0">
                <a:latin typeface="GT America Rg"/>
              </a:rPr>
              <a:t> </a:t>
            </a:r>
            <a:r>
              <a:rPr lang="en-US" sz="1200" dirty="0" err="1">
                <a:latin typeface="GT America Rg"/>
              </a:rPr>
              <a:t>misserum</a:t>
            </a:r>
            <a:r>
              <a:rPr lang="en-US" sz="1200" dirty="0">
                <a:latin typeface="GT America Rg"/>
              </a:rPr>
              <a:t> </a:t>
            </a:r>
            <a:r>
              <a:rPr lang="en-US" sz="1200" dirty="0" err="1">
                <a:latin typeface="GT America Rg"/>
              </a:rPr>
              <a:t>að</a:t>
            </a:r>
            <a:r>
              <a:rPr lang="en-US" sz="1200" dirty="0">
                <a:latin typeface="GT America Rg"/>
              </a:rPr>
              <a:t> </a:t>
            </a:r>
            <a:r>
              <a:rPr lang="en-US" sz="1200" dirty="0" err="1">
                <a:latin typeface="GT America Rg"/>
              </a:rPr>
              <a:t>fara</a:t>
            </a:r>
            <a:r>
              <a:rPr lang="en-US" sz="1200" dirty="0">
                <a:latin typeface="GT America Rg"/>
              </a:rPr>
              <a:t> í </a:t>
            </a:r>
            <a:r>
              <a:rPr lang="en-US" sz="1200" dirty="0" err="1">
                <a:latin typeface="GT America Rg"/>
              </a:rPr>
              <a:t>fleiri</a:t>
            </a:r>
            <a:r>
              <a:rPr lang="en-US" sz="1200" dirty="0">
                <a:latin typeface="GT America Rg"/>
              </a:rPr>
              <a:t> </a:t>
            </a:r>
            <a:r>
              <a:rPr lang="en-US" sz="1200" dirty="0" err="1">
                <a:latin typeface="GT America Rg"/>
              </a:rPr>
              <a:t>slíkar</a:t>
            </a:r>
            <a:r>
              <a:rPr lang="en-US" sz="1200" dirty="0">
                <a:latin typeface="GT America Rg"/>
              </a:rPr>
              <a:t> </a:t>
            </a:r>
            <a:r>
              <a:rPr lang="en-US" sz="1200" dirty="0" err="1">
                <a:latin typeface="GT America Rg"/>
              </a:rPr>
              <a:t>aðgerðir</a:t>
            </a:r>
            <a:r>
              <a:rPr lang="en-US" sz="1200" dirty="0">
                <a:latin typeface="GT America Rg"/>
              </a:rPr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FF0000"/>
              </a:solidFill>
            </a:endParaRPr>
          </a:p>
        </p:txBody>
      </p:sp>
      <p:pic>
        <p:nvPicPr>
          <p:cNvPr id="8" name="Mynd 7">
            <a:extLst>
              <a:ext uri="{FF2B5EF4-FFF2-40B4-BE49-F238E27FC236}">
                <a16:creationId xmlns:a16="http://schemas.microsoft.com/office/drawing/2014/main" id="{952BD25B-9F6F-7A84-0039-1A1D3E1496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5756" y="1325919"/>
            <a:ext cx="6162675" cy="401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049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8914A-2044-492D-9F27-F37AB4A13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arammi 3">
            <a:extLst>
              <a:ext uri="{FF2B5EF4-FFF2-40B4-BE49-F238E27FC236}">
                <a16:creationId xmlns:a16="http://schemas.microsoft.com/office/drawing/2014/main" id="{A1A999E1-68BA-B275-77CF-0F76262C6DBF}"/>
              </a:ext>
            </a:extLst>
          </p:cNvPr>
          <p:cNvSpPr txBox="1"/>
          <p:nvPr/>
        </p:nvSpPr>
        <p:spPr>
          <a:xfrm>
            <a:off x="574758" y="637592"/>
            <a:ext cx="690170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Áætlað</a:t>
            </a:r>
            <a:r>
              <a:rPr lang="en-US" sz="3200" dirty="0"/>
              <a:t> </a:t>
            </a:r>
            <a:r>
              <a:rPr lang="en-US" sz="3200" dirty="0" err="1"/>
              <a:t>rekstrarframlag</a:t>
            </a:r>
            <a:r>
              <a:rPr lang="en-US" sz="3200" dirty="0"/>
              <a:t> </a:t>
            </a:r>
            <a:r>
              <a:rPr lang="en-US" sz="3200" dirty="0" err="1"/>
              <a:t>eigenda</a:t>
            </a:r>
            <a:endParaRPr lang="en-US" sz="3200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B03B32-C782-CFDF-F793-9A5DA5A4816A}"/>
              </a:ext>
            </a:extLst>
          </p:cNvPr>
          <p:cNvSpPr txBox="1"/>
          <p:nvPr/>
        </p:nvSpPr>
        <p:spPr>
          <a:xfrm>
            <a:off x="574758" y="1488480"/>
            <a:ext cx="40346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 err="1"/>
              <a:t>Rekstrarframlag</a:t>
            </a:r>
            <a:r>
              <a:rPr lang="en-US" sz="1400" dirty="0"/>
              <a:t> </a:t>
            </a:r>
            <a:r>
              <a:rPr lang="en-US" sz="1400" dirty="0" err="1"/>
              <a:t>eigenda</a:t>
            </a:r>
            <a:r>
              <a:rPr lang="en-US" sz="1400" dirty="0"/>
              <a:t> fer </a:t>
            </a:r>
            <a:r>
              <a:rPr lang="en-US" sz="1400" dirty="0" err="1"/>
              <a:t>úr</a:t>
            </a:r>
            <a:r>
              <a:rPr lang="en-US" sz="1400" dirty="0"/>
              <a:t> 5,3 ma.kr í 5,9 ma.kr </a:t>
            </a:r>
            <a:r>
              <a:rPr lang="en-US" sz="1400" dirty="0" err="1"/>
              <a:t>með</a:t>
            </a:r>
            <a:r>
              <a:rPr lang="en-US" sz="1400" dirty="0"/>
              <a:t> </a:t>
            </a:r>
            <a:r>
              <a:rPr lang="en-US" sz="1400" dirty="0" err="1"/>
              <a:t>viðbótarframlagi</a:t>
            </a:r>
            <a:r>
              <a:rPr lang="en-US" sz="1400" dirty="0"/>
              <a:t> </a:t>
            </a:r>
            <a:r>
              <a:rPr lang="en-US" sz="1400" dirty="0" err="1"/>
              <a:t>upp</a:t>
            </a:r>
            <a:r>
              <a:rPr lang="en-US" sz="1400" dirty="0"/>
              <a:t> á 200 </a:t>
            </a:r>
            <a:r>
              <a:rPr lang="en-US" sz="1400" dirty="0" err="1"/>
              <a:t>mkr</a:t>
            </a:r>
            <a:r>
              <a:rPr lang="en-US" sz="1400" dirty="0"/>
              <a:t>. - </a:t>
            </a:r>
            <a:r>
              <a:rPr lang="en-US" sz="1400" dirty="0" err="1"/>
              <a:t>aukning</a:t>
            </a:r>
            <a:r>
              <a:rPr lang="en-US" sz="1400" dirty="0"/>
              <a:t> um 10,6%.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graphicFrame>
        <p:nvGraphicFramePr>
          <p:cNvPr id="13" name="Staðgengill efnis 12">
            <a:extLst>
              <a:ext uri="{FF2B5EF4-FFF2-40B4-BE49-F238E27FC236}">
                <a16:creationId xmlns:a16="http://schemas.microsoft.com/office/drawing/2014/main" id="{6422300D-88C9-58F8-0236-E26E43884AF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0"/>
          <a:ext cx="0" cy="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00">
                  <a:extLst>
                    <a:ext uri="{9D8B030D-6E8A-4147-A177-3AD203B41FA5}">
                      <a16:colId xmlns:a16="http://schemas.microsoft.com/office/drawing/2014/main" val="2752925301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30341762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403599766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4247785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" u="none" strike="noStrike">
                          <a:effectLst/>
                        </a:rPr>
                        <a:t>Hlutfall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" u="none" strike="noStrike">
                          <a:effectLst/>
                        </a:rPr>
                        <a:t>Fjárhæð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" u="none" strike="noStrike">
                          <a:effectLst/>
                        </a:rPr>
                        <a:t>Á mán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26909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00" u="none" strike="noStrike">
                          <a:effectLst/>
                        </a:rPr>
                        <a:t>Reykjavík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" u="none" strike="noStrike">
                          <a:effectLst/>
                        </a:rPr>
                        <a:t>62%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" u="none" strike="noStrike">
                          <a:effectLst/>
                        </a:rPr>
                        <a:t>3.493.704.147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" u="none" strike="noStrike">
                          <a:effectLst/>
                        </a:rPr>
                        <a:t>291.142.012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707429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00" u="none" strike="noStrike">
                          <a:effectLst/>
                        </a:rPr>
                        <a:t>Kópavogur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" u="none" strike="noStrike">
                          <a:effectLst/>
                        </a:rPr>
                        <a:t>14%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" u="none" strike="noStrike">
                          <a:effectLst/>
                        </a:rPr>
                        <a:t>781.840.681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" u="none" strike="noStrike">
                          <a:effectLst/>
                        </a:rPr>
                        <a:t>65.153.390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555683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00" u="none" strike="noStrike">
                          <a:effectLst/>
                        </a:rPr>
                        <a:t>Hafnarfjörður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" u="none" strike="noStrike">
                          <a:effectLst/>
                        </a:rPr>
                        <a:t>10%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" u="none" strike="noStrike">
                          <a:effectLst/>
                        </a:rPr>
                        <a:t>549.573.297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" u="none" strike="noStrike">
                          <a:effectLst/>
                        </a:rPr>
                        <a:t>45.797.775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929649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00" u="none" strike="noStrike">
                          <a:effectLst/>
                        </a:rPr>
                        <a:t>Garðabær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" u="none" strike="noStrike">
                          <a:effectLst/>
                        </a:rPr>
                        <a:t>7%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" u="none" strike="noStrike">
                          <a:effectLst/>
                        </a:rPr>
                        <a:t>423.847.780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" u="none" strike="noStrike">
                          <a:effectLst/>
                        </a:rPr>
                        <a:t>35.320.648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368195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00" u="none" strike="noStrike">
                          <a:effectLst/>
                        </a:rPr>
                        <a:t>Mosfellsbær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" u="none" strike="noStrike">
                          <a:effectLst/>
                        </a:rPr>
                        <a:t>5%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" u="none" strike="noStrike">
                          <a:effectLst/>
                        </a:rPr>
                        <a:t>308.117.030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" u="none" strike="noStrike">
                          <a:effectLst/>
                        </a:rPr>
                        <a:t>25.676.419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671867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00" u="none" strike="noStrike">
                          <a:effectLst/>
                        </a:rPr>
                        <a:t>Seltjarnarnes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" u="none" strike="noStrike">
                          <a:effectLst/>
                        </a:rPr>
                        <a:t>2%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" u="none" strike="noStrike">
                          <a:effectLst/>
                        </a:rPr>
                        <a:t>104.423.106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" u="none" strike="noStrike">
                          <a:effectLst/>
                        </a:rPr>
                        <a:t>8.701.926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7849743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" u="none" strike="noStrike">
                          <a:effectLst/>
                        </a:rPr>
                        <a:t>100%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" u="none" strike="noStrike">
                          <a:effectLst/>
                        </a:rPr>
                        <a:t>5.661.506.041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" u="none" strike="noStrike">
                          <a:effectLst/>
                        </a:rPr>
                        <a:t>471.792.170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144630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" b="1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110659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230949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354822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" u="none" strike="noStrike">
                          <a:effectLst/>
                        </a:rPr>
                        <a:t>Hlutfall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" u="none" strike="noStrike">
                          <a:effectLst/>
                        </a:rPr>
                        <a:t>Fjárhæð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" u="none" strike="noStrike">
                          <a:effectLst/>
                        </a:rPr>
                        <a:t>Á mán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134916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00" u="none" strike="noStrike">
                          <a:effectLst/>
                        </a:rPr>
                        <a:t>Reykjavík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" u="none" strike="noStrike">
                          <a:effectLst/>
                        </a:rPr>
                        <a:t>62%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" u="none" strike="noStrike">
                          <a:effectLst/>
                        </a:rPr>
                        <a:t>123.419.603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" u="none" strike="noStrike">
                          <a:effectLst/>
                        </a:rPr>
                        <a:t>10.284.967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4869199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00" u="none" strike="noStrike">
                          <a:effectLst/>
                        </a:rPr>
                        <a:t>Kópavogur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" u="none" strike="noStrike">
                          <a:effectLst/>
                        </a:rPr>
                        <a:t>14%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" u="none" strike="noStrike">
                          <a:effectLst/>
                        </a:rPr>
                        <a:t>27.619.530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" u="none" strike="noStrike">
                          <a:effectLst/>
                        </a:rPr>
                        <a:t>2.301.628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290422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00" u="none" strike="noStrike">
                          <a:effectLst/>
                        </a:rPr>
                        <a:t>Hafnarfjörður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" u="none" strike="noStrike">
                          <a:effectLst/>
                        </a:rPr>
                        <a:t>10%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" u="none" strike="noStrike">
                          <a:effectLst/>
                        </a:rPr>
                        <a:t>19.414.385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" u="none" strike="noStrike">
                          <a:effectLst/>
                        </a:rPr>
                        <a:t>1.617.865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5409270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00" u="none" strike="noStrike">
                          <a:effectLst/>
                        </a:rPr>
                        <a:t>Garðabær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" u="none" strike="noStrike">
                          <a:effectLst/>
                        </a:rPr>
                        <a:t>7%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" u="none" strike="noStrike">
                          <a:effectLst/>
                        </a:rPr>
                        <a:t>14.972.969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" u="none" strike="noStrike">
                          <a:effectLst/>
                        </a:rPr>
                        <a:t>1.247.747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690156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00" u="none" strike="noStrike">
                          <a:effectLst/>
                        </a:rPr>
                        <a:t>Mosfellsbær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" u="none" strike="noStrike">
                          <a:effectLst/>
                        </a:rPr>
                        <a:t>5%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" u="none" strike="noStrike">
                          <a:effectLst/>
                        </a:rPr>
                        <a:t>10.884.631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" u="none" strike="noStrike">
                          <a:effectLst/>
                        </a:rPr>
                        <a:t>907.053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314741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00" u="none" strike="noStrike">
                          <a:effectLst/>
                        </a:rPr>
                        <a:t>Seltjarnarnes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" u="none" strike="noStrike">
                          <a:effectLst/>
                        </a:rPr>
                        <a:t>2%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" u="none" strike="noStrike">
                          <a:effectLst/>
                        </a:rPr>
                        <a:t>3.688.881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" u="none" strike="noStrike">
                          <a:effectLst/>
                        </a:rPr>
                        <a:t>307.407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9792016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" u="none" strike="noStrike">
                          <a:effectLst/>
                        </a:rPr>
                        <a:t>100%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" u="none" strike="noStrike">
                          <a:effectLst/>
                        </a:rPr>
                        <a:t>200.000.000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" u="none" strike="noStrike">
                          <a:effectLst/>
                        </a:rPr>
                        <a:t>16.666.667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01828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47842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108396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" u="none" strike="noStrike">
                          <a:effectLst/>
                        </a:rPr>
                        <a:t>Samtals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" u="none" strike="noStrike">
                          <a:effectLst/>
                        </a:rPr>
                        <a:t>5.861.506.041</a:t>
                      </a:r>
                      <a:endParaRPr lang="en-US" sz="100" b="0" i="0" u="none" strike="noStrike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" u="none" strike="noStrike" dirty="0">
                          <a:effectLst/>
                        </a:rPr>
                        <a:t>488.458.837</a:t>
                      </a:r>
                      <a:endParaRPr lang="en-US" sz="100" b="0" i="0" u="none" strike="noStrike" dirty="0">
                        <a:solidFill>
                          <a:srgbClr val="000000"/>
                        </a:solidFill>
                        <a:effectLst/>
                        <a:latin typeface="DINPro" panose="020B0504020101020102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44830747"/>
                  </a:ext>
                </a:extLst>
              </a:tr>
            </a:tbl>
          </a:graphicData>
        </a:graphic>
      </p:graphicFrame>
      <p:pic>
        <p:nvPicPr>
          <p:cNvPr id="15" name="Mynd 14">
            <a:extLst>
              <a:ext uri="{FF2B5EF4-FFF2-40B4-BE49-F238E27FC236}">
                <a16:creationId xmlns:a16="http://schemas.microsoft.com/office/drawing/2014/main" id="{E431DB93-C27B-8818-E6AD-C76B9B1072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9361" y="1354494"/>
            <a:ext cx="4600575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572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8914A-2044-492D-9F27-F37AB4A13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53C6B14-E2F8-3B31-7898-C599ED476C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31380" y="2217611"/>
            <a:ext cx="4584589" cy="2603218"/>
          </a:xfrm>
          <a:prstGeom prst="rect">
            <a:avLst/>
          </a:prstGeom>
        </p:spPr>
      </p:pic>
      <p:sp>
        <p:nvSpPr>
          <p:cNvPr id="4" name="Textarammi 3">
            <a:extLst>
              <a:ext uri="{FF2B5EF4-FFF2-40B4-BE49-F238E27FC236}">
                <a16:creationId xmlns:a16="http://schemas.microsoft.com/office/drawing/2014/main" id="{A1A999E1-68BA-B275-77CF-0F76262C6DBF}"/>
              </a:ext>
            </a:extLst>
          </p:cNvPr>
          <p:cNvSpPr txBox="1"/>
          <p:nvPr/>
        </p:nvSpPr>
        <p:spPr>
          <a:xfrm>
            <a:off x="525458" y="734397"/>
            <a:ext cx="557054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Þróun</a:t>
            </a:r>
            <a:r>
              <a:rPr lang="en-US" sz="3200" dirty="0"/>
              <a:t> </a:t>
            </a:r>
            <a:r>
              <a:rPr lang="en-US" sz="3200" dirty="0" err="1"/>
              <a:t>olíuverðs</a:t>
            </a:r>
            <a:r>
              <a:rPr lang="en-US" sz="3200" dirty="0"/>
              <a:t> </a:t>
            </a:r>
            <a:r>
              <a:rPr lang="en-US" sz="3200" dirty="0" err="1"/>
              <a:t>til</a:t>
            </a:r>
            <a:r>
              <a:rPr lang="en-US" sz="3200" dirty="0"/>
              <a:t> Strætó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9ABC97-3FBE-4770-A352-62A5B9DA055B}"/>
              </a:ext>
            </a:extLst>
          </p:cNvPr>
          <p:cNvSpPr txBox="1"/>
          <p:nvPr/>
        </p:nvSpPr>
        <p:spPr>
          <a:xfrm>
            <a:off x="681135" y="1754155"/>
            <a:ext cx="2584579" cy="39703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Samkvæmt</a:t>
            </a:r>
            <a:r>
              <a:rPr lang="en-US" dirty="0"/>
              <a:t> </a:t>
            </a:r>
            <a:r>
              <a:rPr lang="en-US" dirty="0" err="1"/>
              <a:t>þjóðhagsspá</a:t>
            </a:r>
            <a:r>
              <a:rPr lang="en-US" dirty="0"/>
              <a:t> </a:t>
            </a:r>
            <a:r>
              <a:rPr lang="en-US" dirty="0" err="1"/>
              <a:t>frá</a:t>
            </a:r>
            <a:r>
              <a:rPr lang="en-US" dirty="0"/>
              <a:t> 2021 </a:t>
            </a:r>
            <a:r>
              <a:rPr lang="en-US" dirty="0" err="1"/>
              <a:t>átti</a:t>
            </a:r>
            <a:r>
              <a:rPr lang="en-US" dirty="0"/>
              <a:t> </a:t>
            </a:r>
            <a:r>
              <a:rPr lang="en-US" dirty="0" err="1"/>
              <a:t>olíuverð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hækka</a:t>
            </a:r>
            <a:r>
              <a:rPr lang="en-US" dirty="0"/>
              <a:t> um 6%, </a:t>
            </a:r>
            <a:r>
              <a:rPr lang="en-US" dirty="0" err="1"/>
              <a:t>hækkaði</a:t>
            </a:r>
            <a:r>
              <a:rPr lang="en-US" dirty="0"/>
              <a:t> um 19%.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Samkvæmt</a:t>
            </a:r>
            <a:r>
              <a:rPr lang="en-US" dirty="0"/>
              <a:t> </a:t>
            </a:r>
            <a:r>
              <a:rPr lang="en-US" dirty="0" err="1"/>
              <a:t>þjóðhagsspá</a:t>
            </a:r>
            <a:r>
              <a:rPr lang="en-US" dirty="0"/>
              <a:t> </a:t>
            </a:r>
            <a:r>
              <a:rPr lang="en-US" dirty="0" err="1"/>
              <a:t>frá</a:t>
            </a:r>
            <a:r>
              <a:rPr lang="en-US" dirty="0"/>
              <a:t> 2022 </a:t>
            </a:r>
            <a:r>
              <a:rPr lang="en-US" dirty="0" err="1"/>
              <a:t>átti</a:t>
            </a:r>
            <a:r>
              <a:rPr lang="en-US" dirty="0"/>
              <a:t> </a:t>
            </a:r>
            <a:r>
              <a:rPr lang="en-US" dirty="0" err="1"/>
              <a:t>olíuverð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lækka</a:t>
            </a:r>
            <a:r>
              <a:rPr lang="en-US" dirty="0"/>
              <a:t> </a:t>
            </a:r>
            <a:r>
              <a:rPr lang="en-US" dirty="0" err="1"/>
              <a:t>lítilega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niðurstaðan</a:t>
            </a:r>
            <a:r>
              <a:rPr lang="en-US" dirty="0"/>
              <a:t> var </a:t>
            </a:r>
            <a:r>
              <a:rPr lang="en-US" dirty="0" err="1"/>
              <a:t>að</a:t>
            </a:r>
            <a:r>
              <a:rPr lang="en-US" dirty="0"/>
              <a:t> 47% </a:t>
            </a:r>
            <a:r>
              <a:rPr lang="en-US" dirty="0" err="1"/>
              <a:t>hækkun</a:t>
            </a:r>
            <a:r>
              <a:rPr lang="en-U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Samkvæmt</a:t>
            </a:r>
            <a:r>
              <a:rPr lang="en-US" dirty="0"/>
              <a:t> </a:t>
            </a:r>
            <a:r>
              <a:rPr lang="en-US" dirty="0" err="1"/>
              <a:t>þjóðhagsspá</a:t>
            </a:r>
            <a:r>
              <a:rPr lang="en-US" dirty="0"/>
              <a:t> </a:t>
            </a:r>
            <a:r>
              <a:rPr lang="en-US" dirty="0" err="1"/>
              <a:t>frá</a:t>
            </a:r>
            <a:r>
              <a:rPr lang="en-US" dirty="0"/>
              <a:t> 2023 </a:t>
            </a:r>
            <a:r>
              <a:rPr lang="en-US" dirty="0" err="1"/>
              <a:t>átti</a:t>
            </a:r>
            <a:r>
              <a:rPr lang="en-US" dirty="0"/>
              <a:t> </a:t>
            </a:r>
            <a:r>
              <a:rPr lang="en-US" dirty="0" err="1"/>
              <a:t>olíuverð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lækka</a:t>
            </a:r>
            <a:r>
              <a:rPr lang="en-US" dirty="0"/>
              <a:t> um </a:t>
            </a:r>
            <a:r>
              <a:rPr lang="en-US" dirty="0" err="1"/>
              <a:t>rúm</a:t>
            </a:r>
            <a:r>
              <a:rPr lang="en-US" dirty="0"/>
              <a:t> 2%.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61265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8914A-2044-492D-9F27-F37AB4A13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8C016-98A6-4FA3-81BA-E42E398A3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306" y="1521030"/>
            <a:ext cx="7198795" cy="4602573"/>
          </a:xfrm>
        </p:spPr>
        <p:txBody>
          <a:bodyPr vert="horz" lIns="121920" tIns="60960" rIns="121920" bIns="60960" rtlCol="0" anchor="t"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is-IS" sz="2000" dirty="0">
                <a:latin typeface="+mn-lt"/>
              </a:rPr>
              <a:t>Gera þarf ráð fyrir í þeirri áætlun afborganir á græna láninu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s-IS" sz="2000" dirty="0">
                <a:latin typeface="+mn-lt"/>
                <a:cs typeface="Calibri"/>
              </a:rPr>
              <a:t>Áhrif innleiðingar á Nýju leiðaneti – ræðst af niðurstöðu á endurskoðun Samgöngusáttmálans.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s-IS" sz="2000" dirty="0">
                <a:latin typeface="+mn-lt"/>
                <a:cs typeface="Calibri"/>
              </a:rPr>
              <a:t>Orkuskiptum í flota Strætó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s-IS" sz="2000" dirty="0">
                <a:latin typeface="+mn-lt"/>
                <a:cs typeface="Calibri"/>
              </a:rPr>
              <a:t>Útvistunarstefnu</a:t>
            </a:r>
          </a:p>
          <a:p>
            <a:endParaRPr lang="en-US" dirty="0"/>
          </a:p>
        </p:txBody>
      </p:sp>
      <p:sp>
        <p:nvSpPr>
          <p:cNvPr id="4" name="Textarammi 3">
            <a:extLst>
              <a:ext uri="{FF2B5EF4-FFF2-40B4-BE49-F238E27FC236}">
                <a16:creationId xmlns:a16="http://schemas.microsoft.com/office/drawing/2014/main" id="{A1A999E1-68BA-B275-77CF-0F76262C6DBF}"/>
              </a:ext>
            </a:extLst>
          </p:cNvPr>
          <p:cNvSpPr txBox="1"/>
          <p:nvPr/>
        </p:nvSpPr>
        <p:spPr>
          <a:xfrm>
            <a:off x="525458" y="734397"/>
            <a:ext cx="557054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Fjárhagsáætlun 2025 </a:t>
            </a:r>
            <a:r>
              <a:rPr lang="en-US" sz="3200" dirty="0" err="1"/>
              <a:t>til</a:t>
            </a:r>
            <a:r>
              <a:rPr lang="en-US" sz="3200" dirty="0"/>
              <a:t> 2028</a:t>
            </a:r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76495B0-0EE7-0494-3794-6DD2F2B2BC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1559" y="3339960"/>
            <a:ext cx="8488212" cy="3130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497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F7FDF7F-A8DE-5E46-0A35-201DE1FC49C3}"/>
              </a:ext>
            </a:extLst>
          </p:cNvPr>
          <p:cNvSpPr txBox="1"/>
          <p:nvPr/>
        </p:nvSpPr>
        <p:spPr>
          <a:xfrm>
            <a:off x="367553" y="385481"/>
            <a:ext cx="93496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2800" dirty="0"/>
              <a:t>Hækkun gjaldskrá í samanburði við hækkun neysluverðsvísitölu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0914D8-90A3-F577-9392-349004D12357}"/>
              </a:ext>
            </a:extLst>
          </p:cNvPr>
          <p:cNvSpPr txBox="1"/>
          <p:nvPr/>
        </p:nvSpPr>
        <p:spPr>
          <a:xfrm>
            <a:off x="443452" y="1192974"/>
            <a:ext cx="9062688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s-IS" sz="1400" dirty="0"/>
              <a:t>Ef skoðuð er þróun á staka fargjaldinu frá 2014 á móti breytingu á neysluverðsvísitölu má sjá að staka fargjaldið hefur hækkað úr 350 kr. í 570 kr. eða um 63%. Miðað við áætlun 2024 er hækkunin á fargjaldi um 86%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s-IS" sz="1400" dirty="0"/>
              <a:t>Á sama tímabili hefur neysluverðsvísitala hækkað um rúm 44%.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s-IS" sz="1400" dirty="0"/>
              <a:t>Töluverð þróun hefur verið í vöruflokkum í gjaldskrá Strætó og fleiri tímabilsflokkum bætt við, sem gerir samanburð flóknari. Stigið var stórt skref í einföldun á henni á árinu 2022.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s-IS" sz="1400" dirty="0"/>
              <a:t>Mikil vinna var lögð í það og áður en samþykkt var haft samráð og  kynnt ítarlega fyrir öllum hlutaðeigandi sveitarfélögum.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is-IS" sz="1400" dirty="0"/>
          </a:p>
          <a:p>
            <a:endParaRPr lang="is-IS" sz="1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E7289B-EDD2-0ADA-F62C-B37D69B6C3F5}"/>
              </a:ext>
            </a:extLst>
          </p:cNvPr>
          <p:cNvSpPr txBox="1"/>
          <p:nvPr/>
        </p:nvSpPr>
        <p:spPr>
          <a:xfrm>
            <a:off x="479185" y="3907018"/>
            <a:ext cx="40510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b="1" dirty="0"/>
              <a:t>Stjórn Strætó samþykkti gjaldskrárstefnu</a:t>
            </a:r>
          </a:p>
          <a:p>
            <a:r>
              <a:rPr lang="is-IS" b="1" dirty="0"/>
              <a:t>sem felur í sér að gjaldskrá verði hækkuð</a:t>
            </a:r>
          </a:p>
          <a:p>
            <a:r>
              <a:rPr lang="is-IS" b="1" dirty="0"/>
              <a:t> 2x á ári og í samræmi við </a:t>
            </a:r>
          </a:p>
          <a:p>
            <a:r>
              <a:rPr lang="is-IS" b="1" dirty="0"/>
              <a:t>verðlagshækkanir.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8251407-217E-CAA4-6E67-80090A2223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0911" y="3113373"/>
            <a:ext cx="5348738" cy="3517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239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F7FDF7F-A8DE-5E46-0A35-201DE1FC49C3}"/>
              </a:ext>
            </a:extLst>
          </p:cNvPr>
          <p:cNvSpPr txBox="1"/>
          <p:nvPr/>
        </p:nvSpPr>
        <p:spPr>
          <a:xfrm>
            <a:off x="367553" y="385481"/>
            <a:ext cx="85827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2800" dirty="0"/>
              <a:t>Hækkun gjaldskrá í samanburði við hækkun strætóvísitölu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0914D8-90A3-F577-9392-349004D12357}"/>
              </a:ext>
            </a:extLst>
          </p:cNvPr>
          <p:cNvSpPr txBox="1"/>
          <p:nvPr/>
        </p:nvSpPr>
        <p:spPr>
          <a:xfrm>
            <a:off x="443452" y="1192974"/>
            <a:ext cx="906268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s-IS" sz="1400" dirty="0"/>
              <a:t>Ef skoðuð er þróun á staka fargjaldinu frá 2014 á móti breytingu á strætóvísitölu, sem á að mæla breytingar á kostnaðarsamsetningu Strætó,  má sjá að staka fargjaldið hefur hækkað úr 350 kr. í 570 kr. eða um 63%. Miðað við áætlun 2024 er hækkunin á fargjaldi um 86%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s-IS" sz="1400" dirty="0"/>
              <a:t>Á sama tímabili hefur strætóvísitala hækkað um rúm tæp 80%.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s-IS" sz="1400" dirty="0"/>
              <a:t>Töluverð þróun hefur verið í vöruflokkum í gjaldskrá Strætó og fleiri tímabilsflokkum bætt við, sem gerir samanburð flóknari. </a:t>
            </a:r>
          </a:p>
          <a:p>
            <a:endParaRPr lang="is-IS" sz="1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E7289B-EDD2-0ADA-F62C-B37D69B6C3F5}"/>
              </a:ext>
            </a:extLst>
          </p:cNvPr>
          <p:cNvSpPr txBox="1"/>
          <p:nvPr/>
        </p:nvSpPr>
        <p:spPr>
          <a:xfrm>
            <a:off x="479185" y="3907018"/>
            <a:ext cx="40510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b="1" dirty="0"/>
              <a:t>Stjórn Strætó samþykkti gjaldskrárstefnu</a:t>
            </a:r>
          </a:p>
          <a:p>
            <a:r>
              <a:rPr lang="is-IS" b="1" dirty="0"/>
              <a:t>sem felur í sér að gjaldskrá verði hækkuð</a:t>
            </a:r>
          </a:p>
          <a:p>
            <a:r>
              <a:rPr lang="is-IS" b="1" dirty="0"/>
              <a:t> 2x á ári og í samræmi við </a:t>
            </a:r>
          </a:p>
          <a:p>
            <a:r>
              <a:rPr lang="is-IS" b="1" dirty="0"/>
              <a:t>verðlagshækkanir.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A285686-F2CE-B6DB-8C8C-36449D165F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2123" y="3104564"/>
            <a:ext cx="5375898" cy="3535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230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8914A-2044-492D-9F27-F37AB4A13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8C016-98A6-4FA3-81BA-E42E398A3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307" y="1521030"/>
            <a:ext cx="9596950" cy="4602573"/>
          </a:xfrm>
        </p:spPr>
        <p:txBody>
          <a:bodyPr vert="horz" lIns="121920" tIns="60960" rIns="121920" bIns="60960" rtlCol="0" anchor="t">
            <a:normAutofit fontScale="925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is-IS" sz="2100" dirty="0">
                <a:latin typeface="+mn-lt"/>
              </a:rPr>
              <a:t>Endurnýjun og staða vagnaflotans.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s-IS" sz="2100" dirty="0">
                <a:latin typeface="+mn-lt"/>
                <a:ea typeface="Verdana"/>
              </a:rPr>
              <a:t>Fullnýttir vagnar á nokkrum leiðum á annatíma, neikvæð áhrif.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s-IS" sz="2100" dirty="0">
                <a:latin typeface="+mn-lt"/>
                <a:ea typeface="Verdana"/>
              </a:rPr>
              <a:t>Málaferlum vegna akstursútboðs 2010 er lokið fyrir Héraðsdómi og Strætó dæmt til að borga 305 m.kr. í skaðabætur og vexti. Málinu var áfrýjað til Landsréttar, tekið fyrir 2. nóvember n.k. Ef fer á versta veg þarf Strætó að greiða þetta í ár.</a:t>
            </a:r>
            <a:endParaRPr lang="is-IS" sz="2100" dirty="0">
              <a:latin typeface="+mn-lt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is-IS" sz="2100" dirty="0">
                <a:latin typeface="+mn-lt"/>
                <a:ea typeface="Verdana"/>
              </a:rPr>
              <a:t>Tölvuinnbrot, rannsókn Persónuverndar.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s-IS" sz="2100" dirty="0">
                <a:latin typeface="+mn-lt"/>
                <a:ea typeface="Verdana"/>
              </a:rPr>
              <a:t>Ágreiningur upp við lífeyrissjóðinn Brú vegna snemmtöku lífeyrismála eldri starfsmanna SVR.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s-IS" sz="2100" dirty="0">
                <a:latin typeface="+mn-lt"/>
              </a:rPr>
              <a:t>Kjarasamningar lausir í lok september og því hækkar launakostnaður umtalsvert milli áranna 2023 og 2024 miðað við hækkanir sem samið hefur verið um til þessa eða um 8,5% til 9%.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s-IS" sz="2100" dirty="0">
                <a:latin typeface="+mn-lt"/>
              </a:rPr>
              <a:t>Fjárhagsáætlun 2025 til 2028 gerð á föstu verðlagi og huga þarf að innleiðingu nýs leiðanets.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s-IS" sz="2100" dirty="0">
                <a:latin typeface="+mn-lt"/>
              </a:rPr>
              <a:t>Orkuskipti munu hækka kostnað í upphafi, sbr. niðurstöðu útboðs.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s-IS" sz="2100" dirty="0">
                <a:latin typeface="+mn-lt"/>
                <a:cs typeface="Calibri"/>
              </a:rPr>
              <a:t>Fargjöld há og ef farið í niðurskurð mun það hafa áhrif á fargjaldatekjur.</a:t>
            </a:r>
          </a:p>
          <a:p>
            <a:endParaRPr lang="en-US" dirty="0"/>
          </a:p>
        </p:txBody>
      </p:sp>
      <p:sp>
        <p:nvSpPr>
          <p:cNvPr id="4" name="Textarammi 3">
            <a:extLst>
              <a:ext uri="{FF2B5EF4-FFF2-40B4-BE49-F238E27FC236}">
                <a16:creationId xmlns:a16="http://schemas.microsoft.com/office/drawing/2014/main" id="{A1A999E1-68BA-B275-77CF-0F76262C6DBF}"/>
              </a:ext>
            </a:extLst>
          </p:cNvPr>
          <p:cNvSpPr txBox="1"/>
          <p:nvPr/>
        </p:nvSpPr>
        <p:spPr>
          <a:xfrm>
            <a:off x="525458" y="734397"/>
            <a:ext cx="270662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3200" dirty="0"/>
              <a:t>Óvissa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041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E536AAB-59F3-94E5-20E7-67C36C3977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3029" y="310601"/>
            <a:ext cx="9144000" cy="827734"/>
          </a:xfrm>
        </p:spPr>
        <p:txBody>
          <a:bodyPr/>
          <a:lstStyle/>
          <a:p>
            <a:pPr algn="l"/>
            <a:r>
              <a:rPr lang="is-IS" sz="4000" dirty="0"/>
              <a:t>Tekjuáætlun – áhrif gjaldskrárbreytinga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BFD49E9-7ADA-5E04-0970-F04E615294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3029" y="4126909"/>
            <a:ext cx="7675982" cy="1655762"/>
          </a:xfrm>
        </p:spPr>
        <p:txBody>
          <a:bodyPr lIns="91440" tIns="45720" rIns="91440" bIns="45720" anchor="t"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sz="1200" dirty="0">
                <a:latin typeface="GT America Rg"/>
              </a:rPr>
              <a:t>Í tekjuáætlun er gert ráð fyrir tveimur hækkunum árið 2024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s-IS" sz="1200" dirty="0">
                <a:latin typeface="GT America Rg"/>
              </a:rPr>
              <a:t>Fyrri 1.jan – stök fargjöld hækka um 10,5% og tímabilskort um 11,8%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s-IS" sz="1200" dirty="0">
                <a:latin typeface="GT America Rg"/>
              </a:rPr>
              <a:t>Seinni 1.júlí – stök fargjöld hækka um 3,2% og tímabilskort um 3,85%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sz="1200" dirty="0">
                <a:latin typeface="GT America Rg"/>
              </a:rPr>
              <a:t>Gjaldskrár sýnir verðbreytingar á almennum fargjöldum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s-IS" sz="1200" dirty="0">
                <a:latin typeface="GT America Rg"/>
              </a:rPr>
              <a:t>Afsláttastrúktúr heldur, prósenta reiknast af almennu fargjaldi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s-IS" sz="1200" dirty="0">
                <a:latin typeface="GT America Rg"/>
              </a:rPr>
              <a:t>Ungmenni, aldraðir og nemar fá 50% afslátt og öryrkjar fá 70% afslátt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sz="1200" dirty="0">
                <a:latin typeface="GT America Rg"/>
              </a:rPr>
              <a:t>Gjaldskrárhækkanir + lítilsháttar fjölgun viðskiptavina skili 14,9% hækkun fargjaldatekna milli ára.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sz="1200" dirty="0" err="1">
                <a:latin typeface="GT America Rg"/>
              </a:rPr>
              <a:t>Snertilausar</a:t>
            </a:r>
            <a:r>
              <a:rPr lang="is-IS" sz="1200" dirty="0">
                <a:latin typeface="GT America Rg"/>
              </a:rPr>
              <a:t> greiðslur innleiddar á 1sta ársfjórðungi 2024.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sz="1200" dirty="0">
                <a:latin typeface="GT America Rg"/>
              </a:rPr>
              <a:t>Gert ráð fyrir að </a:t>
            </a:r>
            <a:r>
              <a:rPr lang="is-IS" sz="1200" dirty="0" err="1">
                <a:latin typeface="GT America Rg"/>
              </a:rPr>
              <a:t>teygni</a:t>
            </a:r>
            <a:r>
              <a:rPr lang="is-IS" sz="1200" dirty="0">
                <a:latin typeface="GT America Rg"/>
              </a:rPr>
              <a:t> sé engin.</a:t>
            </a:r>
            <a:endParaRPr lang="is-IS" sz="12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5EAAC73-B1C7-A71A-2FFE-1D1B5265A0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3741974"/>
              </p:ext>
            </p:extLst>
          </p:nvPr>
        </p:nvGraphicFramePr>
        <p:xfrm>
          <a:off x="283029" y="1138335"/>
          <a:ext cx="6099110" cy="27539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41540">
                  <a:extLst>
                    <a:ext uri="{9D8B030D-6E8A-4147-A177-3AD203B41FA5}">
                      <a16:colId xmlns:a16="http://schemas.microsoft.com/office/drawing/2014/main" val="3862013138"/>
                    </a:ext>
                  </a:extLst>
                </a:gridCol>
                <a:gridCol w="1455311">
                  <a:extLst>
                    <a:ext uri="{9D8B030D-6E8A-4147-A177-3AD203B41FA5}">
                      <a16:colId xmlns:a16="http://schemas.microsoft.com/office/drawing/2014/main" val="3396895643"/>
                    </a:ext>
                  </a:extLst>
                </a:gridCol>
                <a:gridCol w="1586642">
                  <a:extLst>
                    <a:ext uri="{9D8B030D-6E8A-4147-A177-3AD203B41FA5}">
                      <a16:colId xmlns:a16="http://schemas.microsoft.com/office/drawing/2014/main" val="523196430"/>
                    </a:ext>
                  </a:extLst>
                </a:gridCol>
                <a:gridCol w="1315617">
                  <a:extLst>
                    <a:ext uri="{9D8B030D-6E8A-4147-A177-3AD203B41FA5}">
                      <a16:colId xmlns:a16="http://schemas.microsoft.com/office/drawing/2014/main" val="1796769541"/>
                    </a:ext>
                  </a:extLst>
                </a:gridCol>
              </a:tblGrid>
              <a:tr h="353352">
                <a:tc>
                  <a:txBody>
                    <a:bodyPr/>
                    <a:lstStyle/>
                    <a:p>
                      <a:r>
                        <a:rPr lang="is-IS" sz="1400" dirty="0"/>
                        <a:t>Fargjaldaflokkur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400" dirty="0"/>
                        <a:t>Útkomuspá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400" dirty="0"/>
                        <a:t>Áætlun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400" dirty="0"/>
                        <a:t>% hækkun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8063142"/>
                  </a:ext>
                </a:extLst>
              </a:tr>
              <a:tr h="323906">
                <a:tc>
                  <a:txBody>
                    <a:bodyPr/>
                    <a:lstStyle/>
                    <a:p>
                      <a:r>
                        <a:rPr lang="is-IS" sz="1200" dirty="0"/>
                        <a:t>Stök fargjöld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dirty="0"/>
                        <a:t>717.804.409 kr.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b="0" dirty="0"/>
                        <a:t>758.215.192 kr.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b="1" dirty="0">
                          <a:solidFill>
                            <a:srgbClr val="00B050"/>
                          </a:solidFill>
                        </a:rPr>
                        <a:t>+5,6%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795720"/>
                  </a:ext>
                </a:extLst>
              </a:tr>
              <a:tr h="323906">
                <a:tc>
                  <a:txBody>
                    <a:bodyPr/>
                    <a:lstStyle/>
                    <a:p>
                      <a:r>
                        <a:rPr lang="is-IS" sz="1200" dirty="0"/>
                        <a:t>Tímabilskort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dirty="0"/>
                        <a:t>1.017.133.490 kr.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b="0" dirty="0"/>
                        <a:t>1.294.072.081 kr.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b="1" dirty="0">
                          <a:solidFill>
                            <a:srgbClr val="00B050"/>
                          </a:solidFill>
                        </a:rPr>
                        <a:t>+27,2%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777382"/>
                  </a:ext>
                </a:extLst>
              </a:tr>
              <a:tr h="323906">
                <a:tc>
                  <a:txBody>
                    <a:bodyPr/>
                    <a:lstStyle/>
                    <a:p>
                      <a:r>
                        <a:rPr lang="is-IS" sz="1200" dirty="0"/>
                        <a:t>Klapp </a:t>
                      </a:r>
                      <a:r>
                        <a:rPr lang="is-IS" sz="1200" dirty="0" err="1"/>
                        <a:t>tíur</a:t>
                      </a:r>
                      <a:endParaRPr lang="is-I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dirty="0"/>
                        <a:t>67.090.205 kr.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b="0" dirty="0"/>
                        <a:t>62.768.955 kr.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b="1" dirty="0">
                          <a:solidFill>
                            <a:srgbClr val="FF0000"/>
                          </a:solidFill>
                        </a:rPr>
                        <a:t>-6,4%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7887989"/>
                  </a:ext>
                </a:extLst>
              </a:tr>
              <a:tr h="323906">
                <a:tc>
                  <a:txBody>
                    <a:bodyPr/>
                    <a:lstStyle/>
                    <a:p>
                      <a:r>
                        <a:rPr lang="is-IS" sz="1200" dirty="0"/>
                        <a:t>Dagspassar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dirty="0"/>
                        <a:t>14.721.008 kr.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b="0" dirty="0"/>
                        <a:t>16.933.282 kr.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b="1" dirty="0">
                          <a:solidFill>
                            <a:srgbClr val="00B050"/>
                          </a:solidFill>
                        </a:rPr>
                        <a:t>+15%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885650"/>
                  </a:ext>
                </a:extLst>
              </a:tr>
              <a:tr h="323906">
                <a:tc>
                  <a:txBody>
                    <a:bodyPr/>
                    <a:lstStyle/>
                    <a:p>
                      <a:r>
                        <a:rPr lang="is-IS" sz="1200" dirty="0"/>
                        <a:t>Staðgreiðsla (baukar &amp; kort)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dirty="0"/>
                        <a:t>102.198.302 kr.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b="0" dirty="0"/>
                        <a:t>222.858.610 kr.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b="1" dirty="0">
                          <a:solidFill>
                            <a:srgbClr val="00B050"/>
                          </a:solidFill>
                        </a:rPr>
                        <a:t>+118,1%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03644"/>
                  </a:ext>
                </a:extLst>
              </a:tr>
              <a:tr h="323906">
                <a:tc>
                  <a:txBody>
                    <a:bodyPr/>
                    <a:lstStyle/>
                    <a:p>
                      <a:r>
                        <a:rPr lang="is-IS" sz="1200" dirty="0"/>
                        <a:t>Plastkort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dirty="0"/>
                        <a:t>5.176.812 kr.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b="0" dirty="0"/>
                        <a:t>3.795.706 kr.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b="1" dirty="0">
                          <a:solidFill>
                            <a:srgbClr val="FF0000"/>
                          </a:solidFill>
                        </a:rPr>
                        <a:t>-26,7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2242664"/>
                  </a:ext>
                </a:extLst>
              </a:tr>
              <a:tr h="323906">
                <a:tc>
                  <a:txBody>
                    <a:bodyPr/>
                    <a:lstStyle/>
                    <a:p>
                      <a:r>
                        <a:rPr lang="is-IS" sz="1200" dirty="0"/>
                        <a:t>Samtals fargjaldatekjur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b="1" dirty="0"/>
                        <a:t>2.053.408.694 kr.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b="1" dirty="0"/>
                        <a:t>2.358.643.826 kr.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b="1" dirty="0">
                          <a:solidFill>
                            <a:srgbClr val="00B050"/>
                          </a:solidFill>
                        </a:rPr>
                        <a:t>+14,9%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250092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B3A34CB-FE4C-CD89-EAF3-12E7015382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7389894"/>
              </p:ext>
            </p:extLst>
          </p:nvPr>
        </p:nvGraphicFramePr>
        <p:xfrm>
          <a:off x="6601968" y="1372921"/>
          <a:ext cx="3736351" cy="22848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53114">
                  <a:extLst>
                    <a:ext uri="{9D8B030D-6E8A-4147-A177-3AD203B41FA5}">
                      <a16:colId xmlns:a16="http://schemas.microsoft.com/office/drawing/2014/main" val="3892955862"/>
                    </a:ext>
                  </a:extLst>
                </a:gridCol>
                <a:gridCol w="774056">
                  <a:extLst>
                    <a:ext uri="{9D8B030D-6E8A-4147-A177-3AD203B41FA5}">
                      <a16:colId xmlns:a16="http://schemas.microsoft.com/office/drawing/2014/main" val="1826860218"/>
                    </a:ext>
                  </a:extLst>
                </a:gridCol>
                <a:gridCol w="864527">
                  <a:extLst>
                    <a:ext uri="{9D8B030D-6E8A-4147-A177-3AD203B41FA5}">
                      <a16:colId xmlns:a16="http://schemas.microsoft.com/office/drawing/2014/main" val="2872839821"/>
                    </a:ext>
                  </a:extLst>
                </a:gridCol>
                <a:gridCol w="844654">
                  <a:extLst>
                    <a:ext uri="{9D8B030D-6E8A-4147-A177-3AD203B41FA5}">
                      <a16:colId xmlns:a16="http://schemas.microsoft.com/office/drawing/2014/main" val="558453691"/>
                    </a:ext>
                  </a:extLst>
                </a:gridCol>
              </a:tblGrid>
              <a:tr h="454799">
                <a:tc>
                  <a:txBody>
                    <a:bodyPr/>
                    <a:lstStyle/>
                    <a:p>
                      <a:r>
                        <a:rPr lang="is-IS" sz="1200" dirty="0"/>
                        <a:t>Flokkur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dirty="0"/>
                        <a:t>2024 - 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dirty="0"/>
                        <a:t>2024 - júl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1805325"/>
                  </a:ext>
                </a:extLst>
              </a:tr>
              <a:tr h="257720">
                <a:tc>
                  <a:txBody>
                    <a:bodyPr/>
                    <a:lstStyle/>
                    <a:p>
                      <a:r>
                        <a:rPr lang="is-IS" sz="1100" b="1" dirty="0"/>
                        <a:t>Stök fargjöld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5786262"/>
                  </a:ext>
                </a:extLst>
              </a:tr>
              <a:tr h="257720">
                <a:tc>
                  <a:txBody>
                    <a:bodyPr/>
                    <a:lstStyle/>
                    <a:p>
                      <a:r>
                        <a:rPr lang="is-IS" sz="1100" dirty="0"/>
                        <a:t>Fullorðinn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100" dirty="0"/>
                        <a:t>570 kr.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100" dirty="0"/>
                        <a:t>630 kr.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100" dirty="0"/>
                        <a:t>650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7921399"/>
                  </a:ext>
                </a:extLst>
              </a:tr>
              <a:tr h="257720">
                <a:tc>
                  <a:txBody>
                    <a:bodyPr/>
                    <a:lstStyle/>
                    <a:p>
                      <a:r>
                        <a:rPr lang="is-IS" sz="1100" b="1" dirty="0"/>
                        <a:t>Tímabils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9338676"/>
                  </a:ext>
                </a:extLst>
              </a:tr>
              <a:tr h="264944">
                <a:tc>
                  <a:txBody>
                    <a:bodyPr/>
                    <a:lstStyle/>
                    <a:p>
                      <a:r>
                        <a:rPr lang="is-IS" sz="1100" dirty="0"/>
                        <a:t>30d Fullorðin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100" dirty="0"/>
                        <a:t>9.300 kr.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100" dirty="0"/>
                        <a:t>10.400 kr.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100" dirty="0"/>
                        <a:t>10.800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2601398"/>
                  </a:ext>
                </a:extLst>
              </a:tr>
              <a:tr h="269673">
                <a:tc>
                  <a:txBody>
                    <a:bodyPr/>
                    <a:lstStyle/>
                    <a:p>
                      <a:r>
                        <a:rPr lang="is-IS" sz="1100" dirty="0"/>
                        <a:t>12m fullorðin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100" dirty="0"/>
                        <a:t>93.000 kr.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100" dirty="0"/>
                        <a:t>104.000 kr.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100" dirty="0"/>
                        <a:t>108.000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960417"/>
                  </a:ext>
                </a:extLst>
              </a:tr>
              <a:tr h="257720">
                <a:tc>
                  <a:txBody>
                    <a:bodyPr/>
                    <a:lstStyle/>
                    <a:p>
                      <a:r>
                        <a:rPr lang="is-IS" sz="1100" b="1" dirty="0"/>
                        <a:t>Klapp </a:t>
                      </a:r>
                      <a:r>
                        <a:rPr lang="is-IS" sz="1100" b="1" dirty="0" err="1"/>
                        <a:t>tíur</a:t>
                      </a:r>
                      <a:endParaRPr lang="is-I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9945283"/>
                  </a:ext>
                </a:extLst>
              </a:tr>
              <a:tr h="257720">
                <a:tc>
                  <a:txBody>
                    <a:bodyPr/>
                    <a:lstStyle/>
                    <a:p>
                      <a:r>
                        <a:rPr lang="is-IS" sz="1100" dirty="0"/>
                        <a:t>Fullorðin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100" dirty="0"/>
                        <a:t>5.700 kr.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100" dirty="0"/>
                        <a:t>6.300 kr.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100" dirty="0"/>
                        <a:t>6.500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427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227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8320C4472EF743BD8CD65A1D7AC3A6" ma:contentTypeVersion="3" ma:contentTypeDescription="Create a new document." ma:contentTypeScope="" ma:versionID="2282a904a8a781fc5a24325e83b38b2b">
  <xsd:schema xmlns:xsd="http://www.w3.org/2001/XMLSchema" xmlns:xs="http://www.w3.org/2001/XMLSchema" xmlns:p="http://schemas.microsoft.com/office/2006/metadata/properties" xmlns:ns2="f695ffc6-8401-4794-b6c0-480eb50371ac" targetNamespace="http://schemas.microsoft.com/office/2006/metadata/properties" ma:root="true" ma:fieldsID="b84b1522473bb2ccf960e3571594d4bc" ns2:_="">
    <xsd:import namespace="f695ffc6-8401-4794-b6c0-480eb50371a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95ffc6-8401-4794-b6c0-480eb50371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725223E-2070-4957-A427-1A4130EAB86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411A94E-3B31-4959-8035-E7EB7F44C80A}">
  <ds:schemaRefs>
    <ds:schemaRef ds:uri="http://purl.org/dc/terms/"/>
    <ds:schemaRef ds:uri="f695ffc6-8401-4794-b6c0-480eb50371ac"/>
    <ds:schemaRef ds:uri="http://schemas.openxmlformats.org/package/2006/metadata/core-properties"/>
    <ds:schemaRef ds:uri="http://purl.org/dc/elements/1.1/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schemas.microsoft.com/office/2006/documentManagement/types"/>
  </ds:schemaRefs>
</ds:datastoreItem>
</file>

<file path=customXml/itemProps3.xml><?xml version="1.0" encoding="utf-8"?>
<ds:datastoreItem xmlns:ds="http://schemas.openxmlformats.org/officeDocument/2006/customXml" ds:itemID="{80D72939-32C4-4C6F-BC2A-31B7CAF6CB81}">
  <ds:schemaRefs>
    <ds:schemaRef ds:uri="f695ffc6-8401-4794-b6c0-480eb50371a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8988</TotalTime>
  <Words>894</Words>
  <Application>Microsoft Office PowerPoint</Application>
  <PresentationFormat>Widescreen</PresentationFormat>
  <Paragraphs>172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DINPro</vt:lpstr>
      <vt:lpstr>GT America Rg</vt:lpstr>
      <vt:lpstr>Office Theme</vt:lpstr>
      <vt:lpstr>1_Custom Design</vt:lpstr>
      <vt:lpstr>PowerPoint Presentation</vt:lpstr>
      <vt:lpstr>Fjárhagsáætlun sviðsmyndir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Tekjuáætlun – áhrif gjaldskrárbreytinga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Hafnarfjörður</dc:title>
  <dc:creator>Ragnheiður Einarsdóttir</dc:creator>
  <cp:lastModifiedBy>Herdís Steinarsdóttir</cp:lastModifiedBy>
  <cp:revision>249</cp:revision>
  <dcterms:created xsi:type="dcterms:W3CDTF">2023-01-02T15:46:21Z</dcterms:created>
  <dcterms:modified xsi:type="dcterms:W3CDTF">2023-11-03T13:13:04Z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0x010100108320C4472EF743BD8CD65A1D7AC3A6</vt:lpwstr>
  </property>
</Properties>
</file>