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7"/>
  </p:notesMasterIdLst>
  <p:sldIdLst>
    <p:sldId id="257" r:id="rId3"/>
    <p:sldId id="580" r:id="rId4"/>
    <p:sldId id="586" r:id="rId5"/>
    <p:sldId id="261" r:id="rId6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228"/>
    <a:srgbClr val="FCA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7D6A3-5F11-4D09-AF91-4D1557ACBF8D}" type="datetimeFigureOut">
              <a:rPr lang="is-IS" smtClean="0"/>
              <a:t>21.9.2023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A1949-A92F-4220-B6D2-FA6F95E8920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34615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C8046-9F94-D6A7-59E8-E1B3688A3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62BC5C-3FF5-618B-9D29-C0DF8EF22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A9D81-7EAD-89D5-1581-B10D9894D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21.9.2023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695DA-FECC-1543-D84D-085F2B24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00363-E5D3-B67B-D967-10EA11AC4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5707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3B999-D249-46F5-4CC9-F5285828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2F105-3811-84D5-329A-61E014DD0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9CD1B-4077-28B4-4D1C-BAA1E53E2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21.9.2023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7002E-733D-F78E-8992-D28EA15AF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5339D-9357-C6B9-9C01-0F585A4C7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4895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DE3D81-49E4-5C19-B846-05CA72A3D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E8257-DCA6-091B-1A16-A6481C47B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3C282-5036-6566-5BF2-C19B30374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21.9.2023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9158B-E808-AACA-E802-2F5A258D4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E9041-BF8B-4982-EEEC-A74A20C52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11187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888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6588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536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E9F5-5B33-6481-6FBE-A8E22C0A8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19BA8-EBB5-9567-2819-3D7E2A359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94424-232B-3A9C-AD21-26B1BEF19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21.9.2023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8B9FA-9201-99F2-C318-D1CC215BE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FCD82-16D5-D4AD-34B1-06419B3A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8548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9994-DC98-704B-D149-FB93AF4F8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AB9F8-01D9-F08C-EC58-EAD03EF86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A12BF-E66C-6EE2-3008-17C7D3186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21.9.2023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6FE19-815A-4B9D-471F-893B5AD6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F3327-D2BC-0C65-966E-BDA89D7F5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9966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0CCB3-BE9A-BFE1-C4EF-0A651FF0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44462-EA42-818B-5ACF-FDCA3BE4F7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C6F10-A261-CE25-8847-035564A4C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C2E1A-35A1-BDDE-FC7C-DBF73CA4A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21.9.2023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FCEBB-123D-1F60-DDE6-84C5F873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0F47D-EE74-4A45-4207-CBAA8E824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9871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A7A7E-53B2-B20D-82C9-A453DF93D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3BA14-B6FF-378F-5C3C-55846B6B0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F729C-A5E1-6766-6A41-5CF724FD2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921D53-A2CC-9100-0001-5362C0255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02CDB-E0A9-2E9A-0477-435AFB2CF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E32AD0-50B7-32B5-9566-DA6977ACF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21.9.2023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00D0E6-0294-466A-5AAC-B84B3F0A0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801539-BEBC-EF88-6108-9CC1510B5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769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E55CA-AFDE-669E-1966-3B7FAEDB0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9595F8-097C-34DB-EE34-D9E5022E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21.9.2023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AACAD7-ED5C-014B-3013-EC546B7B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A53E64-DD12-006C-4330-1E71FD8FC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6749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5325E6-9A92-A87E-9181-3B775FD8A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21.9.2023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A4D130-3172-3A2E-D364-6FCF907C9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8F3B4B-80A9-3B8F-CBEC-D8464A10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754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4A5EE-7823-59CD-332D-A0ECDD9DF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3625A-C946-680C-0157-0FBA15424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A54912-1105-9BE6-D037-A1A229195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26BE1-22A2-8099-F91A-C856FFEA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21.9.2023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AFFA6-C684-6231-44E3-0AC700CDA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B64A5-E9E3-5D52-B821-9FC9A168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2617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68B87-0850-7406-8EDF-49C458D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89C8E6-8CD0-70DE-4129-22A89F4DAB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67B62E-9D67-ED2B-8303-F5D9585DC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8CC64-91A8-401D-043F-10B3EF4F9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21.9.2023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5C430-C73F-3D8F-D5AA-3FBDBDB8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3880A-D7A7-F94F-9BDC-EA51978F5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9751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148CB4-F891-6DCB-4EBA-25030EBA0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9BF74-463B-CC71-4984-A595AF2DD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9DC87-A674-0121-6364-BB71342C71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65B71-A9DB-471F-B76D-E007481ADEB5}" type="datetimeFigureOut">
              <a:rPr lang="is-IS" smtClean="0"/>
              <a:t>21.9.2023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9E036-A872-AAED-5C89-539B65434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1F54D-39DE-4E9F-06ED-CABDFFF34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1904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 userDrawn="1"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354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8384C6-FF30-E242-8BCA-A74942556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A83790-2997-C643-8BC0-701E26C30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BC4EF8-050F-B84F-9352-094CB7C91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17CFED84-3C76-A747-94D4-DC3D4EBB8840}"/>
              </a:ext>
            </a:extLst>
          </p:cNvPr>
          <p:cNvSpPr txBox="1">
            <a:spLocks/>
          </p:cNvSpPr>
          <p:nvPr/>
        </p:nvSpPr>
        <p:spPr>
          <a:xfrm>
            <a:off x="982317" y="1310202"/>
            <a:ext cx="6646920" cy="11743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cs typeface="+mj-cs"/>
              </a:rPr>
              <a:t>VSK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cs typeface="+mj-cs"/>
              </a:rPr>
              <a:t>ívilnun</a:t>
            </a:r>
            <a:endParaRPr kumimoji="0" lang="en-I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T America Compressed Bold" pitchFamily="2" charset="77"/>
              <a:ea typeface="+mj-ea"/>
              <a:cs typeface="+mj-cs"/>
            </a:endParaRPr>
          </a:p>
        </p:txBody>
      </p:sp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3664F71E-3F21-1B4D-9CBB-0C64C7B8833B}"/>
              </a:ext>
            </a:extLst>
          </p:cNvPr>
          <p:cNvSpPr txBox="1">
            <a:spLocks/>
          </p:cNvSpPr>
          <p:nvPr/>
        </p:nvSpPr>
        <p:spPr>
          <a:xfrm>
            <a:off x="9408490" y="6229831"/>
            <a:ext cx="2287657" cy="39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T America Rg" pitchFamily="2" charset="77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722647-A693-F3D6-E8B3-44F05D7232B1}"/>
              </a:ext>
            </a:extLst>
          </p:cNvPr>
          <p:cNvSpPr txBox="1"/>
          <p:nvPr/>
        </p:nvSpPr>
        <p:spPr>
          <a:xfrm>
            <a:off x="8939814" y="6229831"/>
            <a:ext cx="1722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15.9 2023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85536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2">
            <a:extLst>
              <a:ext uri="{FF2B5EF4-FFF2-40B4-BE49-F238E27FC236}">
                <a16:creationId xmlns:a16="http://schemas.microsoft.com/office/drawing/2014/main" id="{EF84AB83-04B4-6527-00AB-25888F069E8E}"/>
              </a:ext>
            </a:extLst>
          </p:cNvPr>
          <p:cNvSpPr txBox="1">
            <a:spLocks/>
          </p:cNvSpPr>
          <p:nvPr/>
        </p:nvSpPr>
        <p:spPr>
          <a:xfrm>
            <a:off x="555810" y="362773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733" i="0" dirty="0">
                <a:latin typeface="+mj-lt"/>
                <a:ea typeface="Verdana" panose="020B0604030504040204" pitchFamily="34" charset="0"/>
                <a:cs typeface="+mn-cs"/>
              </a:rPr>
              <a:t>VSK</a:t>
            </a:r>
            <a:endParaRPr lang="en-IS" sz="3733" i="0" dirty="0">
              <a:latin typeface="+mj-lt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BBA73-A821-A416-7130-344AF2673F43}"/>
              </a:ext>
            </a:extLst>
          </p:cNvPr>
          <p:cNvSpPr txBox="1">
            <a:spLocks/>
          </p:cNvSpPr>
          <p:nvPr/>
        </p:nvSpPr>
        <p:spPr>
          <a:xfrm>
            <a:off x="555810" y="1358688"/>
            <a:ext cx="9447172" cy="49395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Stjórnvöld settu ívilnun á vsk. af umhverfisvænum vögnum.</a:t>
            </a:r>
          </a:p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Ætlað að flýta fyrir orkuskiptum í samgöngum.</a:t>
            </a:r>
          </a:p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Gilti í </a:t>
            </a:r>
            <a:r>
              <a:rPr lang="is-I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</a:t>
            </a: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janúar 2020 )og því minni kaup en áætlað var.</a:t>
            </a:r>
          </a:p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Nokkrir hafa nýtt sér, akstursaðili Strætó á Akranesi, í Suðurnesjabæ, Brimborg, Strætó (4 vagnar) svo nokkrir séu nefndir.</a:t>
            </a:r>
          </a:p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Ívilnunin var miðuð við fjölda. Gildir til áramóta 23/24.</a:t>
            </a:r>
          </a:p>
          <a:p>
            <a:pPr marL="0" indent="0">
              <a:buNone/>
            </a:pP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17559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2">
            <a:extLst>
              <a:ext uri="{FF2B5EF4-FFF2-40B4-BE49-F238E27FC236}">
                <a16:creationId xmlns:a16="http://schemas.microsoft.com/office/drawing/2014/main" id="{EF84AB83-04B4-6527-00AB-25888F069E8E}"/>
              </a:ext>
            </a:extLst>
          </p:cNvPr>
          <p:cNvSpPr txBox="1">
            <a:spLocks/>
          </p:cNvSpPr>
          <p:nvPr/>
        </p:nvSpPr>
        <p:spPr>
          <a:xfrm>
            <a:off x="555810" y="362773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733" i="0" dirty="0">
                <a:latin typeface="+mj-lt"/>
                <a:ea typeface="Verdana" panose="020B0604030504040204" pitchFamily="34" charset="0"/>
                <a:cs typeface="+mn-cs"/>
              </a:rPr>
              <a:t>VSK</a:t>
            </a:r>
            <a:endParaRPr lang="en-IS" sz="3733" i="0" dirty="0">
              <a:latin typeface="+mj-lt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BBA73-A821-A416-7130-344AF2673F43}"/>
              </a:ext>
            </a:extLst>
          </p:cNvPr>
          <p:cNvSpPr txBox="1">
            <a:spLocks/>
          </p:cNvSpPr>
          <p:nvPr/>
        </p:nvSpPr>
        <p:spPr>
          <a:xfrm>
            <a:off x="555809" y="1358688"/>
            <a:ext cx="9631899" cy="47173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Strætó var í sambandi við fjármálaráðuneytið varðandi framlengingu.</a:t>
            </a:r>
          </a:p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 síðan kynnt í fjármálaáætlun að færa ívilnun frá tekjuhlið yfir á gjaldahlið.</a:t>
            </a:r>
          </a:p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Þýðir að allir geta sótt um ívilnun í sjóð.</a:t>
            </a:r>
          </a:p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Reglur um úthlutun virðast ekki vera tilbúnar, en mögulega er stuðst við reglur Orkusjóðs.</a:t>
            </a:r>
          </a:p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Strætó hefur sótt um í þann sjóð en fengið neitun hingað til.</a:t>
            </a:r>
          </a:p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Skapar mikla óvissu um orkuskipti í almenningssamgöngum á höfuðborgarsvæðinu og mun geta haft áhrif til hækkunar á rekstrarkostnaði og mögulega hægja á orkuskiptum.</a:t>
            </a:r>
          </a:p>
          <a:p>
            <a:pPr marL="342891" indent="-342891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Möguleg kostnaðaráhrif eru á bilinu 3 til 5% sem eru umtalsverðar fjárhæðar eða allt að 700 m.kr. þegar nýtt leiðanet er að fullu komið til framkvæmda.</a:t>
            </a:r>
          </a:p>
          <a:p>
            <a:pPr marL="0" indent="0">
              <a:buNone/>
            </a:pP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540482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43BDF6-EBE6-EE47-BC2D-914B8A5DD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85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8966</TotalTime>
  <Words>192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GT America Compressed Bold</vt:lpstr>
      <vt:lpstr>GT America Rg</vt:lpstr>
      <vt:lpstr>Symbol</vt:lpstr>
      <vt:lpstr>Office Theme</vt:lpstr>
      <vt:lpstr>1_Custom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Hafnarfjörður</dc:title>
  <dc:creator>Ragnheiður Einarsdóttir</dc:creator>
  <cp:lastModifiedBy>Herdís Steinarsdóttir</cp:lastModifiedBy>
  <cp:revision>49</cp:revision>
  <dcterms:created xsi:type="dcterms:W3CDTF">2023-01-02T15:46:21Z</dcterms:created>
  <dcterms:modified xsi:type="dcterms:W3CDTF">2023-09-21T14:40:36Z</dcterms:modified>
</cp:coreProperties>
</file>