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275" r:id="rId5"/>
    <p:sldId id="258" r:id="rId6"/>
    <p:sldId id="276" r:id="rId7"/>
    <p:sldId id="277" r:id="rId8"/>
    <p:sldId id="259" r:id="rId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2C00"/>
    <a:srgbClr val="261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34B286-8101-4CBC-80E0-E99170C3CB65}" v="54" dt="2023-08-24T12:25:42.366"/>
    <p1510:client id="{568A086F-48BE-46C7-9A8F-D0546E353F3B}" v="633" dt="2023-08-24T10:03:10.718"/>
    <p1510:client id="{A89CBD7E-D51D-4190-A0A2-D072C5F5818F}" v="4" dt="2023-08-24T09:20:31.4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8"/>
    <p:restoredTop sz="91422" autoAdjust="0"/>
  </p:normalViewPr>
  <p:slideViewPr>
    <p:cSldViewPr snapToGrid="0" snapToObjects="1">
      <p:cViewPr varScale="1">
        <p:scale>
          <a:sx n="135" d="100"/>
          <a:sy n="135" d="100"/>
        </p:scale>
        <p:origin x="93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óhannes Svavar Rúnarsson" userId="S::johannesru@straeto.is::998fccb6-8fd5-4fc0-bc11-84b1c05a2d2b" providerId="AD" clId="Web-{3334B286-8101-4CBC-80E0-E99170C3CB65}"/>
    <pc:docChg chg="modSld">
      <pc:chgData name="Jóhannes Svavar Rúnarsson" userId="S::johannesru@straeto.is::998fccb6-8fd5-4fc0-bc11-84b1c05a2d2b" providerId="AD" clId="Web-{3334B286-8101-4CBC-80E0-E99170C3CB65}" dt="2023-08-24T12:25:42.350" v="26" actId="20577"/>
      <pc:docMkLst>
        <pc:docMk/>
      </pc:docMkLst>
      <pc:sldChg chg="modSp">
        <pc:chgData name="Jóhannes Svavar Rúnarsson" userId="S::johannesru@straeto.is::998fccb6-8fd5-4fc0-bc11-84b1c05a2d2b" providerId="AD" clId="Web-{3334B286-8101-4CBC-80E0-E99170C3CB65}" dt="2023-08-24T12:25:42.350" v="26" actId="20577"/>
        <pc:sldMkLst>
          <pc:docMk/>
          <pc:sldMk cId="4106765563" sldId="275"/>
        </pc:sldMkLst>
        <pc:spChg chg="mod">
          <ac:chgData name="Jóhannes Svavar Rúnarsson" userId="S::johannesru@straeto.is::998fccb6-8fd5-4fc0-bc11-84b1c05a2d2b" providerId="AD" clId="Web-{3334B286-8101-4CBC-80E0-E99170C3CB65}" dt="2023-08-24T12:25:42.350" v="26" actId="20577"/>
          <ac:spMkLst>
            <pc:docMk/>
            <pc:sldMk cId="4106765563" sldId="275"/>
            <ac:spMk id="2" creationId="{792F194E-6EEC-4F05-92CE-008631DAA9D3}"/>
          </ac:spMkLst>
        </pc:spChg>
      </pc:sldChg>
    </pc:docChg>
  </pc:docChgLst>
  <pc:docChgLst>
    <pc:chgData name="Elísa Kristmannsdóttir" userId="c8067206-d396-49cb-b305-d81cd2e19d80" providerId="ADAL" clId="{568A086F-48BE-46C7-9A8F-D0546E353F3B}"/>
    <pc:docChg chg="undo custSel modSld">
      <pc:chgData name="Elísa Kristmannsdóttir" userId="c8067206-d396-49cb-b305-d81cd2e19d80" providerId="ADAL" clId="{568A086F-48BE-46C7-9A8F-D0546E353F3B}" dt="2023-08-24T10:03:23.346" v="961" actId="1076"/>
      <pc:docMkLst>
        <pc:docMk/>
      </pc:docMkLst>
      <pc:sldChg chg="addSp delSp modSp mod">
        <pc:chgData name="Elísa Kristmannsdóttir" userId="c8067206-d396-49cb-b305-d81cd2e19d80" providerId="ADAL" clId="{568A086F-48BE-46C7-9A8F-D0546E353F3B}" dt="2023-08-24T10:01:37.599" v="925" actId="20577"/>
        <pc:sldMkLst>
          <pc:docMk/>
          <pc:sldMk cId="1261413613" sldId="258"/>
        </pc:sldMkLst>
        <pc:spChg chg="mod">
          <ac:chgData name="Elísa Kristmannsdóttir" userId="c8067206-d396-49cb-b305-d81cd2e19d80" providerId="ADAL" clId="{568A086F-48BE-46C7-9A8F-D0546E353F3B}" dt="2023-08-24T09:40:19.254" v="539" actId="20577"/>
          <ac:spMkLst>
            <pc:docMk/>
            <pc:sldMk cId="1261413613" sldId="258"/>
            <ac:spMk id="2" creationId="{00000000-0000-0000-0000-000000000000}"/>
          </ac:spMkLst>
        </pc:spChg>
        <pc:spChg chg="mod">
          <ac:chgData name="Elísa Kristmannsdóttir" userId="c8067206-d396-49cb-b305-d81cd2e19d80" providerId="ADAL" clId="{568A086F-48BE-46C7-9A8F-D0546E353F3B}" dt="2023-08-24T10:01:37.599" v="925" actId="20577"/>
          <ac:spMkLst>
            <pc:docMk/>
            <pc:sldMk cId="1261413613" sldId="258"/>
            <ac:spMk id="14" creationId="{102BBE26-861B-6101-38E6-4E9E40D31D0A}"/>
          </ac:spMkLst>
        </pc:spChg>
        <pc:graphicFrameChg chg="add del mod modGraphic">
          <ac:chgData name="Elísa Kristmannsdóttir" userId="c8067206-d396-49cb-b305-d81cd2e19d80" providerId="ADAL" clId="{568A086F-48BE-46C7-9A8F-D0546E353F3B}" dt="2023-08-24T08:42:45.960" v="22" actId="478"/>
          <ac:graphicFrameMkLst>
            <pc:docMk/>
            <pc:sldMk cId="1261413613" sldId="258"/>
            <ac:graphicFrameMk id="3" creationId="{E8A14951-C14B-E070-ED58-16B8C93A7FEE}"/>
          </ac:graphicFrameMkLst>
        </pc:graphicFrameChg>
        <pc:graphicFrameChg chg="del">
          <ac:chgData name="Elísa Kristmannsdóttir" userId="c8067206-d396-49cb-b305-d81cd2e19d80" providerId="ADAL" clId="{568A086F-48BE-46C7-9A8F-D0546E353F3B}" dt="2023-08-24T08:41:54.052" v="15" actId="478"/>
          <ac:graphicFrameMkLst>
            <pc:docMk/>
            <pc:sldMk cId="1261413613" sldId="258"/>
            <ac:graphicFrameMk id="4" creationId="{9A1C8D82-092D-5333-DFC6-51B2B5073567}"/>
          </ac:graphicFrameMkLst>
        </pc:graphicFrameChg>
        <pc:graphicFrameChg chg="add del mod">
          <ac:chgData name="Elísa Kristmannsdóttir" userId="c8067206-d396-49cb-b305-d81cd2e19d80" providerId="ADAL" clId="{568A086F-48BE-46C7-9A8F-D0546E353F3B}" dt="2023-08-24T08:57:44.399" v="26" actId="478"/>
          <ac:graphicFrameMkLst>
            <pc:docMk/>
            <pc:sldMk cId="1261413613" sldId="258"/>
            <ac:graphicFrameMk id="5" creationId="{E1B7408C-D6A5-8F3A-7854-332D564D9484}"/>
          </ac:graphicFrameMkLst>
        </pc:graphicFrameChg>
        <pc:graphicFrameChg chg="add mod">
          <ac:chgData name="Elísa Kristmannsdóttir" userId="c8067206-d396-49cb-b305-d81cd2e19d80" providerId="ADAL" clId="{568A086F-48BE-46C7-9A8F-D0546E353F3B}" dt="2023-08-24T09:35:08.411" v="467" actId="1076"/>
          <ac:graphicFrameMkLst>
            <pc:docMk/>
            <pc:sldMk cId="1261413613" sldId="258"/>
            <ac:graphicFrameMk id="6" creationId="{A535C463-EF65-A37C-85CB-B2E16E1126E1}"/>
          </ac:graphicFrameMkLst>
        </pc:graphicFrameChg>
        <pc:picChg chg="add mod">
          <ac:chgData name="Elísa Kristmannsdóttir" userId="c8067206-d396-49cb-b305-d81cd2e19d80" providerId="ADAL" clId="{568A086F-48BE-46C7-9A8F-D0546E353F3B}" dt="2023-08-24T10:00:58.406" v="923" actId="1076"/>
          <ac:picMkLst>
            <pc:docMk/>
            <pc:sldMk cId="1261413613" sldId="258"/>
            <ac:picMk id="8" creationId="{C7D1F64C-0190-687A-0BE1-A8CF4ED5F752}"/>
          </ac:picMkLst>
        </pc:picChg>
      </pc:sldChg>
      <pc:sldChg chg="modSp mod">
        <pc:chgData name="Elísa Kristmannsdóttir" userId="c8067206-d396-49cb-b305-d81cd2e19d80" providerId="ADAL" clId="{568A086F-48BE-46C7-9A8F-D0546E353F3B}" dt="2023-08-24T08:38:25.729" v="14" actId="20577"/>
        <pc:sldMkLst>
          <pc:docMk/>
          <pc:sldMk cId="4106765563" sldId="275"/>
        </pc:sldMkLst>
        <pc:spChg chg="mod">
          <ac:chgData name="Elísa Kristmannsdóttir" userId="c8067206-d396-49cb-b305-d81cd2e19d80" providerId="ADAL" clId="{568A086F-48BE-46C7-9A8F-D0546E353F3B}" dt="2023-08-24T08:38:25.729" v="14" actId="20577"/>
          <ac:spMkLst>
            <pc:docMk/>
            <pc:sldMk cId="4106765563" sldId="275"/>
            <ac:spMk id="2" creationId="{792F194E-6EEC-4F05-92CE-008631DAA9D3}"/>
          </ac:spMkLst>
        </pc:spChg>
      </pc:sldChg>
      <pc:sldChg chg="addSp delSp modSp mod">
        <pc:chgData name="Elísa Kristmannsdóttir" userId="c8067206-d396-49cb-b305-d81cd2e19d80" providerId="ADAL" clId="{568A086F-48BE-46C7-9A8F-D0546E353F3B}" dt="2023-08-24T10:03:01.951" v="958" actId="6549"/>
        <pc:sldMkLst>
          <pc:docMk/>
          <pc:sldMk cId="3671716967" sldId="276"/>
        </pc:sldMkLst>
        <pc:spChg chg="mod">
          <ac:chgData name="Elísa Kristmannsdóttir" userId="c8067206-d396-49cb-b305-d81cd2e19d80" providerId="ADAL" clId="{568A086F-48BE-46C7-9A8F-D0546E353F3B}" dt="2023-08-24T10:03:01.951" v="958" actId="6549"/>
          <ac:spMkLst>
            <pc:docMk/>
            <pc:sldMk cId="3671716967" sldId="276"/>
            <ac:spMk id="12" creationId="{B65A5831-F151-EF3F-612F-64585E2AF345}"/>
          </ac:spMkLst>
        </pc:spChg>
        <pc:graphicFrameChg chg="add del mod">
          <ac:chgData name="Elísa Kristmannsdóttir" userId="c8067206-d396-49cb-b305-d81cd2e19d80" providerId="ADAL" clId="{568A086F-48BE-46C7-9A8F-D0546E353F3B}" dt="2023-08-24T09:51:05.464" v="638" actId="1076"/>
          <ac:graphicFrameMkLst>
            <pc:docMk/>
            <pc:sldMk cId="3671716967" sldId="276"/>
            <ac:graphicFrameMk id="3" creationId="{BF673CBB-9E1D-2BFD-A195-0FE5408FA092}"/>
          </ac:graphicFrameMkLst>
        </pc:graphicFrameChg>
        <pc:graphicFrameChg chg="add mod">
          <ac:chgData name="Elísa Kristmannsdóttir" userId="c8067206-d396-49cb-b305-d81cd2e19d80" providerId="ADAL" clId="{568A086F-48BE-46C7-9A8F-D0546E353F3B}" dt="2023-08-24T09:50:27.506" v="611" actId="1076"/>
          <ac:graphicFrameMkLst>
            <pc:docMk/>
            <pc:sldMk cId="3671716967" sldId="276"/>
            <ac:graphicFrameMk id="4" creationId="{80935232-BD11-F4D7-532A-073F63A31A03}"/>
          </ac:graphicFrameMkLst>
        </pc:graphicFrameChg>
        <pc:graphicFrameChg chg="del">
          <ac:chgData name="Elísa Kristmannsdóttir" userId="c8067206-d396-49cb-b305-d81cd2e19d80" providerId="ADAL" clId="{568A086F-48BE-46C7-9A8F-D0546E353F3B}" dt="2023-08-24T09:44:08.312" v="544" actId="478"/>
          <ac:graphicFrameMkLst>
            <pc:docMk/>
            <pc:sldMk cId="3671716967" sldId="276"/>
            <ac:graphicFrameMk id="5" creationId="{26BBADA0-71C8-826F-FE99-EDF6F7395092}"/>
          </ac:graphicFrameMkLst>
        </pc:graphicFrameChg>
        <pc:graphicFrameChg chg="del">
          <ac:chgData name="Elísa Kristmannsdóttir" userId="c8067206-d396-49cb-b305-d81cd2e19d80" providerId="ADAL" clId="{568A086F-48BE-46C7-9A8F-D0546E353F3B}" dt="2023-08-24T09:43:45.495" v="540" actId="478"/>
          <ac:graphicFrameMkLst>
            <pc:docMk/>
            <pc:sldMk cId="3671716967" sldId="276"/>
            <ac:graphicFrameMk id="6" creationId="{BB1D598B-E1D7-F6A3-759B-95DC9869E438}"/>
          </ac:graphicFrameMkLst>
        </pc:graphicFrameChg>
      </pc:sldChg>
      <pc:sldChg chg="addSp delSp modSp mod">
        <pc:chgData name="Elísa Kristmannsdóttir" userId="c8067206-d396-49cb-b305-d81cd2e19d80" providerId="ADAL" clId="{568A086F-48BE-46C7-9A8F-D0546E353F3B}" dt="2023-08-24T10:03:23.346" v="961" actId="1076"/>
        <pc:sldMkLst>
          <pc:docMk/>
          <pc:sldMk cId="845478127" sldId="277"/>
        </pc:sldMkLst>
        <pc:spChg chg="mod">
          <ac:chgData name="Elísa Kristmannsdóttir" userId="c8067206-d396-49cb-b305-d81cd2e19d80" providerId="ADAL" clId="{568A086F-48BE-46C7-9A8F-D0546E353F3B}" dt="2023-08-24T10:03:20.454" v="960" actId="20577"/>
          <ac:spMkLst>
            <pc:docMk/>
            <pc:sldMk cId="845478127" sldId="277"/>
            <ac:spMk id="2" creationId="{00000000-0000-0000-0000-000000000000}"/>
          </ac:spMkLst>
        </pc:spChg>
        <pc:spChg chg="mod">
          <ac:chgData name="Elísa Kristmannsdóttir" userId="c8067206-d396-49cb-b305-d81cd2e19d80" providerId="ADAL" clId="{568A086F-48BE-46C7-9A8F-D0546E353F3B}" dt="2023-08-24T09:57:29.614" v="810" actId="1076"/>
          <ac:spMkLst>
            <pc:docMk/>
            <pc:sldMk cId="845478127" sldId="277"/>
            <ac:spMk id="14" creationId="{102BBE26-861B-6101-38E6-4E9E40D31D0A}"/>
          </ac:spMkLst>
        </pc:spChg>
        <pc:graphicFrameChg chg="del">
          <ac:chgData name="Elísa Kristmannsdóttir" userId="c8067206-d396-49cb-b305-d81cd2e19d80" providerId="ADAL" clId="{568A086F-48BE-46C7-9A8F-D0546E353F3B}" dt="2023-08-24T09:57:20.234" v="807" actId="478"/>
          <ac:graphicFrameMkLst>
            <pc:docMk/>
            <pc:sldMk cId="845478127" sldId="277"/>
            <ac:graphicFrameMk id="3" creationId="{B1DA945E-A6D5-572D-47B8-D3316A505AD3}"/>
          </ac:graphicFrameMkLst>
        </pc:graphicFrameChg>
        <pc:graphicFrameChg chg="add mod">
          <ac:chgData name="Elísa Kristmannsdóttir" userId="c8067206-d396-49cb-b305-d81cd2e19d80" providerId="ADAL" clId="{568A086F-48BE-46C7-9A8F-D0546E353F3B}" dt="2023-08-24T10:03:23.346" v="961" actId="1076"/>
          <ac:graphicFrameMkLst>
            <pc:docMk/>
            <pc:sldMk cId="845478127" sldId="277"/>
            <ac:graphicFrameMk id="4" creationId="{9EBA4128-0A59-071E-66A3-CA746E87682B}"/>
          </ac:graphicFrameMkLst>
        </pc:graphicFrameChg>
      </pc:sldChg>
    </pc:docChg>
  </pc:docChgLst>
  <pc:docChgLst>
    <pc:chgData name="Jóhannes Svavar Rúnarsson" userId="S::johannesru@straeto.is::998fccb6-8fd5-4fc0-bc11-84b1c05a2d2b" providerId="AD" clId="Web-{A89CBD7E-D51D-4190-A0A2-D072C5F5818F}"/>
    <pc:docChg chg="modSld">
      <pc:chgData name="Jóhannes Svavar Rúnarsson" userId="S::johannesru@straeto.is::998fccb6-8fd5-4fc0-bc11-84b1c05a2d2b" providerId="AD" clId="Web-{A89CBD7E-D51D-4190-A0A2-D072C5F5818F}" dt="2023-08-24T09:20:31.476" v="3" actId="14100"/>
      <pc:docMkLst>
        <pc:docMk/>
      </pc:docMkLst>
      <pc:sldChg chg="modSp">
        <pc:chgData name="Jóhannes Svavar Rúnarsson" userId="S::johannesru@straeto.is::998fccb6-8fd5-4fc0-bc11-84b1c05a2d2b" providerId="AD" clId="Web-{A89CBD7E-D51D-4190-A0A2-D072C5F5818F}" dt="2023-08-24T09:20:31.476" v="3" actId="14100"/>
        <pc:sldMkLst>
          <pc:docMk/>
          <pc:sldMk cId="1261413613" sldId="258"/>
        </pc:sldMkLst>
        <pc:spChg chg="mod">
          <ac:chgData name="Jóhannes Svavar Rúnarsson" userId="S::johannesru@straeto.is::998fccb6-8fd5-4fc0-bc11-84b1c05a2d2b" providerId="AD" clId="Web-{A89CBD7E-D51D-4190-A0A2-D072C5F5818F}" dt="2023-08-24T09:20:31.476" v="3" actId="14100"/>
          <ac:spMkLst>
            <pc:docMk/>
            <pc:sldMk cId="1261413613" sldId="258"/>
            <ac:spMk id="14" creationId="{102BBE26-861B-6101-38E6-4E9E40D31D0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F51FE-155F-4E96-B1DF-259E37DC69C9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C4031-BF3E-49D4-BD3A-54F8E668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0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13D2A4-0FF6-AF40-A725-C98190ACF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fnis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5AD2F3-DA35-2A47-83BB-48A8A6FF1C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8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Efnissíða_tvídá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655" y="1369219"/>
            <a:ext cx="4196195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9B1233-DAA8-4B4D-86B4-9650E17556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41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fnissíða_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0CB7AF-86ED-AA4E-BCE7-2B66AB68E1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31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fnissíða_tó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22BABE-5308-B84A-AC4C-38F03EB85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0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DC463B-B3AE-5F48-96A4-36F93B6179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8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íða1_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6E9CBD-76AA-D742-A39D-F983042FB8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5564" y="3158836"/>
            <a:ext cx="7264525" cy="982072"/>
          </a:xfrm>
        </p:spPr>
        <p:txBody>
          <a:bodyPr anchor="b">
            <a:normAutofit/>
          </a:bodyPr>
          <a:lstStyle>
            <a:lvl1pPr algn="r">
              <a:defRPr sz="3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5564" y="4293092"/>
            <a:ext cx="7264525" cy="6806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70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íða2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09A8FE-2753-D745-9CCA-6975A5270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6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íða4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C8A8D4-D185-2A43-8CE0-FD5A765EA1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4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9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9AD382-1F38-8F45-ACE0-E72FD53F7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" y="0"/>
            <a:ext cx="91430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282DAA-1087-BA4D-80F9-70270B018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" y="0"/>
            <a:ext cx="91430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4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illi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DE7BEE-6A88-5447-A0AD-19DF0F868B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01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2223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655" y="273844"/>
            <a:ext cx="8196695" cy="751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655" y="1369219"/>
            <a:ext cx="8196695" cy="2981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301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79" r:id="rId3"/>
    <p:sldLayoutId id="2147483674" r:id="rId4"/>
    <p:sldLayoutId id="2147483676" r:id="rId5"/>
    <p:sldLayoutId id="2147483672" r:id="rId6"/>
    <p:sldLayoutId id="2147483686" r:id="rId7"/>
    <p:sldLayoutId id="2147483688" r:id="rId8"/>
    <p:sldLayoutId id="2147483663" r:id="rId9"/>
    <p:sldLayoutId id="2147483662" r:id="rId10"/>
    <p:sldLayoutId id="2147483664" r:id="rId11"/>
    <p:sldLayoutId id="2147483666" r:id="rId12"/>
    <p:sldLayoutId id="214748366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2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Excel_Worksheet3.xlsx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2F194E-6EEC-4F05-92CE-008631DAA9D3}"/>
              </a:ext>
            </a:extLst>
          </p:cNvPr>
          <p:cNvSpPr txBox="1"/>
          <p:nvPr/>
        </p:nvSpPr>
        <p:spPr>
          <a:xfrm>
            <a:off x="170329" y="851647"/>
            <a:ext cx="7969624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Strætó bs. </a:t>
            </a:r>
          </a:p>
          <a:p>
            <a:pPr algn="ctr"/>
            <a:r>
              <a:rPr lang="en-US" sz="3600" dirty="0" err="1">
                <a:solidFill>
                  <a:schemeClr val="bg2">
                    <a:lumMod val="10000"/>
                  </a:schemeClr>
                </a:solidFill>
              </a:rPr>
              <a:t>Árshlutareikningur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3600" dirty="0" err="1">
                <a:solidFill>
                  <a:schemeClr val="bg2">
                    <a:lumMod val="10000"/>
                  </a:schemeClr>
                </a:solidFill>
              </a:rPr>
              <a:t>janúar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 –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</a:rPr>
              <a:t>júní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 2023</a:t>
            </a:r>
          </a:p>
          <a:p>
            <a:pPr algn="ctr"/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18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Elísa Kristmannsdóttir</a:t>
            </a:r>
          </a:p>
          <a:p>
            <a:r>
              <a:rPr lang="en-US" sz="1800" dirty="0" err="1">
                <a:solidFill>
                  <a:schemeClr val="bg2">
                    <a:lumMod val="10000"/>
                  </a:schemeClr>
                </a:solidFill>
              </a:rPr>
              <a:t>Fjármálastjóri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                                                                                                    25.08.2023</a:t>
            </a:r>
            <a:endParaRPr lang="en-US" sz="1800" dirty="0">
              <a:solidFill>
                <a:schemeClr val="bg2">
                  <a:lumMod val="1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76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41300"/>
            <a:ext cx="8178799" cy="851803"/>
          </a:xfrm>
        </p:spPr>
        <p:txBody>
          <a:bodyPr>
            <a:normAutofit/>
          </a:bodyPr>
          <a:lstStyle/>
          <a:p>
            <a:r>
              <a:rPr lang="en-US" sz="2700" b="1" dirty="0" err="1"/>
              <a:t>Rekstrarreikningur</a:t>
            </a:r>
            <a:r>
              <a:rPr lang="en-US" sz="2700" b="1" dirty="0"/>
              <a:t> </a:t>
            </a:r>
            <a:r>
              <a:rPr lang="en-US" sz="2700" b="1" dirty="0" err="1"/>
              <a:t>janúar</a:t>
            </a:r>
            <a:r>
              <a:rPr lang="en-US" sz="2700" b="1" dirty="0"/>
              <a:t> – </a:t>
            </a:r>
            <a:r>
              <a:rPr lang="en-US" sz="2700" b="1" dirty="0" err="1"/>
              <a:t>júní</a:t>
            </a:r>
            <a:r>
              <a:rPr lang="en-US" sz="2700" b="1" dirty="0"/>
              <a:t> 2023</a:t>
            </a:r>
            <a:br>
              <a:rPr lang="en-US" sz="2700" b="1" dirty="0"/>
            </a:br>
            <a:endParaRPr lang="en-US" sz="2700" dirty="0">
              <a:latin typeface="DINPro-Bold" panose="020B0804020101020102" pitchFamily="34" charset="0"/>
              <a:cs typeface="DINPro-Bold" panose="020B0804020101020102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451122"/>
            <a:ext cx="760545" cy="1513185"/>
            <a:chOff x="0" y="4601497"/>
            <a:chExt cx="1014060" cy="2017580"/>
          </a:xfrm>
        </p:grpSpPr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14467" y="0"/>
            <a:ext cx="729532" cy="1451482"/>
            <a:chOff x="10918968" y="713127"/>
            <a:chExt cx="1273032" cy="2532832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étthyrningur 6">
            <a:extLst>
              <a:ext uri="{FF2B5EF4-FFF2-40B4-BE49-F238E27FC236}">
                <a16:creationId xmlns:a16="http://schemas.microsoft.com/office/drawing/2014/main" id="{AE8E67A5-1D19-07D6-4A3B-DB81EF2BA164}"/>
              </a:ext>
            </a:extLst>
          </p:cNvPr>
          <p:cNvSpPr/>
          <p:nvPr/>
        </p:nvSpPr>
        <p:spPr>
          <a:xfrm>
            <a:off x="4160938" y="2385307"/>
            <a:ext cx="822124" cy="3728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s-IS"/>
          </a:p>
        </p:txBody>
      </p:sp>
      <p:sp>
        <p:nvSpPr>
          <p:cNvPr id="11" name="Rétthyrningur 10">
            <a:extLst>
              <a:ext uri="{FF2B5EF4-FFF2-40B4-BE49-F238E27FC236}">
                <a16:creationId xmlns:a16="http://schemas.microsoft.com/office/drawing/2014/main" id="{E75D05D3-8767-71B8-648C-AFAC44701173}"/>
              </a:ext>
            </a:extLst>
          </p:cNvPr>
          <p:cNvSpPr/>
          <p:nvPr/>
        </p:nvSpPr>
        <p:spPr>
          <a:xfrm>
            <a:off x="4313338" y="2537707"/>
            <a:ext cx="822124" cy="3728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s-IS"/>
          </a:p>
        </p:txBody>
      </p:sp>
      <p:sp>
        <p:nvSpPr>
          <p:cNvPr id="14" name="Staðgengill efnis 13">
            <a:extLst>
              <a:ext uri="{FF2B5EF4-FFF2-40B4-BE49-F238E27FC236}">
                <a16:creationId xmlns:a16="http://schemas.microsoft.com/office/drawing/2014/main" id="{102BBE26-861B-6101-38E6-4E9E40D31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6" y="945940"/>
            <a:ext cx="3872884" cy="3830631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r>
              <a:rPr lang="en-US" sz="2000" dirty="0">
                <a:latin typeface="Verdana"/>
                <a:ea typeface="Verdana"/>
              </a:rPr>
              <a:t>Fargjöld jukust um 39% milli tímabila (Covid fyrstu mán 2022)</a:t>
            </a:r>
          </a:p>
          <a:p>
            <a:endParaRPr lang="en-US" sz="2000" dirty="0"/>
          </a:p>
          <a:p>
            <a:pPr lvl="0"/>
            <a:r>
              <a:rPr lang="en-US" sz="2000" dirty="0"/>
              <a:t>Rekstrarframlag eigenda</a:t>
            </a:r>
          </a:p>
          <a:p>
            <a:pPr lvl="1"/>
            <a:r>
              <a:rPr lang="en-US" sz="2000" dirty="0"/>
              <a:t>Hækkun frá eigendum 568,7 mkr. (strætóvísitala og aukaframlag)</a:t>
            </a:r>
          </a:p>
          <a:p>
            <a:pPr lvl="1"/>
            <a:r>
              <a:rPr lang="en-US" sz="2000" dirty="0"/>
              <a:t>Aukning í sölu til aldraðra og öryrkja, umfram áætlun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000" dirty="0">
                <a:latin typeface="Verdana"/>
                <a:ea typeface="Verdana"/>
              </a:rPr>
              <a:t>Laun og launatengd gjöld</a:t>
            </a:r>
          </a:p>
          <a:p>
            <a:pPr lvl="1"/>
            <a:r>
              <a:rPr lang="en-US" sz="2000" dirty="0"/>
              <a:t>Lotun -stór greiðsla 1.júní</a:t>
            </a:r>
          </a:p>
          <a:p>
            <a:pPr lvl="1"/>
            <a:endParaRPr lang="en-US" sz="2000" dirty="0"/>
          </a:p>
          <a:p>
            <a:r>
              <a:rPr lang="en-US" sz="2000" dirty="0"/>
              <a:t>Rekstur vagna og aðkeyptur akstur </a:t>
            </a:r>
          </a:p>
          <a:p>
            <a:pPr lvl="1"/>
            <a:r>
              <a:rPr lang="en-US" sz="2000" dirty="0"/>
              <a:t>Viðhaldskostnaður hækkar. Skipt út nokkrum vélum. </a:t>
            </a:r>
          </a:p>
          <a:p>
            <a:pPr lvl="1"/>
            <a:r>
              <a:rPr lang="en-US" sz="2000" dirty="0">
                <a:latin typeface="Verdana"/>
                <a:ea typeface="Verdana"/>
              </a:rPr>
              <a:t>Heildarkostnaður -skipta um vél um 4,4 mkr.</a:t>
            </a:r>
            <a:endParaRPr lang="en-US" sz="2000" dirty="0"/>
          </a:p>
          <a:p>
            <a:pPr lvl="1"/>
            <a:r>
              <a:rPr lang="en-US" sz="2000" dirty="0">
                <a:latin typeface="Verdana"/>
                <a:ea typeface="Verdana"/>
              </a:rPr>
              <a:t>Meðalverð á lítra 16% hærra milli tímabila. Notkun í lítum svipað milli tímabila.</a:t>
            </a:r>
            <a:endParaRPr lang="en-US" sz="2000" dirty="0"/>
          </a:p>
          <a:p>
            <a:r>
              <a:rPr lang="en-US" sz="2000" dirty="0">
                <a:latin typeface="Verdana"/>
                <a:ea typeface="Verdana"/>
              </a:rPr>
              <a:t>Annar rekstrarkostnaður hækkar um 24%</a:t>
            </a:r>
          </a:p>
          <a:p>
            <a:pPr lvl="1"/>
            <a:r>
              <a:rPr lang="en-US" sz="2000" dirty="0"/>
              <a:t>Innleiðing á nýju fjárhagskerfi</a:t>
            </a:r>
          </a:p>
          <a:p>
            <a:pPr lvl="1"/>
            <a:r>
              <a:rPr lang="en-US" sz="2000" dirty="0"/>
              <a:t>Persónu- og öryggisfulltrúi</a:t>
            </a:r>
          </a:p>
          <a:p>
            <a:pPr lvl="1"/>
            <a:r>
              <a:rPr lang="en-US" sz="2000" dirty="0"/>
              <a:t>Mötuneytiskostnaður– fleiri </a:t>
            </a:r>
            <a:r>
              <a:rPr lang="is-IS" sz="2000" dirty="0"/>
              <a:t>seldir</a:t>
            </a:r>
            <a:r>
              <a:rPr lang="en-US" sz="2000" dirty="0"/>
              <a:t> skammtar (aukning 67%) </a:t>
            </a:r>
          </a:p>
          <a:p>
            <a:pPr lvl="1"/>
            <a:r>
              <a:rPr lang="en-US" sz="2000" dirty="0"/>
              <a:t>Verðlagshækkun</a:t>
            </a:r>
          </a:p>
          <a:p>
            <a:pPr lvl="1"/>
            <a:endParaRPr lang="en-US" sz="2000" dirty="0"/>
          </a:p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graphicFrame>
        <p:nvGraphicFramePr>
          <p:cNvPr id="6" name="Hlutur 5">
            <a:extLst>
              <a:ext uri="{FF2B5EF4-FFF2-40B4-BE49-F238E27FC236}">
                <a16:creationId xmlns:a16="http://schemas.microsoft.com/office/drawing/2014/main" id="{A535C463-EF65-A37C-85CB-B2E16E1126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608019"/>
              </p:ext>
            </p:extLst>
          </p:nvPr>
        </p:nvGraphicFramePr>
        <p:xfrm>
          <a:off x="4218357" y="886853"/>
          <a:ext cx="4500872" cy="3830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696229" imgH="5800686" progId="Excel.Sheet.12">
                  <p:embed/>
                </p:oleObj>
              </mc:Choice>
              <mc:Fallback>
                <p:oleObj name="Worksheet" r:id="rId2" imgW="7696229" imgH="5800686" progId="Excel.Sheet.12">
                  <p:embed/>
                  <p:pic>
                    <p:nvPicPr>
                      <p:cNvPr id="6" name="Hlutur 5">
                        <a:extLst>
                          <a:ext uri="{FF2B5EF4-FFF2-40B4-BE49-F238E27FC236}">
                            <a16:creationId xmlns:a16="http://schemas.microsoft.com/office/drawing/2014/main" id="{A535C463-EF65-A37C-85CB-B2E16E1126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18357" y="886853"/>
                        <a:ext cx="4500872" cy="3830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Mynd 7">
            <a:extLst>
              <a:ext uri="{FF2B5EF4-FFF2-40B4-BE49-F238E27FC236}">
                <a16:creationId xmlns:a16="http://schemas.microsoft.com/office/drawing/2014/main" id="{C7D1F64C-0190-687A-0BE1-A8CF4ED5F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29" y="1909998"/>
            <a:ext cx="3525938" cy="72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13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41300"/>
            <a:ext cx="8178799" cy="851803"/>
          </a:xfrm>
        </p:spPr>
        <p:txBody>
          <a:bodyPr>
            <a:normAutofit/>
          </a:bodyPr>
          <a:lstStyle/>
          <a:p>
            <a:r>
              <a:rPr lang="en-US" sz="2700" b="1" dirty="0" err="1"/>
              <a:t>Efnahagsreikningur</a:t>
            </a:r>
            <a:br>
              <a:rPr lang="en-US" sz="2700" b="1" dirty="0"/>
            </a:br>
            <a:endParaRPr lang="en-US" sz="2700" dirty="0">
              <a:latin typeface="DINPro-Bold" panose="020B0804020101020102" pitchFamily="34" charset="0"/>
              <a:cs typeface="DINPro-Bold" panose="020B0804020101020102" pitchFamily="34" charset="0"/>
            </a:endParaRPr>
          </a:p>
        </p:txBody>
      </p:sp>
      <p:sp>
        <p:nvSpPr>
          <p:cNvPr id="7" name="Rétthyrningur 6">
            <a:extLst>
              <a:ext uri="{FF2B5EF4-FFF2-40B4-BE49-F238E27FC236}">
                <a16:creationId xmlns:a16="http://schemas.microsoft.com/office/drawing/2014/main" id="{AE8E67A5-1D19-07D6-4A3B-DB81EF2BA164}"/>
              </a:ext>
            </a:extLst>
          </p:cNvPr>
          <p:cNvSpPr/>
          <p:nvPr/>
        </p:nvSpPr>
        <p:spPr>
          <a:xfrm>
            <a:off x="4160938" y="2385307"/>
            <a:ext cx="822124" cy="3728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s-IS"/>
          </a:p>
        </p:txBody>
      </p:sp>
      <p:sp>
        <p:nvSpPr>
          <p:cNvPr id="11" name="Rétthyrningur 10">
            <a:extLst>
              <a:ext uri="{FF2B5EF4-FFF2-40B4-BE49-F238E27FC236}">
                <a16:creationId xmlns:a16="http://schemas.microsoft.com/office/drawing/2014/main" id="{E75D05D3-8767-71B8-648C-AFAC44701173}"/>
              </a:ext>
            </a:extLst>
          </p:cNvPr>
          <p:cNvSpPr/>
          <p:nvPr/>
        </p:nvSpPr>
        <p:spPr>
          <a:xfrm>
            <a:off x="4313338" y="2537707"/>
            <a:ext cx="822124" cy="3728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s-IS"/>
          </a:p>
        </p:txBody>
      </p:sp>
      <p:sp>
        <p:nvSpPr>
          <p:cNvPr id="14" name="Staðgengill efnis 13">
            <a:extLst>
              <a:ext uri="{FF2B5EF4-FFF2-40B4-BE49-F238E27FC236}">
                <a16:creationId xmlns:a16="http://schemas.microsoft.com/office/drawing/2014/main" id="{102BBE26-861B-6101-38E6-4E9E40D31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6" y="945940"/>
            <a:ext cx="2202185" cy="3712459"/>
          </a:xfrm>
        </p:spPr>
        <p:txBody>
          <a:bodyPr>
            <a:normAutofit/>
          </a:bodyPr>
          <a:lstStyle/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sp>
        <p:nvSpPr>
          <p:cNvPr id="9" name="Staðgengill efnis 13">
            <a:extLst>
              <a:ext uri="{FF2B5EF4-FFF2-40B4-BE49-F238E27FC236}">
                <a16:creationId xmlns:a16="http://schemas.microsoft.com/office/drawing/2014/main" id="{ACB0FBF5-908B-2512-C9B2-B234D24AEEFB}"/>
              </a:ext>
            </a:extLst>
          </p:cNvPr>
          <p:cNvSpPr txBox="1">
            <a:spLocks/>
          </p:cNvSpPr>
          <p:nvPr/>
        </p:nvSpPr>
        <p:spPr>
          <a:xfrm>
            <a:off x="431329" y="1018225"/>
            <a:ext cx="2149006" cy="371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sp>
        <p:nvSpPr>
          <p:cNvPr id="10" name="Staðgengill efnis 13">
            <a:extLst>
              <a:ext uri="{FF2B5EF4-FFF2-40B4-BE49-F238E27FC236}">
                <a16:creationId xmlns:a16="http://schemas.microsoft.com/office/drawing/2014/main" id="{32727B8D-F4C4-7C5D-39EB-00A5EB94C277}"/>
              </a:ext>
            </a:extLst>
          </p:cNvPr>
          <p:cNvSpPr txBox="1">
            <a:spLocks/>
          </p:cNvSpPr>
          <p:nvPr/>
        </p:nvSpPr>
        <p:spPr>
          <a:xfrm>
            <a:off x="471056" y="1098340"/>
            <a:ext cx="2748079" cy="371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sp>
        <p:nvSpPr>
          <p:cNvPr id="12" name="Staðgengill efnis 13">
            <a:extLst>
              <a:ext uri="{FF2B5EF4-FFF2-40B4-BE49-F238E27FC236}">
                <a16:creationId xmlns:a16="http://schemas.microsoft.com/office/drawing/2014/main" id="{B65A5831-F151-EF3F-612F-64585E2AF345}"/>
              </a:ext>
            </a:extLst>
          </p:cNvPr>
          <p:cNvSpPr txBox="1">
            <a:spLocks/>
          </p:cNvSpPr>
          <p:nvPr/>
        </p:nvSpPr>
        <p:spPr>
          <a:xfrm>
            <a:off x="281663" y="1098340"/>
            <a:ext cx="2937472" cy="371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Handbært fé lækkar um 30,7 mkr.</a:t>
            </a:r>
          </a:p>
          <a:p>
            <a:pPr lvl="1"/>
            <a:r>
              <a:rPr lang="en-US" sz="1200" dirty="0"/>
              <a:t>Um 311 mkr. eyrnamerkt rafvögnum áætlaðir í haust. </a:t>
            </a:r>
          </a:p>
          <a:p>
            <a:r>
              <a:rPr lang="en-US" sz="1200" dirty="0"/>
              <a:t>F.f.gr. Kostn</a:t>
            </a:r>
          </a:p>
          <a:p>
            <a:pPr lvl="1"/>
            <a:r>
              <a:rPr lang="en-US" sz="1200" dirty="0"/>
              <a:t>Greitt inn á rafvagna og hleðslustöðvar 98 mkr. </a:t>
            </a:r>
          </a:p>
          <a:p>
            <a:r>
              <a:rPr lang="is-IS" sz="1200" dirty="0"/>
              <a:t>Eigið fé neikvætt 132,6 mkr.</a:t>
            </a:r>
          </a:p>
          <a:p>
            <a:r>
              <a:rPr lang="is-IS" sz="1200" dirty="0"/>
              <a:t>Fyrirfram innheimtar tekjur </a:t>
            </a:r>
          </a:p>
          <a:p>
            <a:pPr lvl="1"/>
            <a:r>
              <a:rPr lang="is-IS" sz="1200" dirty="0"/>
              <a:t>SSH 75,5 mkr.</a:t>
            </a:r>
          </a:p>
          <a:p>
            <a:r>
              <a:rPr lang="is-IS" sz="1200" dirty="0"/>
              <a:t>Aðrar skammtímaskuldir</a:t>
            </a:r>
          </a:p>
          <a:p>
            <a:pPr lvl="1"/>
            <a:r>
              <a:rPr lang="is-IS" sz="1200" dirty="0"/>
              <a:t>Dómsmál 321 mkr. + </a:t>
            </a:r>
            <a:r>
              <a:rPr lang="is-IS" sz="1200" dirty="0" err="1"/>
              <a:t>launat.gjöld</a:t>
            </a:r>
            <a:r>
              <a:rPr lang="is-IS" sz="1200" dirty="0"/>
              <a:t> </a:t>
            </a:r>
          </a:p>
          <a:p>
            <a:pPr lvl="1"/>
            <a:endParaRPr lang="is-IS" sz="13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graphicFrame>
        <p:nvGraphicFramePr>
          <p:cNvPr id="3" name="Hlutur 2">
            <a:extLst>
              <a:ext uri="{FF2B5EF4-FFF2-40B4-BE49-F238E27FC236}">
                <a16:creationId xmlns:a16="http://schemas.microsoft.com/office/drawing/2014/main" id="{BF673CBB-9E1D-2BFD-A195-0FE5408FA0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514037"/>
              </p:ext>
            </p:extLst>
          </p:nvPr>
        </p:nvGraphicFramePr>
        <p:xfrm>
          <a:off x="3219135" y="851218"/>
          <a:ext cx="2806842" cy="3713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190971" imgH="5543511" progId="Excel.Sheet.12">
                  <p:embed/>
                </p:oleObj>
              </mc:Choice>
              <mc:Fallback>
                <p:oleObj name="Worksheet" r:id="rId2" imgW="4190971" imgH="5543511" progId="Excel.Sheet.12">
                  <p:embed/>
                  <p:pic>
                    <p:nvPicPr>
                      <p:cNvPr id="3" name="Hlutur 2">
                        <a:extLst>
                          <a:ext uri="{FF2B5EF4-FFF2-40B4-BE49-F238E27FC236}">
                            <a16:creationId xmlns:a16="http://schemas.microsoft.com/office/drawing/2014/main" id="{BF673CBB-9E1D-2BFD-A195-0FE5408FA0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9135" y="851218"/>
                        <a:ext cx="2806842" cy="3713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Hlutur 3">
            <a:extLst>
              <a:ext uri="{FF2B5EF4-FFF2-40B4-BE49-F238E27FC236}">
                <a16:creationId xmlns:a16="http://schemas.microsoft.com/office/drawing/2014/main" id="{80935232-BD11-F4D7-532A-073F63A31A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836568"/>
              </p:ext>
            </p:extLst>
          </p:nvPr>
        </p:nvGraphicFramePr>
        <p:xfrm>
          <a:off x="6077265" y="1167675"/>
          <a:ext cx="2700067" cy="3080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190971" imgH="4781717" progId="Excel.Sheet.12">
                  <p:embed/>
                </p:oleObj>
              </mc:Choice>
              <mc:Fallback>
                <p:oleObj name="Worksheet" r:id="rId4" imgW="4190971" imgH="4781717" progId="Excel.Sheet.12">
                  <p:embed/>
                  <p:pic>
                    <p:nvPicPr>
                      <p:cNvPr id="4" name="Hlutur 3">
                        <a:extLst>
                          <a:ext uri="{FF2B5EF4-FFF2-40B4-BE49-F238E27FC236}">
                            <a16:creationId xmlns:a16="http://schemas.microsoft.com/office/drawing/2014/main" id="{80935232-BD11-F4D7-532A-073F63A31A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77265" y="1167675"/>
                        <a:ext cx="2700067" cy="3080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1716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41300"/>
            <a:ext cx="8178799" cy="851803"/>
          </a:xfrm>
        </p:spPr>
        <p:txBody>
          <a:bodyPr>
            <a:normAutofit/>
          </a:bodyPr>
          <a:lstStyle/>
          <a:p>
            <a:r>
              <a:rPr lang="en-US" sz="2700" b="1" dirty="0" err="1"/>
              <a:t>Sjóðstreymi</a:t>
            </a:r>
            <a:br>
              <a:rPr lang="en-US" sz="2700" b="1" dirty="0"/>
            </a:br>
            <a:endParaRPr lang="en-US" sz="2700" dirty="0">
              <a:latin typeface="DINPro-Bold" panose="020B0804020101020102" pitchFamily="34" charset="0"/>
              <a:cs typeface="DINPro-Bold" panose="020B0804020101020102" pitchFamily="34" charset="0"/>
            </a:endParaRPr>
          </a:p>
        </p:txBody>
      </p:sp>
      <p:sp>
        <p:nvSpPr>
          <p:cNvPr id="7" name="Rétthyrningur 6">
            <a:extLst>
              <a:ext uri="{FF2B5EF4-FFF2-40B4-BE49-F238E27FC236}">
                <a16:creationId xmlns:a16="http://schemas.microsoft.com/office/drawing/2014/main" id="{AE8E67A5-1D19-07D6-4A3B-DB81EF2BA164}"/>
              </a:ext>
            </a:extLst>
          </p:cNvPr>
          <p:cNvSpPr/>
          <p:nvPr/>
        </p:nvSpPr>
        <p:spPr>
          <a:xfrm>
            <a:off x="4160938" y="2385307"/>
            <a:ext cx="822124" cy="3728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s-IS"/>
          </a:p>
        </p:txBody>
      </p:sp>
      <p:sp>
        <p:nvSpPr>
          <p:cNvPr id="11" name="Rétthyrningur 10">
            <a:extLst>
              <a:ext uri="{FF2B5EF4-FFF2-40B4-BE49-F238E27FC236}">
                <a16:creationId xmlns:a16="http://schemas.microsoft.com/office/drawing/2014/main" id="{E75D05D3-8767-71B8-648C-AFAC44701173}"/>
              </a:ext>
            </a:extLst>
          </p:cNvPr>
          <p:cNvSpPr/>
          <p:nvPr/>
        </p:nvSpPr>
        <p:spPr>
          <a:xfrm>
            <a:off x="4313338" y="2537707"/>
            <a:ext cx="822124" cy="3728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s-IS"/>
          </a:p>
        </p:txBody>
      </p:sp>
      <p:sp>
        <p:nvSpPr>
          <p:cNvPr id="14" name="Staðgengill efnis 13">
            <a:extLst>
              <a:ext uri="{FF2B5EF4-FFF2-40B4-BE49-F238E27FC236}">
                <a16:creationId xmlns:a16="http://schemas.microsoft.com/office/drawing/2014/main" id="{102BBE26-861B-6101-38E6-4E9E40D31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6" y="919247"/>
            <a:ext cx="2202185" cy="3712459"/>
          </a:xfrm>
        </p:spPr>
        <p:txBody>
          <a:bodyPr>
            <a:normAutofit/>
          </a:bodyPr>
          <a:lstStyle/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sp>
        <p:nvSpPr>
          <p:cNvPr id="9" name="Staðgengill efnis 13">
            <a:extLst>
              <a:ext uri="{FF2B5EF4-FFF2-40B4-BE49-F238E27FC236}">
                <a16:creationId xmlns:a16="http://schemas.microsoft.com/office/drawing/2014/main" id="{ACB0FBF5-908B-2512-C9B2-B234D24AEEFB}"/>
              </a:ext>
            </a:extLst>
          </p:cNvPr>
          <p:cNvSpPr txBox="1">
            <a:spLocks/>
          </p:cNvSpPr>
          <p:nvPr/>
        </p:nvSpPr>
        <p:spPr>
          <a:xfrm>
            <a:off x="431329" y="1018225"/>
            <a:ext cx="2149006" cy="371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sp>
        <p:nvSpPr>
          <p:cNvPr id="10" name="Staðgengill efnis 13">
            <a:extLst>
              <a:ext uri="{FF2B5EF4-FFF2-40B4-BE49-F238E27FC236}">
                <a16:creationId xmlns:a16="http://schemas.microsoft.com/office/drawing/2014/main" id="{32727B8D-F4C4-7C5D-39EB-00A5EB94C277}"/>
              </a:ext>
            </a:extLst>
          </p:cNvPr>
          <p:cNvSpPr txBox="1">
            <a:spLocks/>
          </p:cNvSpPr>
          <p:nvPr/>
        </p:nvSpPr>
        <p:spPr>
          <a:xfrm>
            <a:off x="471056" y="1098340"/>
            <a:ext cx="2748079" cy="371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sp>
        <p:nvSpPr>
          <p:cNvPr id="12" name="Staðgengill efnis 13">
            <a:extLst>
              <a:ext uri="{FF2B5EF4-FFF2-40B4-BE49-F238E27FC236}">
                <a16:creationId xmlns:a16="http://schemas.microsoft.com/office/drawing/2014/main" id="{B65A5831-F151-EF3F-612F-64585E2AF345}"/>
              </a:ext>
            </a:extLst>
          </p:cNvPr>
          <p:cNvSpPr txBox="1">
            <a:spLocks/>
          </p:cNvSpPr>
          <p:nvPr/>
        </p:nvSpPr>
        <p:spPr>
          <a:xfrm>
            <a:off x="471056" y="1098340"/>
            <a:ext cx="2991588" cy="371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graphicFrame>
        <p:nvGraphicFramePr>
          <p:cNvPr id="4" name="Hlutur 3">
            <a:extLst>
              <a:ext uri="{FF2B5EF4-FFF2-40B4-BE49-F238E27FC236}">
                <a16:creationId xmlns:a16="http://schemas.microsoft.com/office/drawing/2014/main" id="{9EBA4128-0A59-071E-66A3-CA746E8768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524047"/>
              </p:ext>
            </p:extLst>
          </p:nvPr>
        </p:nvGraphicFramePr>
        <p:xfrm>
          <a:off x="2993231" y="748800"/>
          <a:ext cx="3157537" cy="385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171999" imgH="6658052" progId="Excel.Sheet.12">
                  <p:embed/>
                </p:oleObj>
              </mc:Choice>
              <mc:Fallback>
                <p:oleObj name="Worksheet" r:id="rId2" imgW="5171999" imgH="6658052" progId="Excel.Sheet.12">
                  <p:embed/>
                  <p:pic>
                    <p:nvPicPr>
                      <p:cNvPr id="4" name="Hlutur 3">
                        <a:extLst>
                          <a:ext uri="{FF2B5EF4-FFF2-40B4-BE49-F238E27FC236}">
                            <a16:creationId xmlns:a16="http://schemas.microsoft.com/office/drawing/2014/main" id="{9EBA4128-0A59-071E-66A3-CA746E8768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93231" y="748800"/>
                        <a:ext cx="3157537" cy="385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5478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075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701619d-f2df-4348-b5ba-1a2e52a1191d">
      <UserInfo>
        <DisplayName>Jóhannes Svavar Rúnarsson</DisplayName>
        <AccountId>18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8320C4472EF743BD8CD65A1D7AC3A6" ma:contentTypeVersion="5" ma:contentTypeDescription="Create a new document." ma:contentTypeScope="" ma:versionID="ef5292c8ed7f634e40ad1d0897540465">
  <xsd:schema xmlns:xsd="http://www.w3.org/2001/XMLSchema" xmlns:xs="http://www.w3.org/2001/XMLSchema" xmlns:p="http://schemas.microsoft.com/office/2006/metadata/properties" xmlns:ns2="f695ffc6-8401-4794-b6c0-480eb50371ac" xmlns:ns3="f701619d-f2df-4348-b5ba-1a2e52a1191d" targetNamespace="http://schemas.microsoft.com/office/2006/metadata/properties" ma:root="true" ma:fieldsID="a7f35632adf83e4fe5d3ded6ff19c226" ns2:_="" ns3:_="">
    <xsd:import namespace="f695ffc6-8401-4794-b6c0-480eb50371ac"/>
    <xsd:import namespace="f701619d-f2df-4348-b5ba-1a2e52a119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5ffc6-8401-4794-b6c0-480eb50371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01619d-f2df-4348-b5ba-1a2e52a1191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1F909C-1B36-4BD7-821D-390C822651DB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f695ffc6-8401-4794-b6c0-480eb50371ac"/>
    <ds:schemaRef ds:uri="http://schemas.openxmlformats.org/package/2006/metadata/core-properties"/>
    <ds:schemaRef ds:uri="f701619d-f2df-4348-b5ba-1a2e52a1191d"/>
  </ds:schemaRefs>
</ds:datastoreItem>
</file>

<file path=customXml/itemProps2.xml><?xml version="1.0" encoding="utf-8"?>
<ds:datastoreItem xmlns:ds="http://schemas.openxmlformats.org/officeDocument/2006/customXml" ds:itemID="{E855A983-4959-4846-AE8D-E0DA08C2B6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19DC0A-0831-469D-B260-115AE74C0B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95ffc6-8401-4794-b6c0-480eb50371ac"/>
    <ds:schemaRef ds:uri="f701619d-f2df-4348-b5ba-1a2e52a119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7304</TotalTime>
  <Words>186</Words>
  <Application>Microsoft Office PowerPoint</Application>
  <PresentationFormat>On-screen Show (16:9)</PresentationFormat>
  <Paragraphs>92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DINPro-Bold</vt:lpstr>
      <vt:lpstr>Verdana</vt:lpstr>
      <vt:lpstr>Office Theme</vt:lpstr>
      <vt:lpstr>Worksheet</vt:lpstr>
      <vt:lpstr>PowerPoint Presentation</vt:lpstr>
      <vt:lpstr>Rekstrarreikningur janúar – júní 2023 </vt:lpstr>
      <vt:lpstr>Efnahagsreikningur </vt:lpstr>
      <vt:lpstr>Sjóðstreymi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Hjörvar Hardarson</dc:creator>
  <cp:lastModifiedBy>Jóhannes Svavar Rúnarsson</cp:lastModifiedBy>
  <cp:revision>90</cp:revision>
  <dcterms:created xsi:type="dcterms:W3CDTF">2016-12-15T10:29:52Z</dcterms:created>
  <dcterms:modified xsi:type="dcterms:W3CDTF">2023-09-01T14:04:36Z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0x010100108320C4472EF743BD8CD65A1D7AC3A6</vt:lpwstr>
  </property>
</Properties>
</file>