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74" r:id="rId2"/>
    <p:sldId id="277" r:id="rId3"/>
    <p:sldId id="270" r:id="rId4"/>
    <p:sldId id="273" r:id="rId5"/>
    <p:sldId id="276" r:id="rId6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gnheiður Einarsdóttir" initials="RE" lastIdx="2" clrIdx="0">
    <p:extLst>
      <p:ext uri="{19B8F6BF-5375-455C-9EA6-DF929625EA0E}">
        <p15:presenceInfo xmlns:p15="http://schemas.microsoft.com/office/powerpoint/2012/main" userId="6f7d240f5934149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7"/>
    <p:restoredTop sz="90528" autoAdjust="0"/>
  </p:normalViewPr>
  <p:slideViewPr>
    <p:cSldViewPr snapToGrid="0" snapToObjects="1">
      <p:cViewPr varScale="1">
        <p:scale>
          <a:sx n="76" d="100"/>
          <a:sy n="76" d="100"/>
        </p:scale>
        <p:origin x="10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íðuhaussstaðgengill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gsetningarstaðgengill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90686-8F45-4199-BBE8-701C84EC9FF2}" type="datetimeFigureOut">
              <a:rPr lang="is-IS" smtClean="0"/>
              <a:t>1.8.2023</a:t>
            </a:fld>
            <a:endParaRPr lang="is-IS"/>
          </a:p>
        </p:txBody>
      </p:sp>
      <p:sp>
        <p:nvSpPr>
          <p:cNvPr id="4" name="Skyggnumyndastaðgengill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Minnispunktastaðgengill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</a:p>
        </p:txBody>
      </p:sp>
      <p:sp>
        <p:nvSpPr>
          <p:cNvPr id="6" name="Síðufótarstaðgengil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kyggnunúmersstaðgengill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90DFF4-CF88-4444-BC7F-66FFBE09B32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922222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0DFF4-CF88-4444-BC7F-66FFBE09B32D}" type="slidenum">
              <a:rPr lang="is-IS" smtClean="0"/>
              <a:t>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89074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liglær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9AD382-1F38-8F45-ACE0-E72FD53F7C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6" y="0"/>
            <a:ext cx="914306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30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íða_hví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090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liglær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8613" y="308842"/>
            <a:ext cx="471476" cy="48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126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liglær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8613" y="308842"/>
            <a:ext cx="471476" cy="48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542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liglær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8613" y="308842"/>
            <a:ext cx="471476" cy="48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30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liglær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 userDrawn="1"/>
        </p:nvSpPr>
        <p:spPr>
          <a:xfrm>
            <a:off x="1565564" y="3158836"/>
            <a:ext cx="7264525" cy="9820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1565564" y="4293092"/>
            <a:ext cx="7264525" cy="680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8613" y="308842"/>
            <a:ext cx="471476" cy="48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983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Millisíða_hví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6014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fnis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22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1894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fnissíða_tvídá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8655" y="1369219"/>
            <a:ext cx="4196195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22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641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fnissíða_fyrirsö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22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8316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fnissíða_tó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4402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íða1_án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13D2A4-0FF6-AF40-A725-C98190ACFC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0"/>
            <a:ext cx="91400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70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íða1_án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4540" y="4368224"/>
            <a:ext cx="471476" cy="48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70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íða1_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5564" y="3158836"/>
            <a:ext cx="7264525" cy="982072"/>
          </a:xfrm>
        </p:spPr>
        <p:txBody>
          <a:bodyPr anchor="b">
            <a:normAutofit/>
          </a:bodyPr>
          <a:lstStyle>
            <a:lvl1pPr algn="r">
              <a:defRPr sz="32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5564" y="4293092"/>
            <a:ext cx="7264525" cy="680690"/>
          </a:xfrm>
        </p:spPr>
        <p:txBody>
          <a:bodyPr>
            <a:normAutofit/>
          </a:bodyPr>
          <a:lstStyle>
            <a:lvl1pPr marL="0" indent="0" algn="r">
              <a:buNone/>
              <a:defRPr sz="16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4540" y="4368224"/>
            <a:ext cx="471476" cy="48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709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íða2_án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4540" y="4368224"/>
            <a:ext cx="471476" cy="48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668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íða2_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4967" y="3158836"/>
            <a:ext cx="5483268" cy="982072"/>
          </a:xfrm>
        </p:spPr>
        <p:txBody>
          <a:bodyPr anchor="b">
            <a:normAutofit/>
          </a:bodyPr>
          <a:lstStyle>
            <a:lvl1pPr algn="l">
              <a:defRPr sz="28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 userDrawn="1"/>
        </p:nvSpPr>
        <p:spPr>
          <a:xfrm>
            <a:off x="1565564" y="3158836"/>
            <a:ext cx="7264525" cy="9820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1565564" y="4293092"/>
            <a:ext cx="7264525" cy="680690"/>
          </a:xfrm>
        </p:spPr>
        <p:txBody>
          <a:bodyPr>
            <a:normAutofit/>
          </a:bodyPr>
          <a:lstStyle>
            <a:lvl1pPr marL="0" indent="0" algn="r">
              <a:buNone/>
              <a:defRPr sz="16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4540" y="4368224"/>
            <a:ext cx="471476" cy="48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908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íða3_án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4540" y="4368224"/>
            <a:ext cx="471476" cy="48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94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íða3_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4967" y="3158836"/>
            <a:ext cx="5483268" cy="982072"/>
          </a:xfrm>
        </p:spPr>
        <p:txBody>
          <a:bodyPr anchor="b">
            <a:normAutofit/>
          </a:bodyPr>
          <a:lstStyle>
            <a:lvl1pPr algn="l">
              <a:defRPr sz="28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967" y="4293092"/>
            <a:ext cx="5483268" cy="680690"/>
          </a:xfrm>
        </p:spPr>
        <p:txBody>
          <a:bodyPr>
            <a:normAutofit/>
          </a:bodyPr>
          <a:lstStyle>
            <a:lvl1pPr marL="0" indent="0" algn="l">
              <a:buNone/>
              <a:defRPr sz="12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 userDrawn="1"/>
        </p:nvSpPr>
        <p:spPr>
          <a:xfrm>
            <a:off x="1565564" y="3158836"/>
            <a:ext cx="7264525" cy="9820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1565564" y="4293092"/>
            <a:ext cx="7264525" cy="680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4540" y="4368224"/>
            <a:ext cx="471476" cy="48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954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íða4_án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4540" y="4368224"/>
            <a:ext cx="471476" cy="48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448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" y="0"/>
            <a:ext cx="9142223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8655" y="273844"/>
            <a:ext cx="8196695" cy="7513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8655" y="1369219"/>
            <a:ext cx="8196695" cy="2981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3011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7" r:id="rId2"/>
    <p:sldLayoutId id="2147483661" r:id="rId3"/>
    <p:sldLayoutId id="2147483679" r:id="rId4"/>
    <p:sldLayoutId id="2147483674" r:id="rId5"/>
    <p:sldLayoutId id="2147483680" r:id="rId6"/>
    <p:sldLayoutId id="2147483675" r:id="rId7"/>
    <p:sldLayoutId id="2147483682" r:id="rId8"/>
    <p:sldLayoutId id="2147483676" r:id="rId9"/>
    <p:sldLayoutId id="2147483672" r:id="rId10"/>
    <p:sldLayoutId id="2147483681" r:id="rId11"/>
    <p:sldLayoutId id="2147483685" r:id="rId12"/>
    <p:sldLayoutId id="2147483686" r:id="rId13"/>
    <p:sldLayoutId id="2147483684" r:id="rId14"/>
    <p:sldLayoutId id="2147483663" r:id="rId15"/>
    <p:sldLayoutId id="2147483662" r:id="rId16"/>
    <p:sldLayoutId id="2147483664" r:id="rId17"/>
    <p:sldLayoutId id="2147483666" r:id="rId18"/>
    <p:sldLayoutId id="2147483667" r:id="rId1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ætó">
            <a:extLst>
              <a:ext uri="{FF2B5EF4-FFF2-40B4-BE49-F238E27FC236}">
                <a16:creationId xmlns:a16="http://schemas.microsoft.com/office/drawing/2014/main" id="{CB803A22-B82F-4D99-9D1E-92C893D5DDD2}"/>
              </a:ext>
            </a:extLst>
          </p:cNvPr>
          <p:cNvSpPr txBox="1"/>
          <p:nvPr/>
        </p:nvSpPr>
        <p:spPr>
          <a:xfrm>
            <a:off x="782215" y="926800"/>
            <a:ext cx="6432246" cy="2254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>
            <a:lvl1pPr>
              <a:defRPr sz="25000" b="0">
                <a:latin typeface="Ahkio"/>
                <a:ea typeface="Ahkio"/>
                <a:cs typeface="Ahkio"/>
                <a:sym typeface="Ahkio"/>
              </a:defRPr>
            </a:lvl1pPr>
          </a:lstStyle>
          <a:p>
            <a:r>
              <a:rPr lang="is-IS" sz="4800" dirty="0">
                <a:latin typeface="PF Din Text Cond Pro XBlack" panose="02000500000000090004" pitchFamily="2" charset="0"/>
              </a:rPr>
              <a:t>Forsendur fjárhags- og starfsáætlunar 2024 - 2028</a:t>
            </a:r>
          </a:p>
        </p:txBody>
      </p:sp>
      <p:sp>
        <p:nvSpPr>
          <p:cNvPr id="3" name="Í sama farinu…">
            <a:extLst>
              <a:ext uri="{FF2B5EF4-FFF2-40B4-BE49-F238E27FC236}">
                <a16:creationId xmlns:a16="http://schemas.microsoft.com/office/drawing/2014/main" id="{2174291B-12E2-4DD1-82AD-8A1021DF1795}"/>
              </a:ext>
            </a:extLst>
          </p:cNvPr>
          <p:cNvSpPr txBox="1">
            <a:spLocks/>
          </p:cNvSpPr>
          <p:nvPr/>
        </p:nvSpPr>
        <p:spPr>
          <a:xfrm>
            <a:off x="4788488" y="2018687"/>
            <a:ext cx="3832998" cy="2274421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 sz="8800">
                <a:solidFill>
                  <a:srgbClr val="FFFFFF"/>
                </a:solidFill>
                <a:latin typeface="PFDinTextCondPro-Bold"/>
                <a:ea typeface="PFDinTextCondPro-Bold"/>
                <a:cs typeface="PFDinTextCondPro-Bold"/>
                <a:sym typeface="PFDinTextCondPro-Bold"/>
              </a:defRPr>
            </a:pPr>
            <a:endParaRPr lang="is-IS" sz="4400" dirty="0">
              <a:solidFill>
                <a:srgbClr val="FFFFFF"/>
              </a:solidFill>
              <a:latin typeface="PFDinTextCondPro-Bold"/>
              <a:ea typeface="PFDinTextCondPro-Bold"/>
              <a:cs typeface="PFDinTextCondPro-Bold"/>
              <a:sym typeface="PFDinTextCondPro-Bold"/>
            </a:endParaRPr>
          </a:p>
          <a:p>
            <a:pPr>
              <a:defRPr sz="8800">
                <a:solidFill>
                  <a:srgbClr val="FFFFFF"/>
                </a:solidFill>
                <a:latin typeface="PFDinTextCondPro-Bold"/>
                <a:ea typeface="PFDinTextCondPro-Bold"/>
                <a:cs typeface="PFDinTextCondPro-Bold"/>
                <a:sym typeface="PFDinTextCondPro-Bold"/>
              </a:defRPr>
            </a:pPr>
            <a:endParaRPr lang="is-IS" sz="4400" dirty="0">
              <a:solidFill>
                <a:srgbClr val="FFFFFF"/>
              </a:solidFill>
              <a:latin typeface="PFDinTextCondPro-Bold"/>
              <a:ea typeface="PFDinTextCondPro-Bold"/>
              <a:cs typeface="PFDinTextCondPro-Bold"/>
              <a:sym typeface="PFDinTextCondPro-Bold"/>
            </a:endParaRPr>
          </a:p>
          <a:p>
            <a:pPr>
              <a:defRPr sz="8800">
                <a:solidFill>
                  <a:srgbClr val="FFFFFF"/>
                </a:solidFill>
                <a:latin typeface="PFDinTextCondPro-Bold"/>
                <a:ea typeface="PFDinTextCondPro-Bold"/>
                <a:cs typeface="PFDinTextCondPro-Bold"/>
                <a:sym typeface="PFDinTextCondPro-Bold"/>
              </a:defRPr>
            </a:pPr>
            <a:endParaRPr lang="is-IS" sz="4400" dirty="0">
              <a:solidFill>
                <a:srgbClr val="FFFFFF"/>
              </a:solidFill>
              <a:latin typeface="PFDinTextCondPro-Bold"/>
              <a:ea typeface="PFDinTextCondPro-Bold"/>
              <a:cs typeface="PFDinTextCondPro-Bold"/>
              <a:sym typeface="PFDinTextCondPro-Bold"/>
            </a:endParaRPr>
          </a:p>
          <a:p>
            <a:pPr>
              <a:defRPr sz="8800">
                <a:solidFill>
                  <a:srgbClr val="FFFFFF"/>
                </a:solidFill>
                <a:latin typeface="PFDinTextCondPro-Bold"/>
                <a:ea typeface="PFDinTextCondPro-Bold"/>
                <a:cs typeface="PFDinTextCondPro-Bold"/>
                <a:sym typeface="PFDinTextCondPro-Bold"/>
              </a:defRPr>
            </a:pPr>
            <a:endParaRPr lang="is-IS" sz="4400" dirty="0">
              <a:solidFill>
                <a:srgbClr val="FFFFFF"/>
              </a:solidFill>
              <a:latin typeface="PFDinTextCondPro-Bold"/>
              <a:ea typeface="PFDinTextCondPro-Bold"/>
              <a:cs typeface="PFDinTextCondPro-Bold"/>
              <a:sym typeface="PFDinTextCondPro-Bold"/>
            </a:endParaRPr>
          </a:p>
          <a:p>
            <a:pPr>
              <a:defRPr sz="8800">
                <a:solidFill>
                  <a:srgbClr val="FFFFFF"/>
                </a:solidFill>
                <a:latin typeface="PFDinTextCondPro-Bold"/>
                <a:ea typeface="PFDinTextCondPro-Bold"/>
                <a:cs typeface="PFDinTextCondPro-Bold"/>
                <a:sym typeface="PFDinTextCondPro-Bold"/>
              </a:defRPr>
            </a:pPr>
            <a:r>
              <a:rPr lang="is-IS" sz="4400" dirty="0">
                <a:solidFill>
                  <a:srgbClr val="FFFFFF"/>
                </a:solidFill>
                <a:latin typeface="PFDinTextCondPro-Bold"/>
                <a:ea typeface="PFDinTextCondPro-Bold"/>
                <a:cs typeface="PFDinTextCondPro-Bold"/>
                <a:sym typeface="PFDinTextCondPro-Bold"/>
              </a:rPr>
              <a:t>Stjórnarfundur 7. júlí 2023</a:t>
            </a:r>
            <a:br>
              <a:rPr lang="is-IS" dirty="0">
                <a:solidFill>
                  <a:srgbClr val="FFFFFF"/>
                </a:solidFill>
                <a:latin typeface="PFDinTextCondPro-Bold"/>
                <a:ea typeface="PFDinTextCondPro-Bold"/>
                <a:cs typeface="PFDinTextCondPro-Bold"/>
                <a:sym typeface="PFDinTextCondPro-Bold"/>
              </a:rPr>
            </a:br>
            <a:endParaRPr lang="is-IS" dirty="0">
              <a:solidFill>
                <a:srgbClr val="FFFFFF"/>
              </a:solidFill>
              <a:latin typeface="PFDinTextCondPro-Bold"/>
              <a:ea typeface="PFDinTextCondPro-Bold"/>
              <a:cs typeface="PFDinTextCondPro-Bold"/>
              <a:sym typeface="PFDinTextCondPro-Bold"/>
            </a:endParaRPr>
          </a:p>
        </p:txBody>
      </p:sp>
    </p:spTree>
    <p:extLst>
      <p:ext uri="{BB962C8B-B14F-4D97-AF65-F5344CB8AC3E}">
        <p14:creationId xmlns:p14="http://schemas.microsoft.com/office/powerpoint/2010/main" val="2408024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A003CEF-C05D-9C2A-6C8E-D2FF1DCC166D}"/>
              </a:ext>
            </a:extLst>
          </p:cNvPr>
          <p:cNvSpPr txBox="1">
            <a:spLocks/>
          </p:cNvSpPr>
          <p:nvPr/>
        </p:nvSpPr>
        <p:spPr>
          <a:xfrm>
            <a:off x="370959" y="3453325"/>
            <a:ext cx="4085840" cy="12828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is-IS" sz="1200" dirty="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is-IS" sz="1100" dirty="0"/>
          </a:p>
          <a:p>
            <a:pPr>
              <a:lnSpc>
                <a:spcPct val="150000"/>
              </a:lnSpc>
            </a:pPr>
            <a:endParaRPr lang="is-IS" sz="1100" dirty="0"/>
          </a:p>
          <a:p>
            <a:endParaRPr lang="en-US" sz="11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54FC845-E49A-CF89-F387-6769DD85D425}"/>
              </a:ext>
            </a:extLst>
          </p:cNvPr>
          <p:cNvSpPr txBox="1">
            <a:spLocks/>
          </p:cNvSpPr>
          <p:nvPr/>
        </p:nvSpPr>
        <p:spPr>
          <a:xfrm>
            <a:off x="370959" y="1276150"/>
            <a:ext cx="3949041" cy="1295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is-IS" sz="1000" dirty="0"/>
              <a:t>„Strætóvísitala“ er samsett úr nokkrum undirvísitölum frá Hagstofu Íslands. </a:t>
            </a:r>
          </a:p>
          <a:p>
            <a:pPr>
              <a:lnSpc>
                <a:spcPct val="150000"/>
              </a:lnSpc>
            </a:pPr>
            <a:r>
              <a:rPr lang="is-IS" sz="1000" dirty="0"/>
              <a:t>Vægi hvers liðar á að endurspegla kostnaðarskiptingu félagsins, sjá hér fyrir neðan:</a:t>
            </a:r>
            <a:endParaRPr lang="is-IS" sz="1200" dirty="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is-IS" sz="1100" dirty="0"/>
          </a:p>
          <a:p>
            <a:endParaRPr lang="en-US" sz="11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0DD524-7D46-078F-9FA0-815E509C4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370" y="364986"/>
            <a:ext cx="8196695" cy="762096"/>
          </a:xfrm>
        </p:spPr>
        <p:txBody>
          <a:bodyPr>
            <a:normAutofit/>
          </a:bodyPr>
          <a:lstStyle/>
          <a:p>
            <a:pPr fontAlgn="b"/>
            <a:r>
              <a:rPr lang="en-US" sz="2000" dirty="0" err="1"/>
              <a:t>Forsendur</a:t>
            </a:r>
            <a:r>
              <a:rPr lang="en-US" sz="2000" dirty="0"/>
              <a:t> </a:t>
            </a:r>
            <a:r>
              <a:rPr lang="en-US" sz="2000" dirty="0" err="1"/>
              <a:t>fjárhagsáætlunar</a:t>
            </a:r>
            <a:r>
              <a:rPr lang="en-US" sz="2000" dirty="0"/>
              <a:t> 2023 og </a:t>
            </a:r>
            <a:r>
              <a:rPr lang="en-US" sz="2000" dirty="0" err="1"/>
              <a:t>fimm</a:t>
            </a:r>
            <a:r>
              <a:rPr lang="en-US" sz="2000" dirty="0"/>
              <a:t> </a:t>
            </a:r>
            <a:r>
              <a:rPr lang="en-US" sz="2000" dirty="0" err="1"/>
              <a:t>ára</a:t>
            </a:r>
            <a:r>
              <a:rPr lang="en-US" sz="2000" dirty="0"/>
              <a:t> </a:t>
            </a:r>
            <a:r>
              <a:rPr lang="en-US" sz="2000" dirty="0" err="1"/>
              <a:t>áætlunar</a:t>
            </a:r>
            <a:r>
              <a:rPr lang="en-US" sz="2000" dirty="0"/>
              <a:t> 2023-2027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75CB8A3-8AC5-2F33-2364-AFAA8DC48BFA}"/>
              </a:ext>
            </a:extLst>
          </p:cNvPr>
          <p:cNvSpPr txBox="1">
            <a:spLocks/>
          </p:cNvSpPr>
          <p:nvPr/>
        </p:nvSpPr>
        <p:spPr>
          <a:xfrm>
            <a:off x="5116285" y="1158386"/>
            <a:ext cx="3492780" cy="14214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is-IS" sz="1200" dirty="0"/>
              <a:t>Við gerð áætlunar 2023 var gert ráð fyrir að Strætóvísitala myndi hækka um 2,1%. </a:t>
            </a:r>
          </a:p>
          <a:p>
            <a:pPr>
              <a:lnSpc>
                <a:spcPct val="150000"/>
              </a:lnSpc>
            </a:pPr>
            <a:r>
              <a:rPr lang="is-IS" sz="1200" dirty="0"/>
              <a:t>Ársbreyting miðað við júní 2023 er hækkunin 2.4%  - eða hækkun um 0,3% frá áætlun.</a:t>
            </a:r>
          </a:p>
          <a:p>
            <a:pPr>
              <a:lnSpc>
                <a:spcPct val="150000"/>
              </a:lnSpc>
            </a:pPr>
            <a:endParaRPr lang="is-IS" sz="1200" dirty="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is-IS" sz="1200" dirty="0"/>
          </a:p>
        </p:txBody>
      </p:sp>
      <p:pic>
        <p:nvPicPr>
          <p:cNvPr id="12" name="Mynd 11">
            <a:extLst>
              <a:ext uri="{FF2B5EF4-FFF2-40B4-BE49-F238E27FC236}">
                <a16:creationId xmlns:a16="http://schemas.microsoft.com/office/drawing/2014/main" id="{453404C5-30E9-922A-DF45-0CC1253FC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18" y="2786289"/>
            <a:ext cx="558165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566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D17A0-17F3-470F-9CA1-FF30B1F51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655" y="524435"/>
            <a:ext cx="8196695" cy="887506"/>
          </a:xfrm>
        </p:spPr>
        <p:txBody>
          <a:bodyPr/>
          <a:lstStyle/>
          <a:p>
            <a:r>
              <a:rPr lang="is-IS" sz="2400" dirty="0"/>
              <a:t>Forsendur fjárhagsáætlunar 2024 og fimm ára áætlunar 2024-2028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92DDD-DD68-4D24-A102-62AC71CD2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654" y="1506072"/>
            <a:ext cx="8196695" cy="339921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is-IS" sz="1500" dirty="0"/>
              <a:t>Fjárfestingar:</a:t>
            </a:r>
          </a:p>
          <a:p>
            <a:pPr lvl="1">
              <a:lnSpc>
                <a:spcPct val="150000"/>
              </a:lnSpc>
            </a:pPr>
            <a:r>
              <a:rPr lang="is-IS" sz="1200" dirty="0"/>
              <a:t>Nauðsynlegt að endurnýja einhverja vagna.</a:t>
            </a:r>
          </a:p>
          <a:p>
            <a:pPr lvl="1">
              <a:lnSpc>
                <a:spcPct val="150000"/>
              </a:lnSpc>
            </a:pPr>
            <a:r>
              <a:rPr lang="is-IS" sz="1200" dirty="0"/>
              <a:t>Áframhaldandi fjárfesting í kerfum tengd rekstri leiðarkerfisins.</a:t>
            </a:r>
          </a:p>
          <a:p>
            <a:pPr lvl="2">
              <a:lnSpc>
                <a:spcPct val="150000"/>
              </a:lnSpc>
            </a:pPr>
            <a:r>
              <a:rPr lang="is-IS" sz="900" dirty="0"/>
              <a:t>Greiðslukerfi</a:t>
            </a:r>
          </a:p>
          <a:p>
            <a:pPr lvl="2">
              <a:lnSpc>
                <a:spcPct val="150000"/>
              </a:lnSpc>
            </a:pPr>
            <a:r>
              <a:rPr lang="is-IS" sz="900" dirty="0"/>
              <a:t>Stjórnstöð</a:t>
            </a:r>
          </a:p>
          <a:p>
            <a:pPr>
              <a:lnSpc>
                <a:spcPct val="150000"/>
              </a:lnSpc>
            </a:pPr>
            <a:r>
              <a:rPr lang="is-IS" sz="1500" dirty="0"/>
              <a:t>Fjármögnun:</a:t>
            </a:r>
          </a:p>
          <a:p>
            <a:pPr lvl="1">
              <a:lnSpc>
                <a:spcPct val="150000"/>
              </a:lnSpc>
            </a:pPr>
            <a:r>
              <a:rPr lang="is-IS" sz="1200" dirty="0"/>
              <a:t>Úr rekstri, ólíklegt að gangi eftir.</a:t>
            </a:r>
          </a:p>
          <a:p>
            <a:pPr>
              <a:lnSpc>
                <a:spcPct val="150000"/>
              </a:lnSpc>
            </a:pPr>
            <a:r>
              <a:rPr lang="is-IS" sz="1500" dirty="0"/>
              <a:t>Ríkisframlag</a:t>
            </a:r>
          </a:p>
          <a:p>
            <a:pPr lvl="1">
              <a:lnSpc>
                <a:spcPct val="150000"/>
              </a:lnSpc>
            </a:pPr>
            <a:r>
              <a:rPr lang="is-IS" sz="1200" dirty="0"/>
              <a:t>Gert ráð fyrir óbreyttu ríkisframlagi.</a:t>
            </a:r>
          </a:p>
          <a:p>
            <a:pPr>
              <a:lnSpc>
                <a:spcPct val="150000"/>
              </a:lnSpc>
            </a:pPr>
            <a:r>
              <a:rPr lang="is-IS" sz="1500" dirty="0"/>
              <a:t>Rekstrarframlag eigenda</a:t>
            </a:r>
          </a:p>
          <a:p>
            <a:pPr lvl="1">
              <a:lnSpc>
                <a:spcPct val="150000"/>
              </a:lnSpc>
            </a:pPr>
            <a:r>
              <a:rPr lang="is-IS" sz="1200" dirty="0"/>
              <a:t>Leiðrétt fyrir forsendubrest síðustu ára</a:t>
            </a:r>
          </a:p>
          <a:p>
            <a:pPr lvl="1">
              <a:lnSpc>
                <a:spcPct val="150000"/>
              </a:lnSpc>
            </a:pPr>
            <a:r>
              <a:rPr lang="is-IS" sz="1200" dirty="0"/>
              <a:t>Hækkun skv. áætluðum breytingum á kostnaðarliðum hjá Strætó og reglulega sé leiðrétt fyrir mismun á forsendum og rauntölum, eða hagrætt.</a:t>
            </a:r>
          </a:p>
          <a:p>
            <a:pPr marL="0" indent="0">
              <a:lnSpc>
                <a:spcPct val="150000"/>
              </a:lnSpc>
              <a:buNone/>
            </a:pPr>
            <a:endParaRPr lang="is-IS" sz="1500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867721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8914A-2044-492D-9F27-F37AB4A13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Óvissa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8C016-98A6-4FA3-81BA-E42E398A3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655" y="1169894"/>
            <a:ext cx="8196695" cy="3180433"/>
          </a:xfrm>
        </p:spPr>
        <p:txBody>
          <a:bodyPr>
            <a:normAutofit/>
          </a:bodyPr>
          <a:lstStyle/>
          <a:p>
            <a:r>
              <a:rPr lang="is-IS" sz="2000" dirty="0"/>
              <a:t>Endurnýjun og staða vagnaflotans.</a:t>
            </a:r>
          </a:p>
          <a:p>
            <a:r>
              <a:rPr lang="is-IS" sz="2000" dirty="0"/>
              <a:t>Málaferlum vegna akstursútboðs 2010 er lokið fyrir Héraðsdómi og Strætó dæmt til að borga 305 m.kr. í skaðabætur og vexti. Málinu var áfrýjað til Landsréttar, dagsetning ekki komin</a:t>
            </a:r>
          </a:p>
          <a:p>
            <a:r>
              <a:rPr lang="is-IS" sz="2000" dirty="0" err="1"/>
              <a:t>Öryggisbrestur</a:t>
            </a:r>
            <a:r>
              <a:rPr lang="is-IS" sz="2000" dirty="0"/>
              <a:t>, rannsókn Persónuverndar</a:t>
            </a:r>
          </a:p>
          <a:p>
            <a:r>
              <a:rPr lang="is-IS" sz="2000" dirty="0"/>
              <a:t>Ágreiningur upp við lífeyrissjóðinn Brú vegna </a:t>
            </a:r>
            <a:r>
              <a:rPr lang="is-IS" sz="2000" dirty="0" err="1"/>
              <a:t>snemmtökulífeyrismála</a:t>
            </a:r>
            <a:r>
              <a:rPr lang="is-IS" sz="2000" dirty="0"/>
              <a:t> eldri starfsmanna SVR.</a:t>
            </a:r>
          </a:p>
          <a:p>
            <a:r>
              <a:rPr lang="is-IS" sz="2000" dirty="0"/>
              <a:t>Á næsta ári þarf að endurskoða samsetningu vísitölu.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01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2179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þ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11972</TotalTime>
  <Words>217</Words>
  <Application>Microsoft Office PowerPoint</Application>
  <PresentationFormat>On-screen Show (16:9)</PresentationFormat>
  <Paragraphs>33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PF Din Text Cond Pro XBlack</vt:lpstr>
      <vt:lpstr>PFDinTextCondPro-Bold</vt:lpstr>
      <vt:lpstr>Verdana</vt:lpstr>
      <vt:lpstr>Office Theme</vt:lpstr>
      <vt:lpstr>PowerPoint Presentation</vt:lpstr>
      <vt:lpstr>Forsendur fjárhagsáætlunar 2023 og fimm ára áætlunar 2023-2027</vt:lpstr>
      <vt:lpstr>Forsendur fjárhagsáætlunar 2024 og fimm ára áætlunar 2024-2028</vt:lpstr>
      <vt:lpstr>Óvissa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Hjörvar Hardarson</dc:creator>
  <cp:lastModifiedBy>Herdís Steinarsdóttir</cp:lastModifiedBy>
  <cp:revision>146</cp:revision>
  <dcterms:created xsi:type="dcterms:W3CDTF">2016-12-15T10:29:52Z</dcterms:created>
  <dcterms:modified xsi:type="dcterms:W3CDTF">2023-08-01T16:19:09Z</dcterms:modified>
</cp:coreProperties>
</file>