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5" r:id="rId2"/>
    <p:sldId id="258" r:id="rId3"/>
    <p:sldId id="276" r:id="rId4"/>
    <p:sldId id="277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1422" autoAdjust="0"/>
  </p:normalViewPr>
  <p:slideViewPr>
    <p:cSldViewPr snapToGrid="0" snapToObjects="1">
      <p:cViewPr varScale="1">
        <p:scale>
          <a:sx n="133" d="100"/>
          <a:sy n="133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9" y="851647"/>
            <a:ext cx="7969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Árshlutareikningur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Janúar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– mars 2023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fjármálasviðs                                                                                  3.06.2023</a:t>
            </a: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Rekstrarreikningur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fla 3">
            <a:extLst>
              <a:ext uri="{FF2B5EF4-FFF2-40B4-BE49-F238E27FC236}">
                <a16:creationId xmlns:a16="http://schemas.microsoft.com/office/drawing/2014/main" id="{9A1C8D82-092D-5333-DFC6-51B2B5073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22994"/>
              </p:ext>
            </p:extLst>
          </p:nvPr>
        </p:nvGraphicFramePr>
        <p:xfrm>
          <a:off x="3916936" y="1093103"/>
          <a:ext cx="4497531" cy="3712459"/>
        </p:xfrm>
        <a:graphic>
          <a:graphicData uri="http://schemas.openxmlformats.org/drawingml/2006/table">
            <a:tbl>
              <a:tblPr/>
              <a:tblGrid>
                <a:gridCol w="377911">
                  <a:extLst>
                    <a:ext uri="{9D8B030D-6E8A-4147-A177-3AD203B41FA5}">
                      <a16:colId xmlns:a16="http://schemas.microsoft.com/office/drawing/2014/main" val="2706283855"/>
                    </a:ext>
                  </a:extLst>
                </a:gridCol>
                <a:gridCol w="377911">
                  <a:extLst>
                    <a:ext uri="{9D8B030D-6E8A-4147-A177-3AD203B41FA5}">
                      <a16:colId xmlns:a16="http://schemas.microsoft.com/office/drawing/2014/main" val="1392870359"/>
                    </a:ext>
                  </a:extLst>
                </a:gridCol>
                <a:gridCol w="1169162">
                  <a:extLst>
                    <a:ext uri="{9D8B030D-6E8A-4147-A177-3AD203B41FA5}">
                      <a16:colId xmlns:a16="http://schemas.microsoft.com/office/drawing/2014/main" val="98521445"/>
                    </a:ext>
                  </a:extLst>
                </a:gridCol>
                <a:gridCol w="531436">
                  <a:extLst>
                    <a:ext uri="{9D8B030D-6E8A-4147-A177-3AD203B41FA5}">
                      <a16:colId xmlns:a16="http://schemas.microsoft.com/office/drawing/2014/main" val="2240630085"/>
                    </a:ext>
                  </a:extLst>
                </a:gridCol>
                <a:gridCol w="53144">
                  <a:extLst>
                    <a:ext uri="{9D8B030D-6E8A-4147-A177-3AD203B41FA5}">
                      <a16:colId xmlns:a16="http://schemas.microsoft.com/office/drawing/2014/main" val="3211975484"/>
                    </a:ext>
                  </a:extLst>
                </a:gridCol>
                <a:gridCol w="531436">
                  <a:extLst>
                    <a:ext uri="{9D8B030D-6E8A-4147-A177-3AD203B41FA5}">
                      <a16:colId xmlns:a16="http://schemas.microsoft.com/office/drawing/2014/main" val="102144080"/>
                    </a:ext>
                  </a:extLst>
                </a:gridCol>
                <a:gridCol w="76763">
                  <a:extLst>
                    <a:ext uri="{9D8B030D-6E8A-4147-A177-3AD203B41FA5}">
                      <a16:colId xmlns:a16="http://schemas.microsoft.com/office/drawing/2014/main" val="179145328"/>
                    </a:ext>
                  </a:extLst>
                </a:gridCol>
                <a:gridCol w="519627">
                  <a:extLst>
                    <a:ext uri="{9D8B030D-6E8A-4147-A177-3AD203B41FA5}">
                      <a16:colId xmlns:a16="http://schemas.microsoft.com/office/drawing/2014/main" val="647922311"/>
                    </a:ext>
                  </a:extLst>
                </a:gridCol>
                <a:gridCol w="64953">
                  <a:extLst>
                    <a:ext uri="{9D8B030D-6E8A-4147-A177-3AD203B41FA5}">
                      <a16:colId xmlns:a16="http://schemas.microsoft.com/office/drawing/2014/main" val="2285045992"/>
                    </a:ext>
                  </a:extLst>
                </a:gridCol>
                <a:gridCol w="409404">
                  <a:extLst>
                    <a:ext uri="{9D8B030D-6E8A-4147-A177-3AD203B41FA5}">
                      <a16:colId xmlns:a16="http://schemas.microsoft.com/office/drawing/2014/main" val="998746948"/>
                    </a:ext>
                  </a:extLst>
                </a:gridCol>
                <a:gridCol w="385784">
                  <a:extLst>
                    <a:ext uri="{9D8B030D-6E8A-4147-A177-3AD203B41FA5}">
                      <a16:colId xmlns:a16="http://schemas.microsoft.com/office/drawing/2014/main" val="1516209478"/>
                    </a:ext>
                  </a:extLst>
                </a:gridCol>
              </a:tblGrid>
              <a:tr h="307713">
                <a:tc gridSpan="3">
                  <a:txBody>
                    <a:bodyPr/>
                    <a:lstStyle/>
                    <a:p>
                      <a:pPr algn="l" fontAlgn="t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Rekstrartekjur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Rauntölur 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Áætlun 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500" b="1" i="0" u="none" strike="noStrike" dirty="0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Frávik milli ára 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Frávik raun </a:t>
                      </a:r>
                      <a:r>
                        <a:rPr lang="is-I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vs</a:t>
                      </a:r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 áætlun 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415070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1.1-31.3 2023 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1.1-31.3 2022 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4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1.1-31.3.2023 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62655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FF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185815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Fargjöld ...................................................................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522.728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325.399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494.130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197.329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28.599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02596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Rekstrarframlög eignaraðila 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1.444.771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1.170.824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1.425.032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273.946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19.739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10164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Ríkisframlag .............................................................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226.500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226.500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226.501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24049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Pant akstursþjónusta..................................................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447.381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383.716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372.529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63.665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74.852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400490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Aðrar tekjur ..............................................................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95.720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87.090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89.963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8.629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5.757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813872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Rekstrartekjur samtals 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2.737.100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2.193.531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2.608.155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543.569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128.945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221310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75121"/>
                  </a:ext>
                </a:extLst>
              </a:tr>
              <a:tr h="1079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Rekstrargjöld</a:t>
                      </a: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67545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Laun og launatengd gjöld............................................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768.769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763.950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814.289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4.819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( 45.520)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628621"/>
                  </a:ext>
                </a:extLst>
              </a:tr>
              <a:tr h="183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Rekstur vagna og aðkeyptur akstur 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1.229.439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1.096.216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1.149.555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133.223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79.884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14318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Pant akstursþjónusta..................................................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447.379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383.716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372.530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63.663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74.849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31358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Annar rekstrarkostnaður 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189.390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158.512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208.845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30.878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( 19.455)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298703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Rekstrargjöld samtals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2.634.977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2.402.395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2.545.219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232.582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89.758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46049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29766"/>
                  </a:ext>
                </a:extLst>
              </a:tr>
              <a:tr h="1832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Rekstrarniðurstaða fyrir afskriftir (EBITDA)..............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102.123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( 208.864)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62.936</a:t>
                      </a:r>
                    </a:p>
                  </a:txBody>
                  <a:tcPr marL="4627" marR="4627" marT="4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310.987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39.187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536902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016021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Afskriftir 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66.743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72.998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76.023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( 6.255)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( 9.280)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125228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781792"/>
                  </a:ext>
                </a:extLst>
              </a:tr>
              <a:tr h="1832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Rekstrarniðurstaða (EBIT)........................................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35.380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( 281.862)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( 13.087)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317.242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48.467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67345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92847"/>
                  </a:ext>
                </a:extLst>
              </a:tr>
              <a:tr h="107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Vaxtatekjur................................................................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104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69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120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35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( 16)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47083"/>
                  </a:ext>
                </a:extLst>
              </a:tr>
              <a:tr h="183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Vaxtagjöld, verðbætur og gengismunur .........................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( 48.648)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( 33.505)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( 47.289)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( 15.143)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( 1.359)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349088"/>
                  </a:ext>
                </a:extLst>
              </a:tr>
              <a:tr h="183212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Fjármunatekjur og fjármagnsgjöld samtals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( 48.544)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( 33.436)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( 47.169)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( 15.108)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( 1.375)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81509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978631"/>
                  </a:ext>
                </a:extLst>
              </a:tr>
              <a:tr h="107969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 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366527"/>
                  </a:ext>
                </a:extLst>
              </a:tr>
              <a:tr h="113368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Rekstrarniðurstaða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( 13.164)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( 315.298)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( 60.256)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solidFill>
                          <a:srgbClr val="000000"/>
                        </a:solidFill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302.134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" panose="020B0504020101020102" pitchFamily="34" charset="0"/>
                        </a:rPr>
                        <a:t>47.092</a:t>
                      </a:r>
                    </a:p>
                  </a:txBody>
                  <a:tcPr marL="4627" marR="4627" marT="4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37107"/>
                  </a:ext>
                </a:extLst>
              </a:tr>
            </a:tbl>
          </a:graphicData>
        </a:graphic>
      </p:graphicFrame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3075248" cy="3712459"/>
          </a:xfrm>
        </p:spPr>
        <p:txBody>
          <a:bodyPr>
            <a:normAutofit fontScale="40000" lnSpcReduction="20000"/>
          </a:bodyPr>
          <a:lstStyle/>
          <a:p>
            <a:r>
              <a:rPr lang="en-US" sz="2000" dirty="0"/>
              <a:t>Fargjöld </a:t>
            </a:r>
            <a:r>
              <a:rPr lang="en-US" sz="2000" dirty="0" err="1"/>
              <a:t>jukust</a:t>
            </a:r>
            <a:r>
              <a:rPr lang="en-US" sz="2000" dirty="0"/>
              <a:t> um 61% milli </a:t>
            </a:r>
            <a:r>
              <a:rPr lang="en-US" sz="2000" dirty="0" err="1"/>
              <a:t>tímabila</a:t>
            </a:r>
            <a:endParaRPr lang="en-US" sz="2000" dirty="0"/>
          </a:p>
          <a:p>
            <a:endParaRPr lang="en-US" sz="2000" dirty="0"/>
          </a:p>
          <a:p>
            <a:pPr lvl="0"/>
            <a:r>
              <a:rPr lang="en-US" sz="2000" dirty="0" err="1"/>
              <a:t>Rekstrarframlag</a:t>
            </a:r>
            <a:r>
              <a:rPr lang="en-US" sz="2000" dirty="0"/>
              <a:t> </a:t>
            </a:r>
            <a:r>
              <a:rPr lang="en-US" sz="2000" dirty="0" err="1"/>
              <a:t>eigenda</a:t>
            </a:r>
            <a:endParaRPr lang="en-US" sz="2000" dirty="0"/>
          </a:p>
          <a:p>
            <a:pPr lvl="1"/>
            <a:r>
              <a:rPr lang="en-US" sz="2000" dirty="0" err="1"/>
              <a:t>Aukaframlag</a:t>
            </a:r>
            <a:r>
              <a:rPr lang="en-US" sz="2000" dirty="0"/>
              <a:t> </a:t>
            </a:r>
            <a:r>
              <a:rPr lang="en-US" sz="2000" dirty="0" err="1"/>
              <a:t>frá</a:t>
            </a:r>
            <a:r>
              <a:rPr lang="en-US" sz="2000" dirty="0"/>
              <a:t> </a:t>
            </a:r>
            <a:r>
              <a:rPr lang="en-US" sz="2000" dirty="0" err="1"/>
              <a:t>eigendum</a:t>
            </a:r>
            <a:endParaRPr lang="en-US" sz="2000" dirty="0"/>
          </a:p>
          <a:p>
            <a:pPr lvl="1"/>
            <a:r>
              <a:rPr lang="en-US" sz="2000" dirty="0"/>
              <a:t>10,4 </a:t>
            </a:r>
            <a:r>
              <a:rPr lang="en-US" sz="2000" dirty="0" err="1"/>
              <a:t>mkr</a:t>
            </a:r>
            <a:r>
              <a:rPr lang="en-US" sz="2000" dirty="0"/>
              <a:t>. </a:t>
            </a:r>
            <a:r>
              <a:rPr lang="en-US" sz="2000" dirty="0" err="1"/>
              <a:t>lækkun</a:t>
            </a:r>
            <a:r>
              <a:rPr lang="en-US" sz="2000" dirty="0"/>
              <a:t> </a:t>
            </a:r>
            <a:r>
              <a:rPr lang="en-US" sz="2000" dirty="0" err="1"/>
              <a:t>niðurgreiðsla</a:t>
            </a:r>
            <a:r>
              <a:rPr lang="en-US" sz="2000" dirty="0"/>
              <a:t> </a:t>
            </a:r>
            <a:r>
              <a:rPr lang="en-US" sz="2000" dirty="0" err="1"/>
              <a:t>öryrkja</a:t>
            </a:r>
            <a:r>
              <a:rPr lang="en-US" sz="2000" dirty="0"/>
              <a:t>, </a:t>
            </a:r>
            <a:r>
              <a:rPr lang="en-US" sz="2000" dirty="0" err="1"/>
              <a:t>aldraðra</a:t>
            </a:r>
            <a:r>
              <a:rPr lang="en-US" sz="2000" dirty="0"/>
              <a:t> og </a:t>
            </a:r>
            <a:r>
              <a:rPr lang="en-US" sz="2000" dirty="0" err="1"/>
              <a:t>nemakorta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 err="1"/>
              <a:t>Laun</a:t>
            </a:r>
            <a:r>
              <a:rPr lang="en-US" sz="2000" dirty="0"/>
              <a:t> og </a:t>
            </a:r>
            <a:r>
              <a:rPr lang="en-US" sz="2000" dirty="0" err="1"/>
              <a:t>launatengd</a:t>
            </a:r>
            <a:r>
              <a:rPr lang="en-US" sz="2000" dirty="0"/>
              <a:t> </a:t>
            </a:r>
            <a:r>
              <a:rPr lang="en-US" sz="2000" dirty="0" err="1"/>
              <a:t>gjöld</a:t>
            </a:r>
            <a:endParaRPr lang="en-US" sz="2000" dirty="0"/>
          </a:p>
          <a:p>
            <a:pPr lvl="1"/>
            <a:r>
              <a:rPr lang="en-US" sz="2000" dirty="0" err="1"/>
              <a:t>Lotun</a:t>
            </a:r>
            <a:r>
              <a:rPr lang="en-US" sz="2000" dirty="0"/>
              <a:t> -</a:t>
            </a:r>
            <a:r>
              <a:rPr lang="en-US" sz="2000" dirty="0" err="1"/>
              <a:t>stór</a:t>
            </a:r>
            <a:r>
              <a:rPr lang="en-US" sz="2000" dirty="0"/>
              <a:t> </a:t>
            </a:r>
            <a:r>
              <a:rPr lang="en-US" sz="2000" dirty="0" err="1"/>
              <a:t>greiðsla</a:t>
            </a:r>
            <a:r>
              <a:rPr lang="en-US" sz="2000" dirty="0"/>
              <a:t> 1.júní</a:t>
            </a:r>
          </a:p>
          <a:p>
            <a:pPr lvl="1"/>
            <a:endParaRPr lang="en-US" sz="2000" dirty="0"/>
          </a:p>
          <a:p>
            <a:r>
              <a:rPr lang="en-US" sz="2000" dirty="0" err="1"/>
              <a:t>Rekstur</a:t>
            </a:r>
            <a:r>
              <a:rPr lang="en-US" sz="2000" dirty="0"/>
              <a:t> </a:t>
            </a:r>
            <a:r>
              <a:rPr lang="en-US" sz="2000" dirty="0" err="1"/>
              <a:t>vagna</a:t>
            </a:r>
            <a:r>
              <a:rPr lang="en-US" sz="2000" dirty="0"/>
              <a:t> og </a:t>
            </a:r>
            <a:r>
              <a:rPr lang="en-US" sz="2000" dirty="0" err="1"/>
              <a:t>aðkeyptur</a:t>
            </a:r>
            <a:r>
              <a:rPr lang="en-US" sz="2000" dirty="0"/>
              <a:t> </a:t>
            </a:r>
            <a:r>
              <a:rPr lang="en-US" sz="2000" dirty="0" err="1"/>
              <a:t>akstur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Viðhaldskostnaður</a:t>
            </a:r>
            <a:r>
              <a:rPr lang="en-US" sz="2000" dirty="0"/>
              <a:t> </a:t>
            </a:r>
            <a:r>
              <a:rPr lang="en-US" sz="2000" dirty="0" err="1"/>
              <a:t>hækkar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Skipt</a:t>
            </a:r>
            <a:r>
              <a:rPr lang="en-US" sz="2000" dirty="0"/>
              <a:t> </a:t>
            </a:r>
            <a:r>
              <a:rPr lang="en-US" sz="2000" dirty="0" err="1"/>
              <a:t>út</a:t>
            </a:r>
            <a:r>
              <a:rPr lang="en-US" sz="2000" dirty="0"/>
              <a:t> 6 </a:t>
            </a:r>
            <a:r>
              <a:rPr lang="en-US" sz="2000" dirty="0" err="1"/>
              <a:t>vélum</a:t>
            </a:r>
            <a:r>
              <a:rPr lang="en-US" sz="2000" dirty="0"/>
              <a:t>, </a:t>
            </a:r>
            <a:r>
              <a:rPr lang="en-US" sz="2000" dirty="0" err="1"/>
              <a:t>þar</a:t>
            </a:r>
            <a:r>
              <a:rPr lang="en-US" sz="2000" dirty="0"/>
              <a:t> af 3 </a:t>
            </a:r>
            <a:r>
              <a:rPr lang="en-US" sz="2000" dirty="0" err="1"/>
              <a:t>innandyra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 err="1"/>
              <a:t>Kostnaður</a:t>
            </a:r>
            <a:r>
              <a:rPr lang="en-US" sz="2000" dirty="0"/>
              <a:t> um 4,4 </a:t>
            </a:r>
            <a:r>
              <a:rPr lang="en-US" sz="2000" dirty="0" err="1"/>
              <a:t>mkr</a:t>
            </a:r>
            <a:r>
              <a:rPr lang="en-US" sz="2000" dirty="0"/>
              <a:t>. </a:t>
            </a:r>
            <a:r>
              <a:rPr lang="en-US" sz="2000" dirty="0" err="1"/>
              <a:t>heildarkostnaður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skipta</a:t>
            </a:r>
            <a:r>
              <a:rPr lang="en-US" sz="2000" dirty="0"/>
              <a:t> um </a:t>
            </a:r>
            <a:r>
              <a:rPr lang="en-US" sz="2000" dirty="0" err="1"/>
              <a:t>vél</a:t>
            </a:r>
            <a:r>
              <a:rPr lang="en-US" sz="2000" dirty="0"/>
              <a:t> (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launakostnaði</a:t>
            </a:r>
            <a:r>
              <a:rPr lang="en-US" sz="2000" dirty="0"/>
              <a:t>). </a:t>
            </a:r>
          </a:p>
          <a:p>
            <a:pPr lvl="1"/>
            <a:r>
              <a:rPr lang="en-US" sz="2000" dirty="0" err="1"/>
              <a:t>Verð</a:t>
            </a:r>
            <a:r>
              <a:rPr lang="en-US" sz="2000" dirty="0"/>
              <a:t> á </a:t>
            </a:r>
            <a:r>
              <a:rPr lang="en-US" sz="2000" dirty="0" err="1"/>
              <a:t>líter</a:t>
            </a:r>
            <a:r>
              <a:rPr lang="en-US" sz="2000" dirty="0"/>
              <a:t> </a:t>
            </a:r>
            <a:r>
              <a:rPr lang="en-US" sz="2000" dirty="0" err="1"/>
              <a:t>olíu</a:t>
            </a:r>
            <a:r>
              <a:rPr lang="en-US" sz="2000" dirty="0"/>
              <a:t> </a:t>
            </a:r>
            <a:r>
              <a:rPr lang="en-US" sz="2000" dirty="0" err="1"/>
              <a:t>hækkar</a:t>
            </a:r>
            <a:r>
              <a:rPr lang="en-US" sz="2000" dirty="0"/>
              <a:t> um 33% milli </a:t>
            </a:r>
            <a:r>
              <a:rPr lang="en-US" sz="2000" dirty="0" err="1"/>
              <a:t>tímabila</a:t>
            </a:r>
            <a:r>
              <a:rPr lang="en-US" sz="2000" dirty="0"/>
              <a:t> </a:t>
            </a:r>
            <a:r>
              <a:rPr lang="en-US" sz="2000" dirty="0" err="1"/>
              <a:t>meðan</a:t>
            </a:r>
            <a:r>
              <a:rPr lang="en-US" sz="2000" dirty="0"/>
              <a:t> </a:t>
            </a:r>
            <a:r>
              <a:rPr lang="en-US" sz="2000" dirty="0" err="1"/>
              <a:t>magn</a:t>
            </a:r>
            <a:r>
              <a:rPr lang="en-US" sz="2000" dirty="0"/>
              <a:t> </a:t>
            </a:r>
            <a:r>
              <a:rPr lang="en-US" sz="2000" dirty="0" err="1"/>
              <a:t>drógst</a:t>
            </a:r>
            <a:r>
              <a:rPr lang="en-US" sz="2000" dirty="0"/>
              <a:t> saman um 1%</a:t>
            </a:r>
          </a:p>
          <a:p>
            <a:pPr lvl="1"/>
            <a:endParaRPr lang="en-US" sz="2000" dirty="0"/>
          </a:p>
          <a:p>
            <a:r>
              <a:rPr lang="en-US" sz="2000" dirty="0" err="1"/>
              <a:t>Annar</a:t>
            </a:r>
            <a:r>
              <a:rPr lang="en-US" sz="2000" dirty="0"/>
              <a:t> </a:t>
            </a:r>
            <a:r>
              <a:rPr lang="en-US" sz="2000" dirty="0" err="1"/>
              <a:t>rekstrarkostnaður</a:t>
            </a:r>
            <a:r>
              <a:rPr lang="en-US" sz="2000" dirty="0"/>
              <a:t> </a:t>
            </a:r>
            <a:r>
              <a:rPr lang="en-US" sz="2000" dirty="0" err="1"/>
              <a:t>hækkar</a:t>
            </a:r>
            <a:r>
              <a:rPr lang="en-US" sz="2000" dirty="0"/>
              <a:t> um 19%</a:t>
            </a:r>
          </a:p>
          <a:p>
            <a:pPr lvl="1"/>
            <a:r>
              <a:rPr lang="en-US" sz="2000" dirty="0" err="1"/>
              <a:t>Innleiðing</a:t>
            </a:r>
            <a:r>
              <a:rPr lang="en-US" sz="2000" dirty="0"/>
              <a:t> á </a:t>
            </a:r>
            <a:r>
              <a:rPr lang="en-US" sz="2000" dirty="0" err="1"/>
              <a:t>nýju</a:t>
            </a:r>
            <a:r>
              <a:rPr lang="en-US" sz="2000" dirty="0"/>
              <a:t> </a:t>
            </a:r>
            <a:r>
              <a:rPr lang="en-US" sz="2000" dirty="0" err="1"/>
              <a:t>fjárhagskerfi</a:t>
            </a:r>
            <a:r>
              <a:rPr lang="en-US" sz="2000" dirty="0"/>
              <a:t> (11 </a:t>
            </a:r>
            <a:r>
              <a:rPr lang="en-US" sz="2000" dirty="0" err="1"/>
              <a:t>mkr</a:t>
            </a:r>
            <a:r>
              <a:rPr lang="en-US" sz="2000" dirty="0"/>
              <a:t>.)</a:t>
            </a:r>
          </a:p>
          <a:p>
            <a:pPr lvl="1"/>
            <a:r>
              <a:rPr lang="en-US" sz="2000" dirty="0" err="1"/>
              <a:t>Persónu</a:t>
            </a:r>
            <a:r>
              <a:rPr lang="en-US" sz="2000" dirty="0"/>
              <a:t>- og </a:t>
            </a:r>
            <a:r>
              <a:rPr lang="en-US" sz="2000" dirty="0" err="1"/>
              <a:t>öryggisfulltrúi</a:t>
            </a:r>
            <a:endParaRPr lang="en-US" sz="2000" dirty="0"/>
          </a:p>
          <a:p>
            <a:pPr lvl="1"/>
            <a:r>
              <a:rPr lang="en-US" sz="2000" dirty="0" err="1"/>
              <a:t>Mötuneytiskostnaður</a:t>
            </a:r>
            <a:r>
              <a:rPr lang="en-US" sz="2000" dirty="0"/>
              <a:t>– </a:t>
            </a:r>
            <a:r>
              <a:rPr lang="en-US" sz="2000" dirty="0" err="1"/>
              <a:t>fleiri</a:t>
            </a:r>
            <a:r>
              <a:rPr lang="en-US" sz="2000" dirty="0"/>
              <a:t> </a:t>
            </a:r>
            <a:r>
              <a:rPr lang="en-US" sz="2000" dirty="0" err="1"/>
              <a:t>seldir</a:t>
            </a:r>
            <a:r>
              <a:rPr lang="en-US" sz="2000" dirty="0"/>
              <a:t> </a:t>
            </a:r>
            <a:r>
              <a:rPr lang="en-US" sz="2000" dirty="0" err="1"/>
              <a:t>skammtar</a:t>
            </a:r>
            <a:r>
              <a:rPr lang="en-US" sz="2000" dirty="0"/>
              <a:t> (</a:t>
            </a:r>
            <a:r>
              <a:rPr lang="en-US" sz="2000" dirty="0" err="1"/>
              <a:t>aukning</a:t>
            </a:r>
            <a:r>
              <a:rPr lang="en-US" sz="2000" dirty="0"/>
              <a:t> 67%) </a:t>
            </a:r>
          </a:p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14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graphicFrame>
        <p:nvGraphicFramePr>
          <p:cNvPr id="5" name="Tafla 4">
            <a:extLst>
              <a:ext uri="{FF2B5EF4-FFF2-40B4-BE49-F238E27FC236}">
                <a16:creationId xmlns:a16="http://schemas.microsoft.com/office/drawing/2014/main" id="{26BBADA0-71C8-826F-FE99-EDF6F7395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34533"/>
              </p:ext>
            </p:extLst>
          </p:nvPr>
        </p:nvGraphicFramePr>
        <p:xfrm>
          <a:off x="5688000" y="1114283"/>
          <a:ext cx="2830345" cy="2903024"/>
        </p:xfrm>
        <a:graphic>
          <a:graphicData uri="http://schemas.openxmlformats.org/drawingml/2006/table">
            <a:tbl>
              <a:tblPr/>
              <a:tblGrid>
                <a:gridCol w="44003">
                  <a:extLst>
                    <a:ext uri="{9D8B030D-6E8A-4147-A177-3AD203B41FA5}">
                      <a16:colId xmlns:a16="http://schemas.microsoft.com/office/drawing/2014/main" val="2733724198"/>
                    </a:ext>
                  </a:extLst>
                </a:gridCol>
                <a:gridCol w="433745">
                  <a:extLst>
                    <a:ext uri="{9D8B030D-6E8A-4147-A177-3AD203B41FA5}">
                      <a16:colId xmlns:a16="http://schemas.microsoft.com/office/drawing/2014/main" val="3337440137"/>
                    </a:ext>
                  </a:extLst>
                </a:gridCol>
                <a:gridCol w="1364096">
                  <a:extLst>
                    <a:ext uri="{9D8B030D-6E8A-4147-A177-3AD203B41FA5}">
                      <a16:colId xmlns:a16="http://schemas.microsoft.com/office/drawing/2014/main" val="1903067552"/>
                    </a:ext>
                  </a:extLst>
                </a:gridCol>
                <a:gridCol w="202729">
                  <a:extLst>
                    <a:ext uri="{9D8B030D-6E8A-4147-A177-3AD203B41FA5}">
                      <a16:colId xmlns:a16="http://schemas.microsoft.com/office/drawing/2014/main" val="849836864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3785104865"/>
                    </a:ext>
                  </a:extLst>
                </a:gridCol>
                <a:gridCol w="56576">
                  <a:extLst>
                    <a:ext uri="{9D8B030D-6E8A-4147-A177-3AD203B41FA5}">
                      <a16:colId xmlns:a16="http://schemas.microsoft.com/office/drawing/2014/main" val="3439575710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4021864024"/>
                    </a:ext>
                  </a:extLst>
                </a:gridCol>
              </a:tblGrid>
              <a:tr h="144730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Skýr.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31.03 2023 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31.12 2022 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177785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778741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494426"/>
                  </a:ext>
                </a:extLst>
              </a:tr>
              <a:tr h="115531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28340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Framlag eigenda .....................................................................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900.018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900.018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351921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Ójafnað tap..............................................................................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( 903.425)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( 890.261)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087717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Eigið fé samtals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13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( 3.408)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9.756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39788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76240"/>
                  </a:ext>
                </a:extLst>
              </a:tr>
              <a:tr h="115531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 dirty="0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49989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Langtímaskuldir ......................................................................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1.661.376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1.643.882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971498"/>
                  </a:ext>
                </a:extLst>
              </a:tr>
              <a:tr h="86648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Langtímaskuldir samtals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14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1.661.376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1.643.882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53982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38503"/>
                  </a:ext>
                </a:extLst>
              </a:tr>
              <a:tr h="115531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438631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Viðskiptaskuldir.......................................................................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787.687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659.732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9227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Næsta árs afborganir langtímalána............................................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14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109.405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107.729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821585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Fyrirfram innheimtar tekjur 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87.594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11.099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201345"/>
                  </a:ext>
                </a:extLst>
              </a:tr>
              <a:tr h="9146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Aðrar skammtímaskuldir ..........................................................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18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723.863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721.238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52340"/>
                  </a:ext>
                </a:extLst>
              </a:tr>
              <a:tr h="86648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Skammtímaskuldir samtals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1.708.549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1.499.799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117035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 dirty="0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679929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300128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Skuldir samtals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3.369.925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3.143.680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915927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332936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5523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443775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93644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032508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31423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74449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55364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65765"/>
                  </a:ext>
                </a:extLst>
              </a:tr>
              <a:tr h="8183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00048"/>
                  </a:ext>
                </a:extLst>
              </a:tr>
              <a:tr h="105903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Eigið fé og skuldir samtals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3.366.517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effectLst/>
                          <a:latin typeface="DINPro" panose="020B0504020101020102" pitchFamily="34" charset="0"/>
                        </a:rPr>
                        <a:t>3.153.436</a:t>
                      </a:r>
                    </a:p>
                  </a:txBody>
                  <a:tcPr marL="4814" marR="4814" marT="4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34164"/>
                  </a:ext>
                </a:extLst>
              </a:tr>
            </a:tbl>
          </a:graphicData>
        </a:graphic>
      </p:graphicFrame>
      <p:graphicFrame>
        <p:nvGraphicFramePr>
          <p:cNvPr id="6" name="Tafla 5">
            <a:extLst>
              <a:ext uri="{FF2B5EF4-FFF2-40B4-BE49-F238E27FC236}">
                <a16:creationId xmlns:a16="http://schemas.microsoft.com/office/drawing/2014/main" id="{BB1D598B-E1D7-F6A3-759B-95DC9869E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41237"/>
              </p:ext>
            </p:extLst>
          </p:nvPr>
        </p:nvGraphicFramePr>
        <p:xfrm>
          <a:off x="2673241" y="891080"/>
          <a:ext cx="2932787" cy="3626437"/>
        </p:xfrm>
        <a:graphic>
          <a:graphicData uri="http://schemas.openxmlformats.org/drawingml/2006/table">
            <a:tbl>
              <a:tblPr/>
              <a:tblGrid>
                <a:gridCol w="45597">
                  <a:extLst>
                    <a:ext uri="{9D8B030D-6E8A-4147-A177-3AD203B41FA5}">
                      <a16:colId xmlns:a16="http://schemas.microsoft.com/office/drawing/2014/main" val="4202194817"/>
                    </a:ext>
                  </a:extLst>
                </a:gridCol>
                <a:gridCol w="449444">
                  <a:extLst>
                    <a:ext uri="{9D8B030D-6E8A-4147-A177-3AD203B41FA5}">
                      <a16:colId xmlns:a16="http://schemas.microsoft.com/office/drawing/2014/main" val="4048787821"/>
                    </a:ext>
                  </a:extLst>
                </a:gridCol>
                <a:gridCol w="1413468">
                  <a:extLst>
                    <a:ext uri="{9D8B030D-6E8A-4147-A177-3AD203B41FA5}">
                      <a16:colId xmlns:a16="http://schemas.microsoft.com/office/drawing/2014/main" val="3096002964"/>
                    </a:ext>
                  </a:extLst>
                </a:gridCol>
                <a:gridCol w="210066">
                  <a:extLst>
                    <a:ext uri="{9D8B030D-6E8A-4147-A177-3AD203B41FA5}">
                      <a16:colId xmlns:a16="http://schemas.microsoft.com/office/drawing/2014/main" val="3767677079"/>
                    </a:ext>
                  </a:extLst>
                </a:gridCol>
                <a:gridCol w="377794">
                  <a:extLst>
                    <a:ext uri="{9D8B030D-6E8A-4147-A177-3AD203B41FA5}">
                      <a16:colId xmlns:a16="http://schemas.microsoft.com/office/drawing/2014/main" val="2597715152"/>
                    </a:ext>
                  </a:extLst>
                </a:gridCol>
                <a:gridCol w="58624">
                  <a:extLst>
                    <a:ext uri="{9D8B030D-6E8A-4147-A177-3AD203B41FA5}">
                      <a16:colId xmlns:a16="http://schemas.microsoft.com/office/drawing/2014/main" val="3481754994"/>
                    </a:ext>
                  </a:extLst>
                </a:gridCol>
                <a:gridCol w="377794">
                  <a:extLst>
                    <a:ext uri="{9D8B030D-6E8A-4147-A177-3AD203B41FA5}">
                      <a16:colId xmlns:a16="http://schemas.microsoft.com/office/drawing/2014/main" val="3474664470"/>
                    </a:ext>
                  </a:extLst>
                </a:gridCol>
              </a:tblGrid>
              <a:tr h="138819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Skýr.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31.03 2023 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31.12 2022 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360607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129100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11210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402901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58973"/>
                  </a:ext>
                </a:extLst>
              </a:tr>
              <a:tr h="85082">
                <a:tc gridSpan="3">
                  <a:txBody>
                    <a:bodyPr/>
                    <a:lstStyle/>
                    <a:p>
                      <a:pPr algn="l" fontAlgn="t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Varanlegir fastafjármunir:</a:t>
                      </a: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8357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Strætisvagnar og önnur ökutæki 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1.159.435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1.207.097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6363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Innréttingar, áhöld og tæki........................................................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58.229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53.506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94722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Hugbúnaður............................................................................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296.133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299.990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741171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1.513.797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1.560.594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103442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037566"/>
                  </a:ext>
                </a:extLst>
              </a:tr>
              <a:tr h="85082">
                <a:tc gridSpan="3">
                  <a:txBody>
                    <a:bodyPr/>
                    <a:lstStyle/>
                    <a:p>
                      <a:pPr algn="l" fontAlgn="t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Áhættufjármunir og langtímakröfur:</a:t>
                      </a: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85468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Fyrirframgreiddur kostnaður 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10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607.212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614.182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97316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607.212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614.182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23916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904571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Fastafjármunir samtals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2.121.009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2.174.776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911590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511921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t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26663"/>
                  </a:ext>
                </a:extLst>
              </a:tr>
              <a:tr h="1555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Birgðir .....................................................................................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11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125.380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120.581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981807"/>
                  </a:ext>
                </a:extLst>
              </a:tr>
              <a:tr h="85082">
                <a:tc gridSpan="3">
                  <a:txBody>
                    <a:bodyPr/>
                    <a:lstStyle/>
                    <a:p>
                      <a:pPr algn="l" fontAlgn="t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Skammtímakröfur:</a:t>
                      </a:r>
                    </a:p>
                  </a:txBody>
                  <a:tcPr marL="4634" marR="4634" marT="46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116219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Viðskiptakröfur .......................................................................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61.994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62.761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90121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Kröfur á tengda aðila................................................................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242.133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165.891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369137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Fyrirframgreiddur kostnaður 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10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27.883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27.883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76814"/>
                  </a:ext>
                </a:extLst>
              </a:tr>
              <a:tr h="155553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Aðrar skammtímakröfur 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259.462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62.308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23621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453942"/>
                  </a:ext>
                </a:extLst>
              </a:tr>
              <a:tr h="1555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Handbært fé..............................................................................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528.656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539.236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08345"/>
                  </a:ext>
                </a:extLst>
              </a:tr>
              <a:tr h="8508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Veltufjármunir samtals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1.245.508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978.660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468694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61910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28795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46870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8520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19496"/>
                  </a:ext>
                </a:extLst>
              </a:tr>
              <a:tr h="80072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82970"/>
                  </a:ext>
                </a:extLst>
              </a:tr>
              <a:tr h="98516"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Eignir samtals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3.366.517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effectLst/>
                          <a:latin typeface="DINPro" panose="020B0504020101020102" pitchFamily="34" charset="0"/>
                        </a:rPr>
                        <a:t>3.153.436</a:t>
                      </a:r>
                    </a:p>
                  </a:txBody>
                  <a:tcPr marL="4634" marR="4634" marT="4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229532"/>
                  </a:ext>
                </a:extLst>
              </a:tr>
            </a:tbl>
          </a:graphicData>
        </a:graphic>
      </p:graphicFrame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160550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r>
              <a:rPr lang="en-US" sz="1700" dirty="0" err="1"/>
              <a:t>Handbært</a:t>
            </a:r>
            <a:r>
              <a:rPr lang="en-US" sz="1700" dirty="0"/>
              <a:t> fé </a:t>
            </a:r>
            <a:r>
              <a:rPr lang="en-US" sz="1700" dirty="0" err="1"/>
              <a:t>lækkar</a:t>
            </a:r>
            <a:r>
              <a:rPr lang="en-US" sz="1700" dirty="0"/>
              <a:t> um 10,5 </a:t>
            </a:r>
            <a:r>
              <a:rPr lang="en-US" sz="1700" dirty="0" err="1"/>
              <a:t>mkr</a:t>
            </a:r>
            <a:r>
              <a:rPr lang="en-US" sz="1700" dirty="0"/>
              <a:t>.</a:t>
            </a:r>
          </a:p>
          <a:p>
            <a:pPr lvl="1"/>
            <a:r>
              <a:rPr lang="en-US" sz="1200" dirty="0" err="1"/>
              <a:t>Greitt</a:t>
            </a:r>
            <a:r>
              <a:rPr lang="en-US" sz="1200" dirty="0"/>
              <a:t> inn á </a:t>
            </a:r>
            <a:r>
              <a:rPr lang="en-US" sz="1200" dirty="0" err="1"/>
              <a:t>rafvagna</a:t>
            </a:r>
            <a:r>
              <a:rPr lang="en-US" sz="1200" dirty="0"/>
              <a:t> 88 </a:t>
            </a:r>
            <a:r>
              <a:rPr lang="en-US" sz="1200" dirty="0" err="1"/>
              <a:t>mkr</a:t>
            </a:r>
            <a:r>
              <a:rPr lang="en-US" sz="1200" dirty="0"/>
              <a:t>. og </a:t>
            </a:r>
            <a:r>
              <a:rPr lang="en-US" sz="1200" dirty="0" err="1"/>
              <a:t>hleðslustöð</a:t>
            </a:r>
            <a:r>
              <a:rPr lang="en-US" sz="1200" dirty="0"/>
              <a:t> 9 </a:t>
            </a:r>
            <a:r>
              <a:rPr lang="en-US" sz="1200" dirty="0" err="1"/>
              <a:t>mkr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Um 310 </a:t>
            </a:r>
            <a:r>
              <a:rPr lang="en-US" sz="1200" dirty="0" err="1"/>
              <a:t>mkr</a:t>
            </a:r>
            <a:r>
              <a:rPr lang="en-US" sz="1200" dirty="0"/>
              <a:t>. </a:t>
            </a:r>
            <a:r>
              <a:rPr lang="en-US" sz="1200" dirty="0" err="1"/>
              <a:t>eyrnamerkt</a:t>
            </a:r>
            <a:r>
              <a:rPr lang="en-US" sz="1200" dirty="0"/>
              <a:t> </a:t>
            </a:r>
            <a:r>
              <a:rPr lang="en-US" sz="1200" dirty="0" err="1"/>
              <a:t>rafvögnum</a:t>
            </a:r>
            <a:r>
              <a:rPr lang="en-US" sz="1200" dirty="0"/>
              <a:t> </a:t>
            </a:r>
            <a:r>
              <a:rPr lang="en-US" sz="1200" dirty="0" err="1"/>
              <a:t>áætlaðir</a:t>
            </a:r>
            <a:r>
              <a:rPr lang="en-US" sz="1200" dirty="0"/>
              <a:t> í </a:t>
            </a:r>
            <a:r>
              <a:rPr lang="en-US" sz="1200" dirty="0" err="1"/>
              <a:t>haust</a:t>
            </a:r>
            <a:r>
              <a:rPr lang="en-US" sz="1200" dirty="0"/>
              <a:t>. </a:t>
            </a:r>
          </a:p>
          <a:p>
            <a:r>
              <a:rPr lang="is-IS" sz="1600" dirty="0"/>
              <a:t>Eigið fé neikvætt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717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/>
              <a:t>S</a:t>
            </a:r>
            <a:r>
              <a:rPr lang="en-US" sz="2700" b="1"/>
              <a:t>jóðstreymi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991588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graphicFrame>
        <p:nvGraphicFramePr>
          <p:cNvPr id="3" name="Tafla 2">
            <a:extLst>
              <a:ext uri="{FF2B5EF4-FFF2-40B4-BE49-F238E27FC236}">
                <a16:creationId xmlns:a16="http://schemas.microsoft.com/office/drawing/2014/main" id="{B1DA945E-A6D5-572D-47B8-D3316A505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8368"/>
              </p:ext>
            </p:extLst>
          </p:nvPr>
        </p:nvGraphicFramePr>
        <p:xfrm>
          <a:off x="2755305" y="936818"/>
          <a:ext cx="3169563" cy="3793866"/>
        </p:xfrm>
        <a:graphic>
          <a:graphicData uri="http://schemas.openxmlformats.org/drawingml/2006/table">
            <a:tbl>
              <a:tblPr/>
              <a:tblGrid>
                <a:gridCol w="77770">
                  <a:extLst>
                    <a:ext uri="{9D8B030D-6E8A-4147-A177-3AD203B41FA5}">
                      <a16:colId xmlns:a16="http://schemas.microsoft.com/office/drawing/2014/main" val="1217866760"/>
                    </a:ext>
                  </a:extLst>
                </a:gridCol>
                <a:gridCol w="947067">
                  <a:extLst>
                    <a:ext uri="{9D8B030D-6E8A-4147-A177-3AD203B41FA5}">
                      <a16:colId xmlns:a16="http://schemas.microsoft.com/office/drawing/2014/main" val="3484954828"/>
                    </a:ext>
                  </a:extLst>
                </a:gridCol>
                <a:gridCol w="926329">
                  <a:extLst>
                    <a:ext uri="{9D8B030D-6E8A-4147-A177-3AD203B41FA5}">
                      <a16:colId xmlns:a16="http://schemas.microsoft.com/office/drawing/2014/main" val="2828128368"/>
                    </a:ext>
                  </a:extLst>
                </a:gridCol>
                <a:gridCol w="181463">
                  <a:extLst>
                    <a:ext uri="{9D8B030D-6E8A-4147-A177-3AD203B41FA5}">
                      <a16:colId xmlns:a16="http://schemas.microsoft.com/office/drawing/2014/main" val="3134236389"/>
                    </a:ext>
                  </a:extLst>
                </a:gridCol>
                <a:gridCol w="497729">
                  <a:extLst>
                    <a:ext uri="{9D8B030D-6E8A-4147-A177-3AD203B41FA5}">
                      <a16:colId xmlns:a16="http://schemas.microsoft.com/office/drawing/2014/main" val="2541414899"/>
                    </a:ext>
                  </a:extLst>
                </a:gridCol>
                <a:gridCol w="55303">
                  <a:extLst>
                    <a:ext uri="{9D8B030D-6E8A-4147-A177-3AD203B41FA5}">
                      <a16:colId xmlns:a16="http://schemas.microsoft.com/office/drawing/2014/main" val="3336379159"/>
                    </a:ext>
                  </a:extLst>
                </a:gridCol>
                <a:gridCol w="483902">
                  <a:extLst>
                    <a:ext uri="{9D8B030D-6E8A-4147-A177-3AD203B41FA5}">
                      <a16:colId xmlns:a16="http://schemas.microsoft.com/office/drawing/2014/main" val="2544195852"/>
                    </a:ext>
                  </a:extLst>
                </a:gridCol>
              </a:tblGrid>
              <a:tr h="176484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Skýr.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1.1.-31.3 2023 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1.1.-31.3 2022 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29115"/>
                  </a:ext>
                </a:extLst>
              </a:tr>
              <a:tr h="1366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Rekstrarhreyfingar</a:t>
                      </a:r>
                    </a:p>
                  </a:txBody>
                  <a:tcPr marL="4525" marR="4525" marT="4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58700"/>
                  </a:ext>
                </a:extLst>
              </a:tr>
              <a:tr h="1081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Rekstrarniðurstaða ................................................................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( 13.164)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( 315.298)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88123"/>
                  </a:ext>
                </a:extLst>
              </a:tr>
              <a:tr h="1081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Liðir sem hafa ekki áhrif á fjárstreymi: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35937"/>
                  </a:ext>
                </a:extLst>
              </a:tr>
              <a:tr h="1015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Afskriftir............................................................................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66.743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72.998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260811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Verðbætur og gengismunur..................................................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32.140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22.227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08608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Veltufé frá (til) reksturs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85.719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( 220.074)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034685"/>
                  </a:ext>
                </a:extLst>
              </a:tr>
              <a:tr h="1015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nn-NO" sz="500" b="0" i="0" u="none" strike="noStrike">
                          <a:effectLst/>
                          <a:latin typeface="DINPro" panose="020B0504020101020102" pitchFamily="34" charset="0"/>
                        </a:rPr>
                        <a:t>Breytingar rekstrartengdra eigna og skulda: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824425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Birgðir, (hækkun) lækkun....................................................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( 4.799)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( 2.023)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205189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Skammtímakröfur, (hækkun) lækkun 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( 272.629)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( 198.505)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20871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Skammtímaskuldir, hækkun (lækkun)...................................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207.075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104.546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2483"/>
                  </a:ext>
                </a:extLst>
              </a:tr>
              <a:tr h="187871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500" b="0" i="0" u="none" strike="noStrike" dirty="0">
                          <a:effectLst/>
                          <a:latin typeface="DINPro" panose="020B0504020101020102" pitchFamily="34" charset="0"/>
                        </a:rPr>
                        <a:t>Fyrirframgreitt framlag til Brúar lífeyrissjóðs, breyting............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6.971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6.971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17866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500" b="0" i="0" u="none" strike="noStrike">
                          <a:effectLst/>
                          <a:latin typeface="DINPro" panose="020B0504020101020102" pitchFamily="34" charset="0"/>
                        </a:rPr>
                        <a:t>Breytingar á rekstrart. eignum og skuldum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( 63.383)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( 89.012)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343286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72011"/>
                  </a:ext>
                </a:extLst>
              </a:tr>
              <a:tr h="102475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Handbært fé frá (til) rekstri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22.337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( 309.085)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020926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 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405405"/>
                  </a:ext>
                </a:extLst>
              </a:tr>
              <a:tr h="1366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Fjárfestingarhreyfingar</a:t>
                      </a:r>
                    </a:p>
                  </a:txBody>
                  <a:tcPr marL="4525" marR="4525" marT="4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258149"/>
                  </a:ext>
                </a:extLst>
              </a:tr>
              <a:tr h="113861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Fjárfesting í varanlegum rekstrarfjármunum 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9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( 19.947)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( 12.640)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55686"/>
                  </a:ext>
                </a:extLst>
              </a:tr>
              <a:tr h="102475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Fjárfestingarhreyfingar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( 19.947)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( 12.640)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387055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253808"/>
                  </a:ext>
                </a:extLst>
              </a:tr>
              <a:tr h="1366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Fjármögnunarhreyfingar</a:t>
                      </a:r>
                    </a:p>
                  </a:txBody>
                  <a:tcPr marL="4525" marR="4525" marT="4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14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8511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Afborganir langtímalána......................................................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( 12.970)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( 8.909)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675027"/>
                  </a:ext>
                </a:extLst>
              </a:tr>
              <a:tr h="1081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Tekin ný langtímalán...........................................................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0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400.000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26473"/>
                  </a:ext>
                </a:extLst>
              </a:tr>
              <a:tr h="102475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1" i="0" u="none" strike="noStrike">
                          <a:effectLst/>
                          <a:latin typeface="DINPro" panose="020B0504020101020102" pitchFamily="34" charset="0"/>
                        </a:rPr>
                        <a:t>Fjármögnunarhreyfingar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( 12.970)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391.091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528764"/>
                  </a:ext>
                </a:extLst>
              </a:tr>
              <a:tr h="1015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22551"/>
                  </a:ext>
                </a:extLst>
              </a:tr>
              <a:tr h="101567"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94440"/>
                  </a:ext>
                </a:extLst>
              </a:tr>
              <a:tr h="1878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(Lækkun) hækkun á handbæru fé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( 10.580)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69.365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836336"/>
                  </a:ext>
                </a:extLst>
              </a:tr>
              <a:tr h="1015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1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90409"/>
                  </a:ext>
                </a:extLst>
              </a:tr>
              <a:tr h="197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Handbært fé í ársbyrjun ................................................................................................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539.236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465.764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67561"/>
                  </a:ext>
                </a:extLst>
              </a:tr>
              <a:tr h="101567"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594844"/>
                  </a:ext>
                </a:extLst>
              </a:tr>
              <a:tr h="197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Handbært fé í lok tímabils..................................................................................................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>
                          <a:effectLst/>
                          <a:latin typeface="DINPro" panose="020B0504020101020102" pitchFamily="34" charset="0"/>
                        </a:rPr>
                        <a:t>528.656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500" b="0" i="0" u="none" strike="noStrike">
                        <a:effectLst/>
                        <a:latin typeface="DINPro" panose="020B0504020101020102" pitchFamily="34" charset="0"/>
                      </a:endParaRP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500" b="0" i="0" u="none" strike="noStrike" dirty="0">
                          <a:effectLst/>
                          <a:latin typeface="DINPro" panose="020B0504020101020102" pitchFamily="34" charset="0"/>
                        </a:rPr>
                        <a:t>535.129</a:t>
                      </a:r>
                    </a:p>
                  </a:txBody>
                  <a:tcPr marL="4525" marR="4525" marT="4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2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7491</TotalTime>
  <Words>734</Words>
  <Application>Microsoft Office PowerPoint</Application>
  <PresentationFormat>On-screen Show (16:9)</PresentationFormat>
  <Paragraphs>372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DINPro</vt:lpstr>
      <vt:lpstr>DINPro-Bold</vt:lpstr>
      <vt:lpstr>Verdana</vt:lpstr>
      <vt:lpstr>Office Theme</vt:lpstr>
      <vt:lpstr>PowerPoint Presentation</vt:lpstr>
      <vt:lpstr>Rekstrarreikningur </vt:lpstr>
      <vt:lpstr>Efnahagsreikningur </vt:lpstr>
      <vt:lpstr>Sjóðstreymi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84</cp:revision>
  <dcterms:created xsi:type="dcterms:W3CDTF">2016-12-15T10:29:52Z</dcterms:created>
  <dcterms:modified xsi:type="dcterms:W3CDTF">2023-06-20T08:29:44Z</dcterms:modified>
</cp:coreProperties>
</file>