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5" r:id="rId5"/>
  </p:sldMasterIdLst>
  <p:notesMasterIdLst>
    <p:notesMasterId r:id="rId17"/>
  </p:notesMasterIdLst>
  <p:sldIdLst>
    <p:sldId id="257" r:id="rId6"/>
    <p:sldId id="601" r:id="rId7"/>
    <p:sldId id="607" r:id="rId8"/>
    <p:sldId id="609" r:id="rId9"/>
    <p:sldId id="608" r:id="rId10"/>
    <p:sldId id="610" r:id="rId11"/>
    <p:sldId id="604" r:id="rId12"/>
    <p:sldId id="256" r:id="rId13"/>
    <p:sldId id="286" r:id="rId14"/>
    <p:sldId id="280" r:id="rId15"/>
    <p:sldId id="261" r:id="rId1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Efnissíð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896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524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6EC61-8A77-04CD-C253-D5EF8A912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37E8C-ED8A-65E5-B421-E833E3EE8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5C50D-497A-717A-78F7-27BAE760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B679F-8DF2-4488-8A81-78E0C70A1540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73FB9-796F-16B0-A6CA-F353A35F9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B4BE1-F430-38DF-8C25-FB128A8D0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7079E-F102-4DA2-8A60-B00A35440683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52032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3.11.2023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9" r:id="rId3"/>
    <p:sldLayoutId id="214748367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600" b="0" i="0" dirty="0">
                <a:solidFill>
                  <a:prstClr val="black"/>
                </a:solidFill>
                <a:latin typeface="Calibri"/>
                <a:cs typeface="Calibri"/>
              </a:rPr>
              <a:t>Fjárhagsáætlun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cs typeface="Calibri"/>
              </a:rPr>
              <a:t> </a:t>
            </a:r>
            <a:r>
              <a:rPr lang="en-US" sz="3600" b="0" i="0" dirty="0">
                <a:solidFill>
                  <a:prstClr val="black"/>
                </a:solidFill>
                <a:latin typeface="Calibri"/>
                <a:cs typeface="Calibri"/>
              </a:rPr>
              <a:t>2024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cs typeface="Calibri"/>
              </a:rPr>
              <a:t>- </a:t>
            </a:r>
            <a:r>
              <a:rPr lang="en-US" sz="3600" b="0" i="0" dirty="0" err="1">
                <a:solidFill>
                  <a:prstClr val="black"/>
                </a:solidFill>
                <a:latin typeface="Calibri"/>
                <a:cs typeface="Calibri"/>
              </a:rPr>
              <a:t>Drög</a:t>
            </a:r>
            <a:endParaRPr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10.10 2023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C016-98A6-4FA3-81BA-E42E398A3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7" y="1521030"/>
            <a:ext cx="9596950" cy="4602573"/>
          </a:xfrm>
        </p:spPr>
        <p:txBody>
          <a:bodyPr vert="horz" lIns="121920" tIns="60960" rIns="121920" bIns="60960" rtlCol="0" anchor="t">
            <a:normAutofit fontScale="925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Endurnýjun og staða vagnaflotans.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Fullnýttir vagnar á nokkrum leiðum á annatíma, neikvæð áhrif.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Málaferlum vegna akstursútboðs 2010 er lokið fyrir Héraðsdómi og Strætó dæmt til að borga 305 m.kr. í skaðabætur og vexti. Málinu var áfrýjað til Landsréttar, tekið fyrir 2. nóvember n.k. Ef fer á versta veg þarf Strætó að greiða þetta í ár.</a:t>
            </a:r>
            <a:endParaRPr lang="is-IS" sz="2100" dirty="0">
              <a:latin typeface="+mn-lt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Tölvuinnbrot, rannsókn Persónuverndar.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ea typeface="Verdana"/>
              </a:rPr>
              <a:t>Ágreiningur upp við lífeyrissjóðinn Brú vegna snemmtöku lífeyrismála eldri starfsmanna SVR.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Kjarasamningar lausir í lok september og því hækkar launakostnaður umtalsvert milli áranna 2023 og 2024 miðað við hækkanir sem samið hefur verið um til þessa eða um 8,5% til 9%.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Fjárhagsáætlun 2025 til 2028 gerð á föstu verðlagi og huga þarf að innleiðingu nýs leiðanets.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Orkuskipti munu hækka kostnað í upphafi, sbr. niðurstöðu útboðs.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cs typeface="Calibri"/>
              </a:rPr>
              <a:t>Fargjöld há og ef farið í niðurskurð mun það hafa áhrif á fargjaldatekjur.</a:t>
            </a:r>
          </a:p>
          <a:p>
            <a:endParaRPr lang="en-US" dirty="0"/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27066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3200" dirty="0"/>
              <a:t>Óvissa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41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endParaRPr lang="en-GB" sz="3700" i="0">
              <a:latin typeface="+mj-lt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4452026" cy="471737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s-IS"/>
          </a:p>
        </p:txBody>
      </p:sp>
      <p:sp>
        <p:nvSpPr>
          <p:cNvPr id="7" name="Textarammi 6">
            <a:extLst>
              <a:ext uri="{FF2B5EF4-FFF2-40B4-BE49-F238E27FC236}">
                <a16:creationId xmlns:a16="http://schemas.microsoft.com/office/drawing/2014/main" id="{94602205-CF02-B47B-7BD6-7D9C5C75E6D1}"/>
              </a:ext>
            </a:extLst>
          </p:cNvPr>
          <p:cNvSpPr txBox="1"/>
          <p:nvPr/>
        </p:nvSpPr>
        <p:spPr>
          <a:xfrm>
            <a:off x="649116" y="222858"/>
            <a:ext cx="6549078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is-IS" sz="3200" dirty="0">
                <a:cs typeface="Calibri"/>
              </a:rPr>
              <a:t>Fjárhagsáætlun 2024 grunnáætlun </a:t>
            </a:r>
          </a:p>
        </p:txBody>
      </p:sp>
      <p:pic>
        <p:nvPicPr>
          <p:cNvPr id="8" name="Mynd 7">
            <a:extLst>
              <a:ext uri="{FF2B5EF4-FFF2-40B4-BE49-F238E27FC236}">
                <a16:creationId xmlns:a16="http://schemas.microsoft.com/office/drawing/2014/main" id="{A2F6185F-46F9-17D4-9BD6-BCD55DC4F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16" y="1025806"/>
            <a:ext cx="9748701" cy="56093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ED4CB7C-2EAE-620F-BE04-739D5404C0BF}"/>
              </a:ext>
            </a:extLst>
          </p:cNvPr>
          <p:cNvSpPr txBox="1"/>
          <p:nvPr/>
        </p:nvSpPr>
        <p:spPr>
          <a:xfrm>
            <a:off x="8501204" y="267323"/>
            <a:ext cx="1747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Lagt</a:t>
            </a:r>
            <a:r>
              <a:rPr lang="en-US" sz="1100" dirty="0"/>
              <a:t> </a:t>
            </a:r>
            <a:r>
              <a:rPr lang="en-US" sz="1100" dirty="0" err="1"/>
              <a:t>fram</a:t>
            </a:r>
            <a:r>
              <a:rPr lang="en-US" sz="1100" dirty="0"/>
              <a:t> 25.8.2023</a:t>
            </a:r>
            <a:endParaRPr lang="is-IS" sz="1100" dirty="0"/>
          </a:p>
        </p:txBody>
      </p:sp>
    </p:spTree>
    <p:extLst>
      <p:ext uri="{BB962C8B-B14F-4D97-AF65-F5344CB8AC3E}">
        <p14:creationId xmlns:p14="http://schemas.microsoft.com/office/powerpoint/2010/main" val="370358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536AAB-59F3-94E5-20E7-67C36C39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0601"/>
            <a:ext cx="9144000" cy="827734"/>
          </a:xfrm>
        </p:spPr>
        <p:txBody>
          <a:bodyPr/>
          <a:lstStyle/>
          <a:p>
            <a:pPr algn="l"/>
            <a:r>
              <a:rPr lang="is-IS" sz="4000" dirty="0"/>
              <a:t>Fjárhagsáætlun sviðsmyndir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BFD49E9-7ADA-5E04-0970-F04E61529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1399445"/>
            <a:ext cx="2127379" cy="389101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 err="1"/>
              <a:t>Grunnáætlun</a:t>
            </a:r>
            <a:r>
              <a:rPr lang="en-US" sz="1200" dirty="0"/>
              <a:t> er </a:t>
            </a:r>
            <a:r>
              <a:rPr lang="en-US" sz="1200" dirty="0" err="1"/>
              <a:t>lagfærð</a:t>
            </a:r>
            <a:r>
              <a:rPr lang="en-US" sz="1200" dirty="0"/>
              <a:t> </a:t>
            </a:r>
            <a:r>
              <a:rPr lang="en-US" sz="1200" dirty="0" err="1"/>
              <a:t>áætlun</a:t>
            </a:r>
            <a:r>
              <a:rPr lang="en-US" sz="1200" dirty="0"/>
              <a:t> </a:t>
            </a:r>
            <a:r>
              <a:rPr lang="en-US" sz="1200" dirty="0" err="1"/>
              <a:t>frá</a:t>
            </a:r>
            <a:r>
              <a:rPr lang="en-US" sz="1200" dirty="0"/>
              <a:t> </a:t>
            </a:r>
            <a:r>
              <a:rPr lang="en-US" sz="1200" dirty="0" err="1"/>
              <a:t>ágúst</a:t>
            </a:r>
            <a:r>
              <a:rPr lang="en-US" sz="1200" dirty="0"/>
              <a:t> 2023. </a:t>
            </a:r>
            <a:r>
              <a:rPr lang="en-US" sz="1200" dirty="0" err="1"/>
              <a:t>Óbreyttur</a:t>
            </a:r>
            <a:r>
              <a:rPr lang="en-US" sz="1200" dirty="0"/>
              <a:t> </a:t>
            </a:r>
            <a:r>
              <a:rPr lang="en-US" sz="1200" dirty="0" err="1"/>
              <a:t>akstur</a:t>
            </a:r>
            <a:r>
              <a:rPr lang="en-US" sz="1200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/>
              <a:t>Fjárhagsáætlun 1 er </a:t>
            </a:r>
            <a:r>
              <a:rPr lang="en-US" sz="1200" dirty="0" err="1"/>
              <a:t>uppfærð</a:t>
            </a:r>
            <a:r>
              <a:rPr lang="en-US" sz="1200" dirty="0"/>
              <a:t> </a:t>
            </a:r>
            <a:r>
              <a:rPr lang="en-US" sz="1200" dirty="0" err="1"/>
              <a:t>tekjuáætlun</a:t>
            </a:r>
            <a:r>
              <a:rPr lang="en-US" sz="1200" dirty="0"/>
              <a:t> </a:t>
            </a:r>
            <a:r>
              <a:rPr lang="en-US" sz="1200" dirty="0" err="1"/>
              <a:t>óbreyttur</a:t>
            </a:r>
            <a:r>
              <a:rPr lang="en-US" sz="1200" dirty="0"/>
              <a:t> </a:t>
            </a:r>
            <a:r>
              <a:rPr lang="en-US" sz="1200" dirty="0" err="1"/>
              <a:t>akstur</a:t>
            </a:r>
            <a:r>
              <a:rPr lang="en-US" sz="1200" dirty="0"/>
              <a:t> og </a:t>
            </a:r>
            <a:r>
              <a:rPr lang="en-US" sz="1200" dirty="0" err="1"/>
              <a:t>viðbót</a:t>
            </a:r>
            <a:r>
              <a:rPr lang="en-US" sz="1200" dirty="0"/>
              <a:t> </a:t>
            </a:r>
            <a:r>
              <a:rPr lang="en-US" sz="1200" dirty="0" err="1"/>
              <a:t>vegna</a:t>
            </a:r>
            <a:r>
              <a:rPr lang="en-US" sz="1200" dirty="0"/>
              <a:t> </a:t>
            </a:r>
            <a:r>
              <a:rPr lang="en-US" sz="1200" dirty="0" err="1"/>
              <a:t>Hlemms</a:t>
            </a:r>
            <a:r>
              <a:rPr lang="en-US" sz="1200" dirty="0"/>
              <a:t> og </a:t>
            </a:r>
            <a:r>
              <a:rPr lang="en-US" sz="1200" dirty="0" err="1"/>
              <a:t>seinna</a:t>
            </a:r>
            <a:r>
              <a:rPr lang="en-US" sz="1200" dirty="0"/>
              <a:t> </a:t>
            </a:r>
            <a:r>
              <a:rPr lang="en-US" sz="1200" dirty="0" err="1"/>
              <a:t>leiða</a:t>
            </a:r>
            <a:r>
              <a:rPr lang="en-US" sz="1200" dirty="0"/>
              <a:t>. </a:t>
            </a:r>
            <a:r>
              <a:rPr lang="en-US" sz="1200" dirty="0" err="1"/>
              <a:t>Fjárfesting</a:t>
            </a:r>
            <a:r>
              <a:rPr lang="en-US" sz="1200" dirty="0"/>
              <a:t> </a:t>
            </a:r>
            <a:r>
              <a:rPr lang="en-US" sz="1200" dirty="0" err="1"/>
              <a:t>upp</a:t>
            </a:r>
            <a:r>
              <a:rPr lang="en-US" sz="1200" dirty="0"/>
              <a:t> á 400 m.kr.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/>
              <a:t>Fjárhagsáætlun 2 er </a:t>
            </a:r>
            <a:r>
              <a:rPr lang="en-US" sz="1200" dirty="0" err="1"/>
              <a:t>uppfærð</a:t>
            </a:r>
            <a:r>
              <a:rPr lang="en-US" sz="1200" dirty="0"/>
              <a:t> </a:t>
            </a:r>
            <a:r>
              <a:rPr lang="en-US" sz="1200" dirty="0" err="1"/>
              <a:t>tekjuáætlun</a:t>
            </a:r>
            <a:r>
              <a:rPr lang="en-US" sz="1200" dirty="0"/>
              <a:t>, </a:t>
            </a:r>
            <a:r>
              <a:rPr lang="en-US" sz="1200" dirty="0" err="1"/>
              <a:t>aukaframlag</a:t>
            </a:r>
            <a:r>
              <a:rPr lang="en-US" sz="1200" dirty="0"/>
              <a:t>, </a:t>
            </a:r>
            <a:r>
              <a:rPr lang="en-US" sz="1200" dirty="0" err="1"/>
              <a:t>viðbót</a:t>
            </a:r>
            <a:r>
              <a:rPr lang="en-US" sz="1200" dirty="0"/>
              <a:t> </a:t>
            </a:r>
            <a:r>
              <a:rPr lang="en-US" sz="1200" dirty="0" err="1"/>
              <a:t>vegna</a:t>
            </a:r>
            <a:r>
              <a:rPr lang="en-US" sz="1200" dirty="0"/>
              <a:t> </a:t>
            </a:r>
            <a:r>
              <a:rPr lang="en-US" sz="1200" dirty="0" err="1"/>
              <a:t>Hlemms</a:t>
            </a:r>
            <a:r>
              <a:rPr lang="en-US" sz="1200" dirty="0"/>
              <a:t> og </a:t>
            </a:r>
            <a:r>
              <a:rPr lang="en-US" sz="1200" dirty="0" err="1"/>
              <a:t>seinna</a:t>
            </a:r>
            <a:r>
              <a:rPr lang="en-US" sz="1200" dirty="0"/>
              <a:t> </a:t>
            </a:r>
            <a:r>
              <a:rPr lang="en-US" sz="1200" dirty="0" err="1"/>
              <a:t>leiða</a:t>
            </a:r>
            <a:r>
              <a:rPr lang="en-US" sz="1200" dirty="0"/>
              <a:t>  og </a:t>
            </a:r>
            <a:r>
              <a:rPr lang="en-US" sz="1200" dirty="0" err="1"/>
              <a:t>niðurskurður</a:t>
            </a:r>
            <a:r>
              <a:rPr lang="en-US" sz="1200" dirty="0"/>
              <a:t> </a:t>
            </a:r>
            <a:r>
              <a:rPr lang="en-US" sz="1200" dirty="0" err="1"/>
              <a:t>upp</a:t>
            </a:r>
            <a:r>
              <a:rPr lang="en-US" sz="1200" dirty="0"/>
              <a:t> á um 2% og </a:t>
            </a:r>
            <a:r>
              <a:rPr lang="en-US" sz="1200" dirty="0" err="1"/>
              <a:t>akstur</a:t>
            </a:r>
            <a:r>
              <a:rPr lang="en-US" sz="1200" dirty="0"/>
              <a:t> </a:t>
            </a:r>
            <a:r>
              <a:rPr lang="en-US" sz="1200" dirty="0" err="1"/>
              <a:t>skv</a:t>
            </a:r>
            <a:r>
              <a:rPr lang="en-US" sz="1200" dirty="0"/>
              <a:t>. </a:t>
            </a:r>
            <a:r>
              <a:rPr lang="en-US" sz="1200" dirty="0" err="1"/>
              <a:t>útboði</a:t>
            </a:r>
            <a:r>
              <a:rPr lang="en-US" sz="1200" dirty="0"/>
              <a:t>. </a:t>
            </a:r>
            <a:r>
              <a:rPr lang="en-US" sz="1200" dirty="0" err="1"/>
              <a:t>Fjárfesting</a:t>
            </a:r>
            <a:r>
              <a:rPr lang="en-US" sz="1200" dirty="0"/>
              <a:t> </a:t>
            </a:r>
            <a:r>
              <a:rPr lang="en-US" sz="1200" dirty="0" err="1"/>
              <a:t>upp</a:t>
            </a:r>
            <a:r>
              <a:rPr lang="en-US" sz="1200" dirty="0"/>
              <a:t> á 400 m.kr.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200" dirty="0"/>
              <a:t>Fjárhagsáætlun 3 er </a:t>
            </a:r>
            <a:r>
              <a:rPr lang="en-US" sz="1200" dirty="0" err="1"/>
              <a:t>miðuð</a:t>
            </a:r>
            <a:r>
              <a:rPr lang="en-US" sz="1200" dirty="0"/>
              <a:t> </a:t>
            </a:r>
            <a:r>
              <a:rPr lang="en-US" sz="1200" dirty="0" err="1"/>
              <a:t>jákvætt</a:t>
            </a:r>
            <a:r>
              <a:rPr lang="en-US" sz="1200" dirty="0"/>
              <a:t> </a:t>
            </a:r>
            <a:r>
              <a:rPr lang="en-US" sz="1200" dirty="0" err="1"/>
              <a:t>eigið</a:t>
            </a:r>
            <a:r>
              <a:rPr lang="en-US" sz="1200" dirty="0"/>
              <a:t> </a:t>
            </a:r>
            <a:r>
              <a:rPr lang="en-US" sz="1200" dirty="0" err="1"/>
              <a:t>fé</a:t>
            </a:r>
            <a:r>
              <a:rPr lang="en-US" sz="1200" dirty="0"/>
              <a:t> (0), </a:t>
            </a:r>
            <a:r>
              <a:rPr lang="en-US" sz="1200" dirty="0" err="1"/>
              <a:t>fjárfestingu</a:t>
            </a:r>
            <a:r>
              <a:rPr lang="en-US" sz="1200" dirty="0"/>
              <a:t> </a:t>
            </a:r>
            <a:r>
              <a:rPr lang="en-US" sz="1200" dirty="0" err="1"/>
              <a:t>upp</a:t>
            </a:r>
            <a:r>
              <a:rPr lang="en-US" sz="1200" dirty="0"/>
              <a:t> á 400 m.kr.  </a:t>
            </a:r>
            <a:r>
              <a:rPr lang="en-US" sz="1200" dirty="0" err="1"/>
              <a:t>akstur</a:t>
            </a:r>
            <a:r>
              <a:rPr lang="en-US" sz="1200" dirty="0"/>
              <a:t> </a:t>
            </a:r>
            <a:r>
              <a:rPr lang="en-US" sz="1200" dirty="0" err="1"/>
              <a:t>skv</a:t>
            </a:r>
            <a:r>
              <a:rPr lang="en-US" sz="1200" dirty="0"/>
              <a:t>. </a:t>
            </a:r>
            <a:r>
              <a:rPr lang="en-US" sz="1200" dirty="0" err="1"/>
              <a:t>útboði</a:t>
            </a:r>
            <a:r>
              <a:rPr lang="en-US" sz="1200" dirty="0"/>
              <a:t>. </a:t>
            </a:r>
            <a:r>
              <a:rPr lang="en-US" sz="1200" dirty="0" err="1"/>
              <a:t>Hlemmur</a:t>
            </a:r>
            <a:r>
              <a:rPr lang="en-US" sz="1200" dirty="0"/>
              <a:t> og </a:t>
            </a:r>
            <a:r>
              <a:rPr lang="en-US" sz="1200" dirty="0" err="1"/>
              <a:t>lagfæring</a:t>
            </a:r>
            <a:r>
              <a:rPr lang="en-US" sz="1200" dirty="0"/>
              <a:t> </a:t>
            </a:r>
            <a:r>
              <a:rPr lang="en-US" sz="1200" dirty="0" err="1"/>
              <a:t>nokkurra</a:t>
            </a:r>
            <a:r>
              <a:rPr lang="en-US" sz="1200" dirty="0"/>
              <a:t> </a:t>
            </a:r>
            <a:r>
              <a:rPr lang="en-US" sz="1200" dirty="0" err="1"/>
              <a:t>leiða</a:t>
            </a:r>
            <a:r>
              <a:rPr lang="en-US" sz="1200" dirty="0"/>
              <a:t>.</a:t>
            </a:r>
            <a:endParaRPr lang="is-IS" sz="1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0F288CB-4916-117C-9267-892CBA354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5466356"/>
              </p:ext>
            </p:extLst>
          </p:nvPr>
        </p:nvGraphicFramePr>
        <p:xfrm>
          <a:off x="4041857" y="1110343"/>
          <a:ext cx="6067714" cy="4351336"/>
        </p:xfrm>
        <a:graphic>
          <a:graphicData uri="http://schemas.openxmlformats.org/drawingml/2006/table">
            <a:tbl>
              <a:tblPr/>
              <a:tblGrid>
                <a:gridCol w="2319656">
                  <a:extLst>
                    <a:ext uri="{9D8B030D-6E8A-4147-A177-3AD203B41FA5}">
                      <a16:colId xmlns:a16="http://schemas.microsoft.com/office/drawing/2014/main" val="1709420882"/>
                    </a:ext>
                  </a:extLst>
                </a:gridCol>
                <a:gridCol w="882160">
                  <a:extLst>
                    <a:ext uri="{9D8B030D-6E8A-4147-A177-3AD203B41FA5}">
                      <a16:colId xmlns:a16="http://schemas.microsoft.com/office/drawing/2014/main" val="328951288"/>
                    </a:ext>
                  </a:extLst>
                </a:gridCol>
                <a:gridCol w="41392">
                  <a:extLst>
                    <a:ext uri="{9D8B030D-6E8A-4147-A177-3AD203B41FA5}">
                      <a16:colId xmlns:a16="http://schemas.microsoft.com/office/drawing/2014/main" val="2147153846"/>
                    </a:ext>
                  </a:extLst>
                </a:gridCol>
                <a:gridCol w="996416">
                  <a:extLst>
                    <a:ext uri="{9D8B030D-6E8A-4147-A177-3AD203B41FA5}">
                      <a16:colId xmlns:a16="http://schemas.microsoft.com/office/drawing/2014/main" val="2199233192"/>
                    </a:ext>
                  </a:extLst>
                </a:gridCol>
                <a:gridCol w="914045">
                  <a:extLst>
                    <a:ext uri="{9D8B030D-6E8A-4147-A177-3AD203B41FA5}">
                      <a16:colId xmlns:a16="http://schemas.microsoft.com/office/drawing/2014/main" val="3324908560"/>
                    </a:ext>
                  </a:extLst>
                </a:gridCol>
                <a:gridCol w="914045">
                  <a:extLst>
                    <a:ext uri="{9D8B030D-6E8A-4147-A177-3AD203B41FA5}">
                      <a16:colId xmlns:a16="http://schemas.microsoft.com/office/drawing/2014/main" val="3789728682"/>
                    </a:ext>
                  </a:extLst>
                </a:gridCol>
              </a:tblGrid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9796933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Grunnáætlun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Fjárhagsáætlun 1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Fjárhagáætlun2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Fjárhagáætlun3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299301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s-I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6489027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Fargjöld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2.149.724.994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2.223.570.409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2.223.570.409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2.223.570.409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531744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Aukaframlag frá eigendum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477.016.621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773.040.274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388054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38271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Rekstrarkostnaður vagna í eigu Strætó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953.989.998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953.989.998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953.989.998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953.989.998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7531574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nn-N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Aðkeyptur akstur - greitt til verktaka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3.973.275.061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3.973.275.061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4.188.340.116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4.188.340.116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571398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Kostnaður vegna breytinga á leiðakerfi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184.691.719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184.691.719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184.691.719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890479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Niðurskurður í leiðakerfi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-187.425.000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-187.425.000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3103428"/>
                  </a:ext>
                </a:extLst>
              </a:tr>
              <a:tr h="35341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Rekstrarkostnaður vagna samtals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4.927.265.059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5.111.956.778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5.139.596.833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5.139.596.833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44033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804770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EBITA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124.888.714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33.764.964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483.141.531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779.165.183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692960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196106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Rekstrarafkoma (-tap)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-354.511.731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-445.635.481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3.741.086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299.764.738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074219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16336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Fjárfesting í rafmagnsvögnum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400.000.000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400.000.000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400.000.000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798193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269686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Eigið fé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-654.276.469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-745.400.219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-296.023.652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431434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endParaRPr lang="is-I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3558534"/>
                  </a:ext>
                </a:extLst>
              </a:tr>
              <a:tr h="199896">
                <a:tc>
                  <a:txBody>
                    <a:bodyPr/>
                    <a:lstStyle/>
                    <a:p>
                      <a:pPr algn="l" fontAlgn="b"/>
                      <a:r>
                        <a:rPr lang="is-I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Sjóðstaða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314.017.562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s-I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-197.106.188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252.270.379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548.294.031 </a:t>
                      </a:r>
                    </a:p>
                  </a:txBody>
                  <a:tcPr marL="7996" marR="7996" marT="7996" marB="38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283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049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EF98947-480A-9BC9-7C74-45605EF7E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574101"/>
              </p:ext>
            </p:extLst>
          </p:nvPr>
        </p:nvGraphicFramePr>
        <p:xfrm>
          <a:off x="5453983" y="4146982"/>
          <a:ext cx="4952999" cy="2228850"/>
        </p:xfrm>
        <a:graphic>
          <a:graphicData uri="http://schemas.openxmlformats.org/drawingml/2006/table">
            <a:tbl>
              <a:tblPr/>
              <a:tblGrid>
                <a:gridCol w="1532770">
                  <a:extLst>
                    <a:ext uri="{9D8B030D-6E8A-4147-A177-3AD203B41FA5}">
                      <a16:colId xmlns:a16="http://schemas.microsoft.com/office/drawing/2014/main" val="3540383084"/>
                    </a:ext>
                  </a:extLst>
                </a:gridCol>
                <a:gridCol w="962731">
                  <a:extLst>
                    <a:ext uri="{9D8B030D-6E8A-4147-A177-3AD203B41FA5}">
                      <a16:colId xmlns:a16="http://schemas.microsoft.com/office/drawing/2014/main" val="1788612599"/>
                    </a:ext>
                  </a:extLst>
                </a:gridCol>
                <a:gridCol w="1254084">
                  <a:extLst>
                    <a:ext uri="{9D8B030D-6E8A-4147-A177-3AD203B41FA5}">
                      <a16:colId xmlns:a16="http://schemas.microsoft.com/office/drawing/2014/main" val="4257814131"/>
                    </a:ext>
                  </a:extLst>
                </a:gridCol>
                <a:gridCol w="1203414">
                  <a:extLst>
                    <a:ext uri="{9D8B030D-6E8A-4147-A177-3AD203B41FA5}">
                      <a16:colId xmlns:a16="http://schemas.microsoft.com/office/drawing/2014/main" val="98055443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Aukaframlag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477.016.621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9892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5950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Hlutfall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Fjárhæð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 mán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358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Reykjavíkurborg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294.563.215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24.546.935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7428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Kópavogur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65.546.984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5.462.249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4961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Hafnarfjörður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46.327.383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3.860.615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5372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Garðabær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35.698.636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2.974.886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908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Mosfellsbær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26.277.608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2.189.801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3868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Seltjarnarneskaupstaður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8.602.796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716.900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716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477.016.621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39.751.385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196765"/>
                  </a:ext>
                </a:extLst>
              </a:tr>
            </a:tbl>
          </a:graphicData>
        </a:graphic>
      </p:graphicFrame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55705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Áætlað</a:t>
            </a:r>
            <a:r>
              <a:rPr lang="en-US" sz="3200" dirty="0"/>
              <a:t> </a:t>
            </a:r>
            <a:r>
              <a:rPr lang="en-US" sz="3200" dirty="0" err="1"/>
              <a:t>rekstrarframlag</a:t>
            </a:r>
            <a:r>
              <a:rPr lang="en-US" sz="3200" dirty="0"/>
              <a:t> </a:t>
            </a:r>
            <a:r>
              <a:rPr lang="en-US" sz="3200" dirty="0" err="1"/>
              <a:t>eigenda</a:t>
            </a:r>
            <a:endParaRPr lang="en-US" sz="3200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9F32AA0-B914-38BE-142A-A003CBA39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055105"/>
              </p:ext>
            </p:extLst>
          </p:nvPr>
        </p:nvGraphicFramePr>
        <p:xfrm>
          <a:off x="5453982" y="1868594"/>
          <a:ext cx="4952999" cy="2005965"/>
        </p:xfrm>
        <a:graphic>
          <a:graphicData uri="http://schemas.openxmlformats.org/drawingml/2006/table">
            <a:tbl>
              <a:tblPr/>
              <a:tblGrid>
                <a:gridCol w="1532770">
                  <a:extLst>
                    <a:ext uri="{9D8B030D-6E8A-4147-A177-3AD203B41FA5}">
                      <a16:colId xmlns:a16="http://schemas.microsoft.com/office/drawing/2014/main" val="3199448948"/>
                    </a:ext>
                  </a:extLst>
                </a:gridCol>
                <a:gridCol w="962731">
                  <a:extLst>
                    <a:ext uri="{9D8B030D-6E8A-4147-A177-3AD203B41FA5}">
                      <a16:colId xmlns:a16="http://schemas.microsoft.com/office/drawing/2014/main" val="357061426"/>
                    </a:ext>
                  </a:extLst>
                </a:gridCol>
                <a:gridCol w="1254084">
                  <a:extLst>
                    <a:ext uri="{9D8B030D-6E8A-4147-A177-3AD203B41FA5}">
                      <a16:colId xmlns:a16="http://schemas.microsoft.com/office/drawing/2014/main" val="1177937761"/>
                    </a:ext>
                  </a:extLst>
                </a:gridCol>
                <a:gridCol w="1203414">
                  <a:extLst>
                    <a:ext uri="{9D8B030D-6E8A-4147-A177-3AD203B41FA5}">
                      <a16:colId xmlns:a16="http://schemas.microsoft.com/office/drawing/2014/main" val="40062305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4265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Hlutfall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Fjárhæð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 mán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858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Reykjavíkurborg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150.578.942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12.548.245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9341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Kópavogur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33.507.223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2.792.269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45642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Hafnarfjörður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23.682.279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1.973.523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8611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Garðabær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18.248.928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1.520.744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289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Mosfellsbær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13.432.955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1.119.413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67958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Seltjarnarneskaupstaður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4.397.697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366.475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894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is-I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243.848.025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20.320.669 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40383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CB03B32-C782-CFDF-F793-9A5DA5A4816A}"/>
              </a:ext>
            </a:extLst>
          </p:cNvPr>
          <p:cNvSpPr txBox="1"/>
          <p:nvPr/>
        </p:nvSpPr>
        <p:spPr>
          <a:xfrm>
            <a:off x="733331" y="1596171"/>
            <a:ext cx="2372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Rekstrarframlag</a:t>
            </a:r>
            <a:r>
              <a:rPr lang="en-US" sz="1400" dirty="0"/>
              <a:t> </a:t>
            </a:r>
            <a:r>
              <a:rPr lang="en-US" sz="1400" dirty="0" err="1"/>
              <a:t>eigenda</a:t>
            </a:r>
            <a:r>
              <a:rPr lang="en-US" sz="1400" dirty="0"/>
              <a:t> </a:t>
            </a:r>
            <a:r>
              <a:rPr lang="en-US" sz="1400" dirty="0" err="1"/>
              <a:t>eykst</a:t>
            </a:r>
            <a:r>
              <a:rPr lang="en-US" sz="1400" dirty="0"/>
              <a:t> um 244 m.kr. milli </a:t>
            </a:r>
            <a:r>
              <a:rPr lang="en-US" sz="1400" dirty="0" err="1"/>
              <a:t>ára</a:t>
            </a:r>
            <a:r>
              <a:rPr lang="en-US" sz="1400" dirty="0"/>
              <a:t> </a:t>
            </a:r>
            <a:r>
              <a:rPr lang="en-US" sz="1400" dirty="0" err="1"/>
              <a:t>skv</a:t>
            </a:r>
            <a:r>
              <a:rPr lang="en-US" sz="1400" dirty="0"/>
              <a:t>. </a:t>
            </a:r>
            <a:r>
              <a:rPr lang="en-US" sz="1400" dirty="0" err="1"/>
              <a:t>vísitöluhækkun</a:t>
            </a:r>
            <a:r>
              <a:rPr lang="en-US" sz="1400" dirty="0"/>
              <a:t> </a:t>
            </a:r>
            <a:r>
              <a:rPr lang="en-US" sz="1400" dirty="0" err="1"/>
              <a:t>eða</a:t>
            </a:r>
            <a:r>
              <a:rPr lang="en-US" sz="1400" dirty="0"/>
              <a:t> 4,6% 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Rekstrarframlag</a:t>
            </a:r>
            <a:r>
              <a:rPr lang="en-US" sz="1400" dirty="0"/>
              <a:t> er </a:t>
            </a:r>
            <a:r>
              <a:rPr lang="en-US" sz="1400" dirty="0" err="1"/>
              <a:t>áætlað</a:t>
            </a:r>
            <a:r>
              <a:rPr lang="en-US" sz="1400" dirty="0"/>
              <a:t> 2023 5,3 </a:t>
            </a:r>
            <a:r>
              <a:rPr lang="en-US" sz="1400" dirty="0" err="1"/>
              <a:t>milljarðar</a:t>
            </a:r>
            <a:r>
              <a:rPr lang="en-US" sz="1400" dirty="0"/>
              <a:t> </a:t>
            </a:r>
            <a:r>
              <a:rPr lang="en-US" sz="1400" dirty="0" err="1"/>
              <a:t>króna</a:t>
            </a:r>
            <a:r>
              <a:rPr lang="en-US" sz="1400" dirty="0"/>
              <a:t> og </a:t>
            </a:r>
            <a:r>
              <a:rPr lang="en-US" sz="1400" dirty="0" err="1"/>
              <a:t>hækkar</a:t>
            </a:r>
            <a:r>
              <a:rPr lang="en-US" sz="1400" dirty="0"/>
              <a:t> </a:t>
            </a:r>
            <a:r>
              <a:rPr lang="en-US" sz="1400" dirty="0" err="1"/>
              <a:t>tæpa</a:t>
            </a:r>
            <a:r>
              <a:rPr lang="en-US" sz="1400" dirty="0"/>
              <a:t>  5,6 </a:t>
            </a:r>
            <a:r>
              <a:rPr lang="en-US" sz="1400" dirty="0" err="1"/>
              <a:t>milljarða</a:t>
            </a:r>
            <a:r>
              <a:rPr lang="en-US" sz="1400" dirty="0"/>
              <a:t> </a:t>
            </a:r>
            <a:r>
              <a:rPr lang="en-US" sz="1400" dirty="0" err="1"/>
              <a:t>króna</a:t>
            </a:r>
            <a:r>
              <a:rPr lang="en-US" sz="1400" dirty="0"/>
              <a:t>. </a:t>
            </a:r>
            <a:r>
              <a:rPr lang="en-US" sz="1400" dirty="0" err="1"/>
              <a:t>Áætluð</a:t>
            </a:r>
            <a:r>
              <a:rPr lang="en-US" sz="1400" dirty="0"/>
              <a:t> </a:t>
            </a:r>
            <a:r>
              <a:rPr lang="en-US" sz="1400" dirty="0" err="1"/>
              <a:t>skipting</a:t>
            </a:r>
            <a:r>
              <a:rPr lang="en-US" sz="1400" dirty="0"/>
              <a:t> </a:t>
            </a:r>
            <a:r>
              <a:rPr lang="en-US" sz="1400" dirty="0" err="1"/>
              <a:t>má</a:t>
            </a:r>
            <a:r>
              <a:rPr lang="en-US" sz="1400" dirty="0"/>
              <a:t> </a:t>
            </a:r>
            <a:r>
              <a:rPr lang="en-US" sz="1400" dirty="0" err="1"/>
              <a:t>sjá</a:t>
            </a:r>
            <a:r>
              <a:rPr lang="en-US" sz="1400" dirty="0"/>
              <a:t> </a:t>
            </a:r>
            <a:r>
              <a:rPr lang="en-US" sz="1400" dirty="0" err="1"/>
              <a:t>hér</a:t>
            </a:r>
            <a:r>
              <a:rPr lang="en-US" sz="1400" dirty="0"/>
              <a:t> </a:t>
            </a:r>
            <a:r>
              <a:rPr lang="en-US" sz="1400" dirty="0" err="1"/>
              <a:t>til</a:t>
            </a:r>
            <a:r>
              <a:rPr lang="en-US" sz="1400" dirty="0"/>
              <a:t> </a:t>
            </a:r>
            <a:r>
              <a:rPr lang="en-US" sz="1400" dirty="0" err="1"/>
              <a:t>hliðar</a:t>
            </a:r>
            <a:r>
              <a:rPr lang="en-US" sz="14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/>
              <a:t>Ef </a:t>
            </a:r>
            <a:r>
              <a:rPr lang="en-US" sz="1400" dirty="0" err="1"/>
              <a:t>sviðsmynd</a:t>
            </a:r>
            <a:r>
              <a:rPr lang="en-US" sz="1400" dirty="0"/>
              <a:t> 2 og 3 </a:t>
            </a:r>
            <a:r>
              <a:rPr lang="en-US" sz="1400" dirty="0" err="1"/>
              <a:t>yrði</a:t>
            </a:r>
            <a:r>
              <a:rPr lang="en-US" sz="1400" dirty="0"/>
              <a:t> </a:t>
            </a:r>
            <a:r>
              <a:rPr lang="en-US" sz="1400" dirty="0" err="1"/>
              <a:t>niðurstaðan</a:t>
            </a:r>
            <a:r>
              <a:rPr lang="en-US" sz="1400" dirty="0"/>
              <a:t> </a:t>
            </a:r>
            <a:r>
              <a:rPr lang="en-US" sz="1400" dirty="0" err="1"/>
              <a:t>kæmi</a:t>
            </a:r>
            <a:r>
              <a:rPr lang="en-US" sz="1400" dirty="0"/>
              <a:t> </a:t>
            </a:r>
            <a:r>
              <a:rPr lang="en-US" sz="1400" dirty="0" err="1"/>
              <a:t>til</a:t>
            </a:r>
            <a:r>
              <a:rPr lang="en-US" sz="1400" dirty="0"/>
              <a:t> </a:t>
            </a:r>
            <a:r>
              <a:rPr lang="en-US" sz="1400" dirty="0" err="1"/>
              <a:t>aukaframlag</a:t>
            </a:r>
            <a:r>
              <a:rPr lang="en-US" sz="1400" dirty="0"/>
              <a:t> </a:t>
            </a:r>
            <a:r>
              <a:rPr lang="en-US" sz="1400" dirty="0" err="1"/>
              <a:t>upp</a:t>
            </a:r>
            <a:r>
              <a:rPr lang="en-US" sz="1400" dirty="0"/>
              <a:t> á 477 m.kr. </a:t>
            </a:r>
            <a:r>
              <a:rPr lang="en-US" sz="1400" dirty="0" err="1"/>
              <a:t>til</a:t>
            </a:r>
            <a:r>
              <a:rPr lang="en-US" sz="1400" dirty="0"/>
              <a:t> </a:t>
            </a:r>
            <a:r>
              <a:rPr lang="en-US" sz="1400" dirty="0" err="1"/>
              <a:t>viðbótar</a:t>
            </a:r>
            <a:r>
              <a:rPr lang="en-US" sz="1400" dirty="0"/>
              <a:t> og </a:t>
            </a:r>
            <a:r>
              <a:rPr lang="en-US" sz="1400" dirty="0" err="1"/>
              <a:t>má</a:t>
            </a:r>
            <a:r>
              <a:rPr lang="en-US" sz="1400" dirty="0"/>
              <a:t> </a:t>
            </a:r>
            <a:r>
              <a:rPr lang="en-US" sz="1400" dirty="0" err="1"/>
              <a:t>sjá</a:t>
            </a:r>
            <a:r>
              <a:rPr lang="en-US" sz="1400" dirty="0"/>
              <a:t> </a:t>
            </a:r>
            <a:r>
              <a:rPr lang="en-US" sz="1400" dirty="0" err="1"/>
              <a:t>áætlaða</a:t>
            </a:r>
            <a:r>
              <a:rPr lang="en-US" sz="1400" dirty="0"/>
              <a:t> </a:t>
            </a:r>
            <a:r>
              <a:rPr lang="en-US" sz="1400" dirty="0" err="1"/>
              <a:t>skiptingu</a:t>
            </a:r>
            <a:r>
              <a:rPr lang="en-US" sz="1400" dirty="0"/>
              <a:t> </a:t>
            </a:r>
            <a:r>
              <a:rPr lang="en-US" sz="1400" dirty="0" err="1"/>
              <a:t>hér</a:t>
            </a:r>
            <a:r>
              <a:rPr lang="en-US" sz="1400" dirty="0"/>
              <a:t> </a:t>
            </a:r>
            <a:r>
              <a:rPr lang="en-US" sz="1400" dirty="0" err="1"/>
              <a:t>til</a:t>
            </a:r>
            <a:r>
              <a:rPr lang="en-US" sz="1400" dirty="0"/>
              <a:t> </a:t>
            </a:r>
            <a:r>
              <a:rPr lang="en-US" sz="1400" dirty="0" err="1"/>
              <a:t>hliðar</a:t>
            </a:r>
            <a:r>
              <a:rPr lang="en-US" sz="1400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dirty="0" err="1"/>
              <a:t>Byggir</a:t>
            </a:r>
            <a:r>
              <a:rPr lang="en-US" sz="1400" dirty="0"/>
              <a:t> á </a:t>
            </a:r>
            <a:r>
              <a:rPr lang="en-US" sz="1400" dirty="0" err="1"/>
              <a:t>þjóðhagsspá</a:t>
            </a:r>
            <a:r>
              <a:rPr lang="en-US" sz="1400" dirty="0"/>
              <a:t> </a:t>
            </a:r>
            <a:r>
              <a:rPr lang="en-US" sz="1400" dirty="0" err="1"/>
              <a:t>frá</a:t>
            </a:r>
            <a:r>
              <a:rPr lang="en-US" sz="1400" dirty="0"/>
              <a:t> </a:t>
            </a:r>
            <a:r>
              <a:rPr lang="en-US" sz="1400" dirty="0" err="1"/>
              <a:t>sumri</a:t>
            </a:r>
            <a:r>
              <a:rPr lang="en-US" sz="1400" dirty="0"/>
              <a:t>.</a:t>
            </a:r>
            <a:endParaRPr lang="is-IS" sz="1400" dirty="0"/>
          </a:p>
        </p:txBody>
      </p:sp>
    </p:spTree>
    <p:extLst>
      <p:ext uri="{BB962C8B-B14F-4D97-AF65-F5344CB8AC3E}">
        <p14:creationId xmlns:p14="http://schemas.microsoft.com/office/powerpoint/2010/main" val="2399572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53C6B14-E2F8-3B31-7898-C599ED476C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44412" y="3520385"/>
            <a:ext cx="4584589" cy="2603218"/>
          </a:xfrm>
          <a:prstGeom prst="rect">
            <a:avLst/>
          </a:prstGeom>
        </p:spPr>
      </p:pic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55705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Þróun</a:t>
            </a:r>
            <a:r>
              <a:rPr lang="en-US" sz="3200" dirty="0"/>
              <a:t> </a:t>
            </a:r>
            <a:r>
              <a:rPr lang="en-US" sz="3200" dirty="0" err="1"/>
              <a:t>olíuverðs</a:t>
            </a:r>
            <a:r>
              <a:rPr lang="en-US" sz="3200" dirty="0"/>
              <a:t> </a:t>
            </a:r>
            <a:r>
              <a:rPr lang="en-US" sz="3200" dirty="0" err="1"/>
              <a:t>til</a:t>
            </a:r>
            <a:r>
              <a:rPr lang="en-US" sz="3200" dirty="0"/>
              <a:t> Strætó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9ABC97-3FBE-4770-A352-62A5B9DA055B}"/>
              </a:ext>
            </a:extLst>
          </p:cNvPr>
          <p:cNvSpPr txBox="1"/>
          <p:nvPr/>
        </p:nvSpPr>
        <p:spPr>
          <a:xfrm>
            <a:off x="681135" y="1754155"/>
            <a:ext cx="258457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2021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hækka</a:t>
            </a:r>
            <a:r>
              <a:rPr lang="en-US" dirty="0"/>
              <a:t> um 6%, </a:t>
            </a:r>
            <a:r>
              <a:rPr lang="en-US" dirty="0" err="1"/>
              <a:t>hækkaði</a:t>
            </a:r>
            <a:r>
              <a:rPr lang="en-US" dirty="0"/>
              <a:t> um 19%.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2022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lækka</a:t>
            </a:r>
            <a:r>
              <a:rPr lang="en-US" dirty="0"/>
              <a:t> </a:t>
            </a:r>
            <a:r>
              <a:rPr lang="en-US" dirty="0" err="1"/>
              <a:t>lítilega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niðurstaðan</a:t>
            </a:r>
            <a:r>
              <a:rPr lang="en-US" dirty="0"/>
              <a:t> var </a:t>
            </a:r>
            <a:r>
              <a:rPr lang="en-US" dirty="0" err="1"/>
              <a:t>að</a:t>
            </a:r>
            <a:r>
              <a:rPr lang="en-US" dirty="0"/>
              <a:t> 47% </a:t>
            </a:r>
            <a:r>
              <a:rPr lang="en-US" dirty="0" err="1"/>
              <a:t>hækkun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Samkvæmt</a:t>
            </a:r>
            <a:r>
              <a:rPr lang="en-US" dirty="0"/>
              <a:t> </a:t>
            </a:r>
            <a:r>
              <a:rPr lang="en-US" dirty="0" err="1"/>
              <a:t>þjóðhagsspá</a:t>
            </a:r>
            <a:r>
              <a:rPr lang="en-US" dirty="0"/>
              <a:t> </a:t>
            </a:r>
            <a:r>
              <a:rPr lang="en-US" dirty="0" err="1"/>
              <a:t>frá</a:t>
            </a:r>
            <a:r>
              <a:rPr lang="en-US" dirty="0"/>
              <a:t> 2023 </a:t>
            </a:r>
            <a:r>
              <a:rPr lang="en-US" dirty="0" err="1"/>
              <a:t>átti</a:t>
            </a:r>
            <a:r>
              <a:rPr lang="en-US" dirty="0"/>
              <a:t> </a:t>
            </a:r>
            <a:r>
              <a:rPr lang="en-US" dirty="0" err="1"/>
              <a:t>olíuverð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lækka</a:t>
            </a:r>
            <a:r>
              <a:rPr lang="en-US" dirty="0"/>
              <a:t> um </a:t>
            </a:r>
            <a:r>
              <a:rPr lang="en-US" dirty="0" err="1"/>
              <a:t>rúm</a:t>
            </a:r>
            <a:r>
              <a:rPr lang="en-US" dirty="0"/>
              <a:t> 2% og </a:t>
            </a:r>
            <a:r>
              <a:rPr lang="en-US" dirty="0" err="1"/>
              <a:t>virðist</a:t>
            </a:r>
            <a:r>
              <a:rPr lang="en-US" dirty="0"/>
              <a:t> </a:t>
            </a:r>
            <a:r>
              <a:rPr lang="en-US" dirty="0" err="1"/>
              <a:t>það</a:t>
            </a:r>
            <a:r>
              <a:rPr lang="en-US" dirty="0"/>
              <a:t> </a:t>
            </a:r>
            <a:r>
              <a:rPr lang="en-US" dirty="0" err="1"/>
              <a:t>ætla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ganga </a:t>
            </a:r>
            <a:r>
              <a:rPr lang="en-US" dirty="0" err="1"/>
              <a:t>eftir</a:t>
            </a:r>
            <a:r>
              <a:rPr lang="en-US"/>
              <a:t>.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661265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8914A-2044-492D-9F27-F37AB4A13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C016-98A6-4FA3-81BA-E42E398A3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07" y="1521030"/>
            <a:ext cx="9596950" cy="4602573"/>
          </a:xfrm>
        </p:spPr>
        <p:txBody>
          <a:bodyPr vert="horz" lIns="121920" tIns="60960" rIns="121920" bIns="60960" rtlCol="0" anchor="t"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</a:rPr>
              <a:t>Gera þarf ráð fyrir í þeirri áætlun afborganir á græna láninu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cs typeface="Calibri"/>
              </a:rPr>
              <a:t>Áhrif innleiðingar á Nýju leiðaneti – ræðst af niðurstöðu á endurskoðun Samgöngusáttmálans.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cs typeface="Calibri"/>
              </a:rPr>
              <a:t>Orkuskiptum í flota Strætó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s-IS" sz="2100" dirty="0">
                <a:latin typeface="+mn-lt"/>
                <a:cs typeface="Calibri"/>
              </a:rPr>
              <a:t>Útvistunarstefnu</a:t>
            </a:r>
          </a:p>
          <a:p>
            <a:endParaRPr lang="en-US" dirty="0"/>
          </a:p>
        </p:txBody>
      </p:sp>
      <p:sp>
        <p:nvSpPr>
          <p:cNvPr id="4" name="Textarammi 3">
            <a:extLst>
              <a:ext uri="{FF2B5EF4-FFF2-40B4-BE49-F238E27FC236}">
                <a16:creationId xmlns:a16="http://schemas.microsoft.com/office/drawing/2014/main" id="{A1A999E1-68BA-B275-77CF-0F76262C6DBF}"/>
              </a:ext>
            </a:extLst>
          </p:cNvPr>
          <p:cNvSpPr txBox="1"/>
          <p:nvPr/>
        </p:nvSpPr>
        <p:spPr>
          <a:xfrm>
            <a:off x="525458" y="734397"/>
            <a:ext cx="55705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Fjárhagsáætlun 2025 </a:t>
            </a:r>
            <a:r>
              <a:rPr lang="en-US" sz="3200" dirty="0" err="1"/>
              <a:t>til</a:t>
            </a:r>
            <a:r>
              <a:rPr lang="en-US" sz="3200" dirty="0"/>
              <a:t> 2028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49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7FDF7F-A8DE-5E46-0A35-201DE1FC49C3}"/>
              </a:ext>
            </a:extLst>
          </p:cNvPr>
          <p:cNvSpPr txBox="1"/>
          <p:nvPr/>
        </p:nvSpPr>
        <p:spPr>
          <a:xfrm>
            <a:off x="367553" y="385481"/>
            <a:ext cx="9349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800" dirty="0"/>
              <a:t>Hækkun gjaldskrá í samanburði við hækkun neysluverðsvísitölu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914D8-90A3-F577-9392-349004D12357}"/>
              </a:ext>
            </a:extLst>
          </p:cNvPr>
          <p:cNvSpPr txBox="1"/>
          <p:nvPr/>
        </p:nvSpPr>
        <p:spPr>
          <a:xfrm>
            <a:off x="443452" y="1192974"/>
            <a:ext cx="9062688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Ef skoðuð er þróun á staka fargjaldinu frá 2014 á móti breytingu á neysluverðsvísitölu má sjá að staka fargjaldið hefur hækkað úr 350 kr. í 570 kr. eða um 63%. Miðað við áætlun 2024 er hækkunin á fargjaldi um 77%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Á sama tímabili hefur neysluverðsvísitala hækkað um rúm 44%.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Töluverð þróun hefur verið í vöruflokkum í gjaldskrá Strætó og fleiri tímabilsflokkum bætt við, sem gerir samanburð flóknari. Stigið var stórt skref í einföldun á henni á árinu 2022.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s-IS" sz="1400" dirty="0"/>
              <a:t>Mikil vinna var lögð í það og áður en samþykkt var haft samráð og  kynnt ítarlega fyrir öllum hlutaðeigandi sveitarfélögum.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s-IS" sz="1400" dirty="0"/>
          </a:p>
          <a:p>
            <a:endParaRPr lang="is-I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7289B-EDD2-0ADA-F62C-B37D69B6C3F5}"/>
              </a:ext>
            </a:extLst>
          </p:cNvPr>
          <p:cNvSpPr txBox="1"/>
          <p:nvPr/>
        </p:nvSpPr>
        <p:spPr>
          <a:xfrm>
            <a:off x="479185" y="3907018"/>
            <a:ext cx="405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b="1" dirty="0"/>
              <a:t>Stjórn Strætó samþykkti gjaldskrárstefnu</a:t>
            </a:r>
          </a:p>
          <a:p>
            <a:r>
              <a:rPr lang="is-IS" b="1" dirty="0"/>
              <a:t>sem felur í sér að gjaldskrá verði hækkuð</a:t>
            </a:r>
          </a:p>
          <a:p>
            <a:r>
              <a:rPr lang="is-IS" b="1" dirty="0"/>
              <a:t> 2x á ári og í samræmi við </a:t>
            </a:r>
          </a:p>
          <a:p>
            <a:r>
              <a:rPr lang="is-IS" b="1" dirty="0"/>
              <a:t>verðlagshækkanir.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8251407-217E-CAA4-6E67-80090A222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0911" y="3113373"/>
            <a:ext cx="5348738" cy="3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239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536AAB-59F3-94E5-20E7-67C36C397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3029" y="310601"/>
            <a:ext cx="9144000" cy="827734"/>
          </a:xfrm>
        </p:spPr>
        <p:txBody>
          <a:bodyPr/>
          <a:lstStyle/>
          <a:p>
            <a:pPr algn="l"/>
            <a:r>
              <a:rPr lang="is-IS" sz="4000" dirty="0"/>
              <a:t>Tekjuáætlun – áhrif gjaldskrárbreytinga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BFD49E9-7ADA-5E04-0970-F04E61529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029" y="4126909"/>
            <a:ext cx="7675982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2000" dirty="0"/>
              <a:t>Í tekjuáætlun er gert ráð fyrir tveimur hækkunum árið 2024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Fyrri 1.jan – stök fargjöld hækka um 5,26% og tímabilskort um 5,38%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Seinni 1.júlí – stök fargjöld hækka um 5,1% og tímabilskort um 2,04%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2000" dirty="0"/>
              <a:t>Gjaldskrár sýnir verðbreytingar á almennum fargjöldum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800" dirty="0"/>
              <a:t>Afsláttastrúktúr heldur, prósenta reiknast af almennu fargjaldi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is-IS" sz="1600" dirty="0"/>
              <a:t>Ungmenni, aldraðir og nemar fá 50% afslátt og öryrkjar fá 70% afslátt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s-IS" sz="2000" dirty="0"/>
              <a:t>Gjaldskrárhækkanir skili 8,5% hækkun fargjaldatekna milli ára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is-I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5EAAC73-B1C7-A71A-2FFE-1D1B5265A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558051"/>
              </p:ext>
            </p:extLst>
          </p:nvPr>
        </p:nvGraphicFramePr>
        <p:xfrm>
          <a:off x="283029" y="1138335"/>
          <a:ext cx="6099110" cy="27539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41540">
                  <a:extLst>
                    <a:ext uri="{9D8B030D-6E8A-4147-A177-3AD203B41FA5}">
                      <a16:colId xmlns:a16="http://schemas.microsoft.com/office/drawing/2014/main" val="3862013138"/>
                    </a:ext>
                  </a:extLst>
                </a:gridCol>
                <a:gridCol w="1455311">
                  <a:extLst>
                    <a:ext uri="{9D8B030D-6E8A-4147-A177-3AD203B41FA5}">
                      <a16:colId xmlns:a16="http://schemas.microsoft.com/office/drawing/2014/main" val="3396895643"/>
                    </a:ext>
                  </a:extLst>
                </a:gridCol>
                <a:gridCol w="1586642">
                  <a:extLst>
                    <a:ext uri="{9D8B030D-6E8A-4147-A177-3AD203B41FA5}">
                      <a16:colId xmlns:a16="http://schemas.microsoft.com/office/drawing/2014/main" val="523196430"/>
                    </a:ext>
                  </a:extLst>
                </a:gridCol>
                <a:gridCol w="1315617">
                  <a:extLst>
                    <a:ext uri="{9D8B030D-6E8A-4147-A177-3AD203B41FA5}">
                      <a16:colId xmlns:a16="http://schemas.microsoft.com/office/drawing/2014/main" val="1796769541"/>
                    </a:ext>
                  </a:extLst>
                </a:gridCol>
              </a:tblGrid>
              <a:tr h="353352">
                <a:tc>
                  <a:txBody>
                    <a:bodyPr/>
                    <a:lstStyle/>
                    <a:p>
                      <a:r>
                        <a:rPr lang="is-IS" sz="1400" dirty="0"/>
                        <a:t>Fargjaldaflokkur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Útkomuspá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Áætlun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400" dirty="0"/>
                        <a:t>% hækkun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063142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Stök fargjöld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717.804.409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720.616.625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+0,4%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795720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Tímabilskort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1.017.133.490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1.210.152.627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77382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Klapp </a:t>
                      </a:r>
                      <a:r>
                        <a:rPr lang="is-IS" sz="1200" dirty="0" err="1"/>
                        <a:t>tíur</a:t>
                      </a:r>
                      <a:endParaRPr lang="is-I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67.090.205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66.827.877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FF0000"/>
                          </a:solidFill>
                        </a:rPr>
                        <a:t>-0,4%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887989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Dagspassar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14.721.008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16.118.294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+9,5%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885650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Staðgreiðsla (baukar &amp; kort)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102.198.302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209.854.988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+105,3%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3644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Plastkort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5.176.812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0" dirty="0"/>
                        <a:t>3.592.247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FF0000"/>
                          </a:solidFill>
                        </a:rPr>
                        <a:t>-30,6%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242664"/>
                  </a:ext>
                </a:extLst>
              </a:tr>
              <a:tr h="323906">
                <a:tc>
                  <a:txBody>
                    <a:bodyPr/>
                    <a:lstStyle/>
                    <a:p>
                      <a:r>
                        <a:rPr lang="is-IS" sz="1200" dirty="0"/>
                        <a:t>Samtals fargjaldatekjur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/>
                        <a:t>2.053.408.694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/>
                        <a:t>2.227.162.658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b="1" dirty="0">
                          <a:solidFill>
                            <a:srgbClr val="00B050"/>
                          </a:solidFill>
                        </a:rPr>
                        <a:t>+8,5%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25009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3A34CB-FE4C-CD89-EAF3-12E7015382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601684"/>
              </p:ext>
            </p:extLst>
          </p:nvPr>
        </p:nvGraphicFramePr>
        <p:xfrm>
          <a:off x="6601968" y="1372921"/>
          <a:ext cx="3736351" cy="2284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53114">
                  <a:extLst>
                    <a:ext uri="{9D8B030D-6E8A-4147-A177-3AD203B41FA5}">
                      <a16:colId xmlns:a16="http://schemas.microsoft.com/office/drawing/2014/main" val="3892955862"/>
                    </a:ext>
                  </a:extLst>
                </a:gridCol>
                <a:gridCol w="774056">
                  <a:extLst>
                    <a:ext uri="{9D8B030D-6E8A-4147-A177-3AD203B41FA5}">
                      <a16:colId xmlns:a16="http://schemas.microsoft.com/office/drawing/2014/main" val="1826860218"/>
                    </a:ext>
                  </a:extLst>
                </a:gridCol>
                <a:gridCol w="864527">
                  <a:extLst>
                    <a:ext uri="{9D8B030D-6E8A-4147-A177-3AD203B41FA5}">
                      <a16:colId xmlns:a16="http://schemas.microsoft.com/office/drawing/2014/main" val="2872839821"/>
                    </a:ext>
                  </a:extLst>
                </a:gridCol>
                <a:gridCol w="844654">
                  <a:extLst>
                    <a:ext uri="{9D8B030D-6E8A-4147-A177-3AD203B41FA5}">
                      <a16:colId xmlns:a16="http://schemas.microsoft.com/office/drawing/2014/main" val="558453691"/>
                    </a:ext>
                  </a:extLst>
                </a:gridCol>
              </a:tblGrid>
              <a:tr h="454799">
                <a:tc>
                  <a:txBody>
                    <a:bodyPr/>
                    <a:lstStyle/>
                    <a:p>
                      <a:r>
                        <a:rPr lang="is-IS" sz="1200" dirty="0"/>
                        <a:t>Flokkur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2024 - 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200" dirty="0"/>
                        <a:t>2024 - júl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805325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Stök fargjöld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786262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dirty="0"/>
                        <a:t>Fullorðinn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570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620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921399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Tímabils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338676"/>
                  </a:ext>
                </a:extLst>
              </a:tr>
              <a:tr h="264944">
                <a:tc>
                  <a:txBody>
                    <a:bodyPr/>
                    <a:lstStyle/>
                    <a:p>
                      <a:r>
                        <a:rPr lang="is-IS" sz="1100" dirty="0"/>
                        <a:t>30d 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9.300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9.800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601398"/>
                  </a:ext>
                </a:extLst>
              </a:tr>
              <a:tr h="269673">
                <a:tc>
                  <a:txBody>
                    <a:bodyPr/>
                    <a:lstStyle/>
                    <a:p>
                      <a:r>
                        <a:rPr lang="is-IS" sz="1100" dirty="0"/>
                        <a:t>12m 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93.000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98.000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100.000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60417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b="1" dirty="0"/>
                        <a:t>Klapp </a:t>
                      </a:r>
                      <a:r>
                        <a:rPr lang="is-IS" sz="1100" b="1" dirty="0" err="1"/>
                        <a:t>tíur</a:t>
                      </a:r>
                      <a:endParaRPr lang="is-I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s-I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945283"/>
                  </a:ext>
                </a:extLst>
              </a:tr>
              <a:tr h="257720">
                <a:tc>
                  <a:txBody>
                    <a:bodyPr/>
                    <a:lstStyle/>
                    <a:p>
                      <a:r>
                        <a:rPr lang="is-IS" sz="1100" dirty="0"/>
                        <a:t>Fullorðin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5.700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6.000 kr.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s-IS" sz="1100" dirty="0"/>
                        <a:t>6.200 kr.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427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22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7FDF7F-A8DE-5E46-0A35-201DE1FC49C3}"/>
              </a:ext>
            </a:extLst>
          </p:cNvPr>
          <p:cNvSpPr txBox="1"/>
          <p:nvPr/>
        </p:nvSpPr>
        <p:spPr>
          <a:xfrm>
            <a:off x="367553" y="385481"/>
            <a:ext cx="9367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2800" dirty="0"/>
              <a:t>Áhrif gjaldskrárhækkana og þjónustuskerðinga á fargjaldatekjur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0914D8-90A3-F577-9392-349004D12357}"/>
              </a:ext>
            </a:extLst>
          </p:cNvPr>
          <p:cNvSpPr txBox="1"/>
          <p:nvPr/>
        </p:nvSpPr>
        <p:spPr>
          <a:xfrm>
            <a:off x="443451" y="1192974"/>
            <a:ext cx="92294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/>
              <a:t>Þó um sé að ræða 20 ára gamlar rannsóknir, halda þær sínu gildi og ef eitthvað er hefur </a:t>
            </a:r>
            <a:r>
              <a:rPr lang="is-IS" sz="1400" dirty="0" err="1"/>
              <a:t>teygni</a:t>
            </a:r>
            <a:r>
              <a:rPr lang="is-IS" sz="1400" dirty="0"/>
              <a:t> versnað samhliða auknu framboði í öðrum ferðamátum, hjólum, </a:t>
            </a:r>
            <a:r>
              <a:rPr lang="is-IS" sz="1400" dirty="0" err="1"/>
              <a:t>rafhlaupahjólum</a:t>
            </a:r>
            <a:r>
              <a:rPr lang="is-IS" sz="1400" dirty="0"/>
              <a:t>, betri hjólastígum og göngustígum.</a:t>
            </a:r>
          </a:p>
          <a:p>
            <a:endParaRPr lang="is-IS" sz="1400" dirty="0"/>
          </a:p>
          <a:p>
            <a:r>
              <a:rPr lang="is-IS" sz="1400" dirty="0"/>
              <a:t>Blanda af miklum hækkunum og skertri þjónustu vinna gegn markmiðum um að auka tekjur af þjónustunni til lengri tíma (</a:t>
            </a:r>
            <a:r>
              <a:rPr lang="is-IS" sz="1400" dirty="0" err="1"/>
              <a:t>Voith</a:t>
            </a:r>
            <a:r>
              <a:rPr lang="is-IS" sz="1400" dirty="0"/>
              <a:t>, 1991)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is-IS" sz="1400" dirty="0"/>
              <a:t>Hlutfall niðurgreiðslu á móti fargjaldatekjum eykst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is-IS" sz="1400" dirty="0"/>
              <a:t>Þá mælast neikvæð áhrif gjaldskrárhækkana hærri til lengri tíma en skemmri, þ.e. áhrif gjaldskrárhækkana tekur oft yfir 2 ár að koma að fullu í ljós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is-IS" sz="1400" dirty="0"/>
              <a:t>Til skamms tíma mælist </a:t>
            </a:r>
            <a:r>
              <a:rPr lang="is-IS" sz="1400" dirty="0" err="1"/>
              <a:t>verðteygni</a:t>
            </a:r>
            <a:r>
              <a:rPr lang="is-IS" sz="1400" dirty="0"/>
              <a:t> eftirspurnar að jafnaði á bilinu -0,2 til -0,5 en til langs tíma hækkar gildið í -0,6 til -0,9 (Litman, 2004)</a:t>
            </a:r>
          </a:p>
          <a:p>
            <a:pPr marL="742932" lvl="1" indent="-285744">
              <a:buFont typeface="Arial" panose="020B0604020202020204" pitchFamily="34" charset="0"/>
              <a:buChar char="•"/>
            </a:pPr>
            <a:r>
              <a:rPr lang="is-IS" sz="1400" dirty="0"/>
              <a:t>Þegar þjónustuskerðingar bætast við hækka þessi gildi enn frekar</a:t>
            </a:r>
          </a:p>
          <a:p>
            <a:endParaRPr lang="is-IS" sz="1400" dirty="0"/>
          </a:p>
        </p:txBody>
      </p:sp>
      <p:pic>
        <p:nvPicPr>
          <p:cNvPr id="1026" name="Picture 2" descr="RTD's death spiral - Independence Institute">
            <a:extLst>
              <a:ext uri="{FF2B5EF4-FFF2-40B4-BE49-F238E27FC236}">
                <a16:creationId xmlns:a16="http://schemas.microsoft.com/office/drawing/2014/main" id="{EE0454F6-E920-F2F0-3BFD-0B322531FF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25" t="8362" r="16747" b="10264"/>
          <a:stretch/>
        </p:blipFill>
        <p:spPr bwMode="auto">
          <a:xfrm>
            <a:off x="7485532" y="3704307"/>
            <a:ext cx="2827075" cy="2581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D972AC-1F46-8CBE-32EE-D893D0C68CBE}"/>
              </a:ext>
            </a:extLst>
          </p:cNvPr>
          <p:cNvSpPr txBox="1"/>
          <p:nvPr/>
        </p:nvSpPr>
        <p:spPr>
          <a:xfrm>
            <a:off x="183473" y="6456989"/>
            <a:ext cx="9229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Litman</a:t>
            </a:r>
            <a:r>
              <a:rPr lang="en-US" sz="900" dirty="0"/>
              <a:t> T. 2004, Transit price elasticities and cross-elasticities, Journal of Public Transportation, 7 (2) (2004), pp. 37-58</a:t>
            </a:r>
          </a:p>
          <a:p>
            <a:r>
              <a:rPr lang="en-US" sz="900" dirty="0"/>
              <a:t>Voith, Richard. 1991. The long-run elasticity of demand for commuter rail transportation.</a:t>
            </a:r>
            <a:endParaRPr lang="is-IS" sz="9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7289B-EDD2-0ADA-F62C-B37D69B6C3F5}"/>
              </a:ext>
            </a:extLst>
          </p:cNvPr>
          <p:cNvSpPr txBox="1"/>
          <p:nvPr/>
        </p:nvSpPr>
        <p:spPr>
          <a:xfrm>
            <a:off x="447818" y="4133809"/>
            <a:ext cx="6490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400" dirty="0"/>
              <a:t>Samanburður á áhrifum mismunandi gjaldskrárhækkana í bland við nokkurn niðurskurð í leiðakerfi – </a:t>
            </a:r>
            <a:r>
              <a:rPr lang="is-IS" sz="1400" dirty="0" err="1"/>
              <a:t>teygni</a:t>
            </a:r>
            <a:r>
              <a:rPr lang="is-IS" sz="1400" dirty="0"/>
              <a:t> hækkuð í -0,7. Það er því skoðun stjórnenda Strætó að gjaldskrárhækkun úr hófi hafi þveröfugt áhrif á tekjustreymi og fjölgun farþega. Hófleg hækkun mun að okkar mati skila mestum árangri.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090A06-2611-CAD7-BFAF-0FE1DA3400A8}"/>
              </a:ext>
            </a:extLst>
          </p:cNvPr>
          <p:cNvSpPr txBox="1"/>
          <p:nvPr/>
        </p:nvSpPr>
        <p:spPr>
          <a:xfrm>
            <a:off x="712189" y="5239703"/>
            <a:ext cx="5567385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300" dirty="0"/>
              <a:t>   10% hækkun               15% hækkun   	     20% hækkun             30% hækkun</a:t>
            </a:r>
          </a:p>
          <a:p>
            <a:r>
              <a:rPr lang="da-DK" sz="1300" dirty="0"/>
              <a:t> 2.116.976.850 kr     2.122.517.448 kr        2.118.241.353 kr      2.101.666.367 kr </a:t>
            </a:r>
            <a:endParaRPr lang="is-IS" sz="1300" dirty="0"/>
          </a:p>
        </p:txBody>
      </p:sp>
    </p:spTree>
    <p:extLst>
      <p:ext uri="{BB962C8B-B14F-4D97-AF65-F5344CB8AC3E}">
        <p14:creationId xmlns:p14="http://schemas.microsoft.com/office/powerpoint/2010/main" val="43661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8320C4472EF743BD8CD65A1D7AC3A6" ma:contentTypeVersion="3" ma:contentTypeDescription="Create a new document." ma:contentTypeScope="" ma:versionID="2282a904a8a781fc5a24325e83b38b2b">
  <xsd:schema xmlns:xsd="http://www.w3.org/2001/XMLSchema" xmlns:xs="http://www.w3.org/2001/XMLSchema" xmlns:p="http://schemas.microsoft.com/office/2006/metadata/properties" xmlns:ns2="f695ffc6-8401-4794-b6c0-480eb50371ac" targetNamespace="http://schemas.microsoft.com/office/2006/metadata/properties" ma:root="true" ma:fieldsID="b84b1522473bb2ccf960e3571594d4bc" ns2:_="">
    <xsd:import namespace="f695ffc6-8401-4794-b6c0-480eb50371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ffc6-8401-4794-b6c0-480eb50371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D72939-32C4-4C6F-BC2A-31B7CAF6CB81}">
  <ds:schemaRefs>
    <ds:schemaRef ds:uri="f695ffc6-8401-4794-b6c0-480eb50371a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411A94E-3B31-4959-8035-E7EB7F44C80A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f695ffc6-8401-4794-b6c0-480eb50371ac"/>
    <ds:schemaRef ds:uri="http://schemas.microsoft.com/office/infopath/2007/PartnerControl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725223E-2070-4957-A427-1A4130EAB8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7357</TotalTime>
  <Words>1278</Words>
  <Application>Microsoft Office PowerPoint</Application>
  <PresentationFormat>Widescreen</PresentationFormat>
  <Paragraphs>245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GT America Rg</vt:lpstr>
      <vt:lpstr>Office Theme</vt:lpstr>
      <vt:lpstr>1_Custom Design</vt:lpstr>
      <vt:lpstr>PowerPoint Presentation</vt:lpstr>
      <vt:lpstr>PowerPoint Presentation</vt:lpstr>
      <vt:lpstr>Fjárhagsáætlun sviðsmyndir</vt:lpstr>
      <vt:lpstr>PowerPoint Presentation</vt:lpstr>
      <vt:lpstr>PowerPoint Presentation</vt:lpstr>
      <vt:lpstr>PowerPoint Presentation</vt:lpstr>
      <vt:lpstr>PowerPoint Presentation</vt:lpstr>
      <vt:lpstr>Tekjuáætlun – áhrif gjaldskrárbreytinga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221</cp:revision>
  <dcterms:created xsi:type="dcterms:W3CDTF">2023-01-02T15:46:21Z</dcterms:created>
  <dcterms:modified xsi:type="dcterms:W3CDTF">2023-11-03T13:00:38Z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0x010100108320C4472EF743BD8CD65A1D7AC3A6</vt:lpwstr>
  </property>
</Properties>
</file>