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1" r:id="rId1"/>
    <p:sldMasterId id="2147483654" r:id="rId2"/>
    <p:sldMasterId id="2147483655" r:id="rId3"/>
  </p:sldMasterIdLst>
  <p:sldIdLst>
    <p:sldId id="257" r:id="rId4"/>
    <p:sldId id="256" r:id="rId5"/>
    <p:sldId id="258" r:id="rId6"/>
    <p:sldId id="260" r:id="rId7"/>
    <p:sldId id="262" r:id="rId8"/>
    <p:sldId id="261" r:id="rId9"/>
    <p:sldId id="264" r:id="rId10"/>
    <p:sldId id="259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GT America Compressed Bold" panose="020B0604020202020204" charset="0"/>
      <p:bold r:id="rId16"/>
      <p:italic r:id="rId17"/>
      <p:boldItalic r:id="rId18"/>
    </p:embeddedFont>
    <p:embeddedFont>
      <p:font typeface="GT America Rg" panose="00000800000000000000" charset="0"/>
      <p:regular r:id="rId19"/>
      <p:bold r:id="rId20"/>
      <p:italic r:id="rId21"/>
      <p:boldItalic r:id="rId22"/>
    </p:embeddedFont>
  </p:embeddedFontLst>
  <p:defaultTextStyle>
    <a:defPPr>
      <a:defRPr lang="en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50E77D-29AD-46BA-8C4B-4F1B04B15DF7}" v="2" dt="2023-05-23T14:11:41.2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0.fntdata"/><Relationship Id="rId7" Type="http://schemas.openxmlformats.org/officeDocument/2006/relationships/slide" Target="slides/slide4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dís Steinarsdóttir" userId="6dc94a93-00b8-4478-a59e-d3841cc39b1d" providerId="ADAL" clId="{1D50E77D-29AD-46BA-8C4B-4F1B04B15DF7}"/>
    <pc:docChg chg="modSld">
      <pc:chgData name="Herdís Steinarsdóttir" userId="6dc94a93-00b8-4478-a59e-d3841cc39b1d" providerId="ADAL" clId="{1D50E77D-29AD-46BA-8C4B-4F1B04B15DF7}" dt="2023-05-23T14:11:41.239" v="3" actId="20577"/>
      <pc:docMkLst>
        <pc:docMk/>
      </pc:docMkLst>
      <pc:sldChg chg="modSp mod">
        <pc:chgData name="Herdís Steinarsdóttir" userId="6dc94a93-00b8-4478-a59e-d3841cc39b1d" providerId="ADAL" clId="{1D50E77D-29AD-46BA-8C4B-4F1B04B15DF7}" dt="2023-05-23T14:10:58.012" v="1" actId="20577"/>
        <pc:sldMkLst>
          <pc:docMk/>
          <pc:sldMk cId="3855362300" sldId="257"/>
        </pc:sldMkLst>
        <pc:spChg chg="mod">
          <ac:chgData name="Herdís Steinarsdóttir" userId="6dc94a93-00b8-4478-a59e-d3841cc39b1d" providerId="ADAL" clId="{1D50E77D-29AD-46BA-8C4B-4F1B04B15DF7}" dt="2023-05-23T14:10:58.012" v="1" actId="20577"/>
          <ac:spMkLst>
            <pc:docMk/>
            <pc:sldMk cId="3855362300" sldId="257"/>
            <ac:spMk id="8" creationId="{5A1DB5F6-B49C-AC45-B3B0-E18E13AD6639}"/>
          </ac:spMkLst>
        </pc:spChg>
      </pc:sldChg>
      <pc:sldChg chg="modSp">
        <pc:chgData name="Herdís Steinarsdóttir" userId="6dc94a93-00b8-4478-a59e-d3841cc39b1d" providerId="ADAL" clId="{1D50E77D-29AD-46BA-8C4B-4F1B04B15DF7}" dt="2023-05-23T14:11:41.239" v="3" actId="20577"/>
        <pc:sldMkLst>
          <pc:docMk/>
          <pc:sldMk cId="3182517199" sldId="259"/>
        </pc:sldMkLst>
        <pc:graphicFrameChg chg="mod">
          <ac:chgData name="Herdís Steinarsdóttir" userId="6dc94a93-00b8-4478-a59e-d3841cc39b1d" providerId="ADAL" clId="{1D50E77D-29AD-46BA-8C4B-4F1B04B15DF7}" dt="2023-05-23T14:11:41.239" v="3" actId="20577"/>
          <ac:graphicFrameMkLst>
            <pc:docMk/>
            <pc:sldMk cId="3182517199" sldId="259"/>
            <ac:graphicFrameMk id="6" creationId="{13CC99A0-97FE-C6A0-F89F-1323033BB563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usfile1\gogn\Skipulagssvid\01%20Far&#254;egatalningar\H&#246;fu&#240;borgarsv&#230;&#240;i&#240;\2023\Far&#254;egat&#246;lur%20fyrir%20stj&#243;rn%20febr&#250;ar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usfile1\gogn\Skipulagssvid\01%20Far&#254;egatalningar\H&#246;fu&#240;borgarsv&#230;&#240;i&#240;\2023\Far&#254;egat&#246;lur%20fyrir%20stj&#243;rn%20febr&#250;ar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usfile1\gogn\Skipulagssvid\01%20Far&#254;egatalningar\H&#246;fu&#240;borgarsv&#230;&#240;i&#240;\2023\Far&#254;egat&#246;lur%20fyrir%20stj&#243;rn%20febr&#250;ar%20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usfile1\gogn\Skipulagssvid\01%20Far&#254;egatalningar\H&#246;fu&#240;borgarsv&#230;&#240;i&#240;\2023\Far&#254;egat&#246;lur%20fyrir%20stj&#243;rn%20febr&#250;ar%20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busfile1\gogn\Skipulagssvid\01%20Far&#254;egatalningar\H&#246;fu&#240;borgarsv&#230;&#240;i&#240;\2023\Far&#254;egat&#246;lur%20fyrir%20stj&#243;rn%20febr&#250;ar%20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busfile1\gogn\Skipulagssvid\01%20Far&#254;egatalningar\H&#246;fu&#240;borgarsv&#230;&#240;i&#240;\2023\Far&#254;egat&#246;lur%20fyrir%20stj&#243;rn%20febr&#250;ar%20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busfile1\gogn\Skipulagssvid\01%20Far&#254;egatalningar\H&#246;fu&#240;borgarsv&#230;&#240;i&#240;\2023\Far&#254;egat&#246;lur%20fyrir%20stj&#243;rn%20febr&#250;ar%2020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busfile1\gogn\Skipulagssvid\01%20Far&#254;egatalningar\H&#246;fu&#240;borgarsv&#230;&#240;i&#240;\2023\Far&#254;egat&#246;lur%20fyrir%20stj&#243;rn%20febr&#250;ar%20202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Fjöldi innstiga janúar 2022 til apríl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'innstig feb mars paril'!$A$61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'innstig feb mars paril'!$B$60:$M$60</c:f>
              <c:strCache>
                <c:ptCount val="12"/>
                <c:pt idx="0">
                  <c:v>Janúar</c:v>
                </c:pt>
                <c:pt idx="1">
                  <c:v>Febrúar</c:v>
                </c:pt>
                <c:pt idx="2">
                  <c:v>Mars</c:v>
                </c:pt>
                <c:pt idx="3">
                  <c:v>Apríl</c:v>
                </c:pt>
                <c:pt idx="4">
                  <c:v>Maí</c:v>
                </c:pt>
                <c:pt idx="5">
                  <c:v>Júní</c:v>
                </c:pt>
                <c:pt idx="6">
                  <c:v>Júlí</c:v>
                </c:pt>
                <c:pt idx="7">
                  <c:v>Ágúst</c:v>
                </c:pt>
                <c:pt idx="8">
                  <c:v>September</c:v>
                </c:pt>
                <c:pt idx="9">
                  <c:v>Október</c:v>
                </c:pt>
                <c:pt idx="10">
                  <c:v>Nóvember</c:v>
                </c:pt>
                <c:pt idx="11">
                  <c:v>Desember</c:v>
                </c:pt>
              </c:strCache>
            </c:strRef>
          </c:cat>
          <c:val>
            <c:numRef>
              <c:f>'innstig feb mars paril'!$B$61:$M$61</c:f>
              <c:numCache>
                <c:formatCode>General</c:formatCode>
                <c:ptCount val="12"/>
                <c:pt idx="0">
                  <c:v>755372.70498292986</c:v>
                </c:pt>
                <c:pt idx="1">
                  <c:v>793360.54032105021</c:v>
                </c:pt>
                <c:pt idx="2">
                  <c:v>984985.58788342495</c:v>
                </c:pt>
                <c:pt idx="3">
                  <c:v>808080.70949619403</c:v>
                </c:pt>
                <c:pt idx="4">
                  <c:v>917610.99551760231</c:v>
                </c:pt>
                <c:pt idx="5">
                  <c:v>862580.21357133705</c:v>
                </c:pt>
                <c:pt idx="6">
                  <c:v>784446.14777276514</c:v>
                </c:pt>
                <c:pt idx="7">
                  <c:v>953950.48686458729</c:v>
                </c:pt>
                <c:pt idx="8">
                  <c:v>1092258.8445745988</c:v>
                </c:pt>
                <c:pt idx="9">
                  <c:v>1080067.7425292258</c:v>
                </c:pt>
                <c:pt idx="10">
                  <c:v>1134867.7832831217</c:v>
                </c:pt>
                <c:pt idx="11">
                  <c:v>979453.17340629583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7B-4113-BC48-A0720AB2AD6C}"/>
            </c:ext>
          </c:extLst>
        </c:ser>
        <c:ser>
          <c:idx val="1"/>
          <c:order val="1"/>
          <c:tx>
            <c:strRef>
              <c:f>'innstig feb mars paril'!$A$62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'innstig feb mars paril'!$B$60:$M$60</c:f>
              <c:strCache>
                <c:ptCount val="12"/>
                <c:pt idx="0">
                  <c:v>Janúar</c:v>
                </c:pt>
                <c:pt idx="1">
                  <c:v>Febrúar</c:v>
                </c:pt>
                <c:pt idx="2">
                  <c:v>Mars</c:v>
                </c:pt>
                <c:pt idx="3">
                  <c:v>Apríl</c:v>
                </c:pt>
                <c:pt idx="4">
                  <c:v>Maí</c:v>
                </c:pt>
                <c:pt idx="5">
                  <c:v>Júní</c:v>
                </c:pt>
                <c:pt idx="6">
                  <c:v>Júlí</c:v>
                </c:pt>
                <c:pt idx="7">
                  <c:v>Ágúst</c:v>
                </c:pt>
                <c:pt idx="8">
                  <c:v>September</c:v>
                </c:pt>
                <c:pt idx="9">
                  <c:v>Október</c:v>
                </c:pt>
                <c:pt idx="10">
                  <c:v>Nóvember</c:v>
                </c:pt>
                <c:pt idx="11">
                  <c:v>Desember</c:v>
                </c:pt>
              </c:strCache>
            </c:strRef>
          </c:cat>
          <c:val>
            <c:numRef>
              <c:f>'innstig feb mars paril'!$B$62:$M$62</c:f>
              <c:numCache>
                <c:formatCode>General</c:formatCode>
                <c:ptCount val="12"/>
                <c:pt idx="0">
                  <c:v>1119099.7260411589</c:v>
                </c:pt>
                <c:pt idx="1">
                  <c:v>1068877.612613552</c:v>
                </c:pt>
                <c:pt idx="2">
                  <c:v>1242048.4018036914</c:v>
                </c:pt>
                <c:pt idx="3">
                  <c:v>943686.93348974292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7B-4113-BC48-A0720AB2A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7005375"/>
        <c:axId val="1587003935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'innstig feb mars paril'!$A$63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'innstig feb mars paril'!$B$60:$M$60</c15:sqref>
                        </c15:formulaRef>
                      </c:ext>
                    </c:extLst>
                    <c:strCache>
                      <c:ptCount val="12"/>
                      <c:pt idx="0">
                        <c:v>Janúar</c:v>
                      </c:pt>
                      <c:pt idx="1">
                        <c:v>Febrúar</c:v>
                      </c:pt>
                      <c:pt idx="2">
                        <c:v>Mars</c:v>
                      </c:pt>
                      <c:pt idx="3">
                        <c:v>Apríl</c:v>
                      </c:pt>
                      <c:pt idx="4">
                        <c:v>Maí</c:v>
                      </c:pt>
                      <c:pt idx="5">
                        <c:v>Júní</c:v>
                      </c:pt>
                      <c:pt idx="6">
                        <c:v>Júlí</c:v>
                      </c:pt>
                      <c:pt idx="7">
                        <c:v>Ágúst</c:v>
                      </c:pt>
                      <c:pt idx="8">
                        <c:v>September</c:v>
                      </c:pt>
                      <c:pt idx="9">
                        <c:v>Október</c:v>
                      </c:pt>
                      <c:pt idx="10">
                        <c:v>Nóvember</c:v>
                      </c:pt>
                      <c:pt idx="11">
                        <c:v>Desember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'innstig feb mars paril'!$B$63:$M$63</c15:sqref>
                        </c15:formulaRef>
                      </c:ext>
                    </c:extLst>
                    <c:numCache>
                      <c:formatCode>General</c:formatCode>
                      <c:ptCount val="12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E17B-4113-BC48-A0720AB2AD6C}"/>
                  </c:ext>
                </c:extLst>
              </c15:ser>
            </c15:filteredBarSeries>
          </c:ext>
        </c:extLst>
      </c:barChart>
      <c:catAx>
        <c:axId val="1587005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587003935"/>
        <c:crosses val="autoZero"/>
        <c:auto val="1"/>
        <c:lblAlgn val="ctr"/>
        <c:lblOffset val="100"/>
        <c:noMultiLvlLbl val="0"/>
      </c:catAx>
      <c:valAx>
        <c:axId val="15870039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587005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Fjöldi innstiga - Mars</a:t>
            </a:r>
            <a:r>
              <a:rPr lang="en-US" baseline="0"/>
              <a:t> 2018-2023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'innstig feb mars paril'!$C$13</c:f>
              <c:strCache>
                <c:ptCount val="1"/>
                <c:pt idx="0">
                  <c:v>Mars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'innstig feb mars paril'!$A$14:$A$19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'innstig feb mars paril'!$C$14:$C$19</c:f>
              <c:numCache>
                <c:formatCode>General</c:formatCode>
                <c:ptCount val="6"/>
                <c:pt idx="0">
                  <c:v>1015579.7510670052</c:v>
                </c:pt>
                <c:pt idx="1">
                  <c:v>1101827.5126197827</c:v>
                </c:pt>
                <c:pt idx="2">
                  <c:v>798833</c:v>
                </c:pt>
                <c:pt idx="3">
                  <c:v>846357.72310738417</c:v>
                </c:pt>
                <c:pt idx="4">
                  <c:v>984985.58788342495</c:v>
                </c:pt>
                <c:pt idx="5">
                  <c:v>1242048.4018036914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DC-4D01-ABCD-9E2C4D10E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8801871"/>
        <c:axId val="1388802831"/>
      </c:barChart>
      <c:catAx>
        <c:axId val="13888018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388802831"/>
        <c:crosses val="autoZero"/>
        <c:auto val="1"/>
        <c:lblAlgn val="ctr"/>
        <c:lblOffset val="100"/>
        <c:noMultiLvlLbl val="0"/>
      </c:catAx>
      <c:valAx>
        <c:axId val="13888028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3888018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Fjöldi innstiga - Apríl 2018-2023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'innstig feb mars paril'!$D$13</c:f>
              <c:strCache>
                <c:ptCount val="1"/>
                <c:pt idx="0">
                  <c:v>Apríl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'innstig feb mars paril'!$A$14:$A$19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'innstig feb mars paril'!$D$14:$D$19</c:f>
              <c:numCache>
                <c:formatCode>General</c:formatCode>
                <c:ptCount val="6"/>
                <c:pt idx="0">
                  <c:v>940933.01727636484</c:v>
                </c:pt>
                <c:pt idx="1">
                  <c:v>888617.48265973676</c:v>
                </c:pt>
                <c:pt idx="2">
                  <c:v>383244</c:v>
                </c:pt>
                <c:pt idx="3">
                  <c:v>678653.96859935776</c:v>
                </c:pt>
                <c:pt idx="4">
                  <c:v>808080.70949619403</c:v>
                </c:pt>
                <c:pt idx="5">
                  <c:v>943686.93348974292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48-4867-8B74-272CF9A41F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3644559"/>
        <c:axId val="1403641679"/>
      </c:barChart>
      <c:catAx>
        <c:axId val="1403644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403641679"/>
        <c:crosses val="autoZero"/>
        <c:auto val="1"/>
        <c:lblAlgn val="ctr"/>
        <c:lblOffset val="100"/>
        <c:noMultiLvlLbl val="0"/>
      </c:catAx>
      <c:valAx>
        <c:axId val="1403641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4036445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Fjöldi innstiga eftir leiðum</a:t>
            </a:r>
            <a:r>
              <a:rPr lang="en-US" baseline="0"/>
              <a:t> (mars 2023)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Sheet8!$B$30</c:f>
              <c:strCache>
                <c:ptCount val="1"/>
                <c:pt idx="0">
                  <c:v>Fjöldi innstiga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Sheet8!$A$31:$A$55</c:f>
              <c:numCache>
                <c:formatCode>General</c:formatCode>
                <c:ptCount val="25"/>
                <c:pt idx="0">
                  <c:v>1</c:v>
                </c:pt>
                <c:pt idx="1">
                  <c:v>15</c:v>
                </c:pt>
                <c:pt idx="2">
                  <c:v>4</c:v>
                </c:pt>
                <c:pt idx="3">
                  <c:v>12</c:v>
                </c:pt>
                <c:pt idx="4">
                  <c:v>6</c:v>
                </c:pt>
                <c:pt idx="5">
                  <c:v>3</c:v>
                </c:pt>
                <c:pt idx="6">
                  <c:v>2</c:v>
                </c:pt>
                <c:pt idx="7">
                  <c:v>14</c:v>
                </c:pt>
                <c:pt idx="8">
                  <c:v>5</c:v>
                </c:pt>
                <c:pt idx="9">
                  <c:v>11</c:v>
                </c:pt>
                <c:pt idx="10">
                  <c:v>13</c:v>
                </c:pt>
                <c:pt idx="11">
                  <c:v>18</c:v>
                </c:pt>
                <c:pt idx="12">
                  <c:v>24</c:v>
                </c:pt>
                <c:pt idx="13">
                  <c:v>21</c:v>
                </c:pt>
                <c:pt idx="14">
                  <c:v>17</c:v>
                </c:pt>
                <c:pt idx="15">
                  <c:v>7</c:v>
                </c:pt>
                <c:pt idx="16">
                  <c:v>19</c:v>
                </c:pt>
                <c:pt idx="17">
                  <c:v>28</c:v>
                </c:pt>
                <c:pt idx="18">
                  <c:v>16</c:v>
                </c:pt>
                <c:pt idx="19">
                  <c:v>35</c:v>
                </c:pt>
                <c:pt idx="20">
                  <c:v>36</c:v>
                </c:pt>
                <c:pt idx="21">
                  <c:v>31</c:v>
                </c:pt>
                <c:pt idx="22">
                  <c:v>8</c:v>
                </c:pt>
                <c:pt idx="23">
                  <c:v>22</c:v>
                </c:pt>
                <c:pt idx="24">
                  <c:v>23</c:v>
                </c:pt>
              </c:numCache>
            </c:numRef>
          </c:cat>
          <c:val>
            <c:numRef>
              <c:f>Sheet8!$B$31:$B$55</c:f>
              <c:numCache>
                <c:formatCode>General</c:formatCode>
                <c:ptCount val="25"/>
                <c:pt idx="0">
                  <c:v>163734.42287659447</c:v>
                </c:pt>
                <c:pt idx="1">
                  <c:v>92963.41553828925</c:v>
                </c:pt>
                <c:pt idx="2">
                  <c:v>90751.371661870871</c:v>
                </c:pt>
                <c:pt idx="3">
                  <c:v>88638.861411484599</c:v>
                </c:pt>
                <c:pt idx="4">
                  <c:v>86436.82502895291</c:v>
                </c:pt>
                <c:pt idx="5">
                  <c:v>86169.731705065016</c:v>
                </c:pt>
                <c:pt idx="6">
                  <c:v>79166.918317770978</c:v>
                </c:pt>
                <c:pt idx="7">
                  <c:v>78936.660489680522</c:v>
                </c:pt>
                <c:pt idx="8">
                  <c:v>71580.849478478776</c:v>
                </c:pt>
                <c:pt idx="9">
                  <c:v>67670.857941204711</c:v>
                </c:pt>
                <c:pt idx="10">
                  <c:v>52889.960063420396</c:v>
                </c:pt>
                <c:pt idx="11">
                  <c:v>52384.553174563043</c:v>
                </c:pt>
                <c:pt idx="12">
                  <c:v>51449.519929572431</c:v>
                </c:pt>
                <c:pt idx="13">
                  <c:v>34839.566767231954</c:v>
                </c:pt>
                <c:pt idx="14">
                  <c:v>30881.294744656363</c:v>
                </c:pt>
                <c:pt idx="15">
                  <c:v>18575.735273881863</c:v>
                </c:pt>
                <c:pt idx="16">
                  <c:v>18067.329884820261</c:v>
                </c:pt>
                <c:pt idx="17">
                  <c:v>17802.132851425089</c:v>
                </c:pt>
                <c:pt idx="18">
                  <c:v>13345.784709452053</c:v>
                </c:pt>
                <c:pt idx="19">
                  <c:v>11910.33974056099</c:v>
                </c:pt>
                <c:pt idx="20">
                  <c:v>8802.7141049620823</c:v>
                </c:pt>
                <c:pt idx="21">
                  <c:v>8356.3195615980112</c:v>
                </c:pt>
                <c:pt idx="22">
                  <c:v>5475.730704569999</c:v>
                </c:pt>
                <c:pt idx="23">
                  <c:v>5389.8433207949492</c:v>
                </c:pt>
                <c:pt idx="24" formatCode="_(* #,##0_);_(* \(#,##0\);_(* &quot;-&quot;_);_(@_)">
                  <c:v>5164.730533819873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D5-442C-A490-32645549E0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4889967"/>
        <c:axId val="1384890447"/>
      </c:barChart>
      <c:catAx>
        <c:axId val="13848899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384890447"/>
        <c:crosses val="autoZero"/>
        <c:auto val="1"/>
        <c:lblAlgn val="ctr"/>
        <c:lblOffset val="100"/>
        <c:noMultiLvlLbl val="0"/>
      </c:catAx>
      <c:valAx>
        <c:axId val="1384890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3848899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Fjöldi innstiga eftir</a:t>
            </a:r>
            <a:r>
              <a:rPr lang="en-US" baseline="0"/>
              <a:t> leiðum (apríl 2023)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Sheet8!$C$2</c:f>
              <c:strCache>
                <c:ptCount val="1"/>
                <c:pt idx="0">
                  <c:v>Fjöldi innstiga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Sheet8!$B$3:$B$27</c:f>
              <c:numCache>
                <c:formatCode>General</c:formatCode>
                <c:ptCount val="25"/>
                <c:pt idx="0">
                  <c:v>1</c:v>
                </c:pt>
                <c:pt idx="1">
                  <c:v>12</c:v>
                </c:pt>
                <c:pt idx="2">
                  <c:v>3</c:v>
                </c:pt>
                <c:pt idx="3">
                  <c:v>15</c:v>
                </c:pt>
                <c:pt idx="4">
                  <c:v>4</c:v>
                </c:pt>
                <c:pt idx="5">
                  <c:v>11</c:v>
                </c:pt>
                <c:pt idx="6">
                  <c:v>2</c:v>
                </c:pt>
                <c:pt idx="7">
                  <c:v>14</c:v>
                </c:pt>
                <c:pt idx="8">
                  <c:v>6</c:v>
                </c:pt>
                <c:pt idx="9">
                  <c:v>5</c:v>
                </c:pt>
                <c:pt idx="10">
                  <c:v>24</c:v>
                </c:pt>
                <c:pt idx="11">
                  <c:v>18</c:v>
                </c:pt>
                <c:pt idx="12">
                  <c:v>13</c:v>
                </c:pt>
                <c:pt idx="13">
                  <c:v>21</c:v>
                </c:pt>
                <c:pt idx="14">
                  <c:v>17</c:v>
                </c:pt>
                <c:pt idx="15">
                  <c:v>28</c:v>
                </c:pt>
                <c:pt idx="16">
                  <c:v>19</c:v>
                </c:pt>
                <c:pt idx="17">
                  <c:v>7</c:v>
                </c:pt>
                <c:pt idx="18">
                  <c:v>16</c:v>
                </c:pt>
                <c:pt idx="19">
                  <c:v>35</c:v>
                </c:pt>
                <c:pt idx="20">
                  <c:v>36</c:v>
                </c:pt>
                <c:pt idx="21">
                  <c:v>31</c:v>
                </c:pt>
                <c:pt idx="22">
                  <c:v>22</c:v>
                </c:pt>
                <c:pt idx="23">
                  <c:v>23</c:v>
                </c:pt>
                <c:pt idx="24">
                  <c:v>8</c:v>
                </c:pt>
              </c:numCache>
            </c:numRef>
          </c:cat>
          <c:val>
            <c:numRef>
              <c:f>Sheet8!$C$3:$C$27</c:f>
              <c:numCache>
                <c:formatCode>General</c:formatCode>
                <c:ptCount val="25"/>
                <c:pt idx="0">
                  <c:v>125939.03248051566</c:v>
                </c:pt>
                <c:pt idx="1">
                  <c:v>72492.64649319365</c:v>
                </c:pt>
                <c:pt idx="2">
                  <c:v>67263.882210168551</c:v>
                </c:pt>
                <c:pt idx="3">
                  <c:v>65600.207463616825</c:v>
                </c:pt>
                <c:pt idx="4">
                  <c:v>64567.855966486706</c:v>
                </c:pt>
                <c:pt idx="5">
                  <c:v>61160.503642156757</c:v>
                </c:pt>
                <c:pt idx="6">
                  <c:v>59597.785438773732</c:v>
                </c:pt>
                <c:pt idx="7">
                  <c:v>59290.003806998939</c:v>
                </c:pt>
                <c:pt idx="8">
                  <c:v>57867.067281195588</c:v>
                </c:pt>
                <c:pt idx="9">
                  <c:v>49539.373710074877</c:v>
                </c:pt>
                <c:pt idx="10">
                  <c:v>45572.329059466429</c:v>
                </c:pt>
                <c:pt idx="11">
                  <c:v>42574.718766863676</c:v>
                </c:pt>
                <c:pt idx="12">
                  <c:v>38204.432058937447</c:v>
                </c:pt>
                <c:pt idx="13">
                  <c:v>31632.845049854594</c:v>
                </c:pt>
                <c:pt idx="14">
                  <c:v>22594.766764579566</c:v>
                </c:pt>
                <c:pt idx="15">
                  <c:v>15627.605805632993</c:v>
                </c:pt>
                <c:pt idx="16">
                  <c:v>13399.986825259733</c:v>
                </c:pt>
                <c:pt idx="17">
                  <c:v>11635.924922893833</c:v>
                </c:pt>
                <c:pt idx="18">
                  <c:v>8671.6924429090359</c:v>
                </c:pt>
                <c:pt idx="19">
                  <c:v>8521.5035370220448</c:v>
                </c:pt>
                <c:pt idx="20">
                  <c:v>5992.6359492628944</c:v>
                </c:pt>
                <c:pt idx="21">
                  <c:v>4591.8676571360002</c:v>
                </c:pt>
                <c:pt idx="22">
                  <c:v>4276.1371030309674</c:v>
                </c:pt>
                <c:pt idx="23">
                  <c:v>4097.5394920323506</c:v>
                </c:pt>
                <c:pt idx="24">
                  <c:v>2351.5895616799999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A4-44F7-AE6B-C2BB1D8CE7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6893759"/>
        <c:axId val="1276894239"/>
      </c:barChart>
      <c:catAx>
        <c:axId val="1276893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276894239"/>
        <c:crosses val="autoZero"/>
        <c:auto val="1"/>
        <c:lblAlgn val="ctr"/>
        <c:lblOffset val="100"/>
        <c:noMultiLvlLbl val="0"/>
      </c:catAx>
      <c:valAx>
        <c:axId val="1276894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2768937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Innstig</a:t>
            </a:r>
            <a:r>
              <a:rPr lang="en-US" dirty="0"/>
              <a:t>/km mars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Sheet8!$T$34</c:f>
              <c:strCache>
                <c:ptCount val="1"/>
                <c:pt idx="0">
                  <c:v>Innstig/km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Sheet8!$S$35:$S$59</c:f>
              <c:numCache>
                <c:formatCode>General</c:formatCode>
                <c:ptCount val="25"/>
                <c:pt idx="0">
                  <c:v>14</c:v>
                </c:pt>
                <c:pt idx="1">
                  <c:v>17</c:v>
                </c:pt>
                <c:pt idx="2">
                  <c:v>13</c:v>
                </c:pt>
                <c:pt idx="3">
                  <c:v>3</c:v>
                </c:pt>
                <c:pt idx="4">
                  <c:v>1</c:v>
                </c:pt>
                <c:pt idx="5">
                  <c:v>4</c:v>
                </c:pt>
                <c:pt idx="6">
                  <c:v>5</c:v>
                </c:pt>
                <c:pt idx="7">
                  <c:v>11</c:v>
                </c:pt>
                <c:pt idx="8">
                  <c:v>12</c:v>
                </c:pt>
                <c:pt idx="9">
                  <c:v>6</c:v>
                </c:pt>
                <c:pt idx="10">
                  <c:v>2</c:v>
                </c:pt>
                <c:pt idx="11">
                  <c:v>24</c:v>
                </c:pt>
                <c:pt idx="12">
                  <c:v>15</c:v>
                </c:pt>
                <c:pt idx="13">
                  <c:v>35</c:v>
                </c:pt>
                <c:pt idx="14">
                  <c:v>21</c:v>
                </c:pt>
                <c:pt idx="15">
                  <c:v>36</c:v>
                </c:pt>
                <c:pt idx="16">
                  <c:v>18</c:v>
                </c:pt>
                <c:pt idx="17">
                  <c:v>8</c:v>
                </c:pt>
                <c:pt idx="18">
                  <c:v>19</c:v>
                </c:pt>
                <c:pt idx="19">
                  <c:v>31</c:v>
                </c:pt>
                <c:pt idx="20">
                  <c:v>28</c:v>
                </c:pt>
                <c:pt idx="21">
                  <c:v>16</c:v>
                </c:pt>
                <c:pt idx="22">
                  <c:v>7</c:v>
                </c:pt>
                <c:pt idx="23">
                  <c:v>22</c:v>
                </c:pt>
                <c:pt idx="24">
                  <c:v>23</c:v>
                </c:pt>
              </c:numCache>
            </c:numRef>
          </c:cat>
          <c:val>
            <c:numRef>
              <c:f>Sheet8!$T$35:$T$59</c:f>
              <c:numCache>
                <c:formatCode>General</c:formatCode>
                <c:ptCount val="25"/>
                <c:pt idx="0">
                  <c:v>2.5404435018563505</c:v>
                </c:pt>
                <c:pt idx="1">
                  <c:v>2.4067722503823834</c:v>
                </c:pt>
                <c:pt idx="2">
                  <c:v>2.3483687089699137</c:v>
                </c:pt>
                <c:pt idx="3">
                  <c:v>2.1093665199154246</c:v>
                </c:pt>
                <c:pt idx="4">
                  <c:v>2.0768728246457182</c:v>
                </c:pt>
                <c:pt idx="5">
                  <c:v>2.0740326277966648</c:v>
                </c:pt>
                <c:pt idx="6">
                  <c:v>1.8532258764654699</c:v>
                </c:pt>
                <c:pt idx="7">
                  <c:v>1.8492336979068895</c:v>
                </c:pt>
                <c:pt idx="8">
                  <c:v>1.7851662822283567</c:v>
                </c:pt>
                <c:pt idx="9">
                  <c:v>1.6847969949507429</c:v>
                </c:pt>
                <c:pt idx="10">
                  <c:v>1.4952953746934681</c:v>
                </c:pt>
                <c:pt idx="11">
                  <c:v>1.4486701373946904</c:v>
                </c:pt>
                <c:pt idx="12">
                  <c:v>1.3268167492798009</c:v>
                </c:pt>
                <c:pt idx="13">
                  <c:v>1.1414931704582125</c:v>
                </c:pt>
                <c:pt idx="14">
                  <c:v>1.1097877478174101</c:v>
                </c:pt>
                <c:pt idx="15">
                  <c:v>1.0840780917440989</c:v>
                </c:pt>
                <c:pt idx="16">
                  <c:v>0.98378442710642733</c:v>
                </c:pt>
                <c:pt idx="17">
                  <c:v>0.95097789242271602</c:v>
                </c:pt>
                <c:pt idx="18">
                  <c:v>0.91703024488987217</c:v>
                </c:pt>
                <c:pt idx="19">
                  <c:v>0.84749691294097473</c:v>
                </c:pt>
                <c:pt idx="20">
                  <c:v>0.84558651267871987</c:v>
                </c:pt>
                <c:pt idx="21">
                  <c:v>0.81946363192018012</c:v>
                </c:pt>
                <c:pt idx="22">
                  <c:v>0.75884371395407746</c:v>
                </c:pt>
                <c:pt idx="23">
                  <c:v>0.50278389186520045</c:v>
                </c:pt>
                <c:pt idx="24">
                  <c:v>0.38448079608574948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FB-4EEC-AF8F-0649E5A9CA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6897119"/>
        <c:axId val="1276893279"/>
      </c:barChart>
      <c:catAx>
        <c:axId val="1276897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276893279"/>
        <c:crosses val="autoZero"/>
        <c:auto val="1"/>
        <c:lblAlgn val="ctr"/>
        <c:lblOffset val="100"/>
        <c:noMultiLvlLbl val="0"/>
      </c:catAx>
      <c:valAx>
        <c:axId val="1276893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276897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Innstig</a:t>
            </a:r>
            <a:r>
              <a:rPr lang="en-US" dirty="0"/>
              <a:t>/km  </a:t>
            </a:r>
            <a:r>
              <a:rPr lang="en-US" dirty="0" err="1"/>
              <a:t>apríl</a:t>
            </a:r>
            <a:r>
              <a:rPr lang="en-US" dirty="0"/>
              <a:t>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Sheet8!$T$4</c:f>
              <c:strCache>
                <c:ptCount val="1"/>
                <c:pt idx="0">
                  <c:v>innstig/km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Sheet8!$S$5:$S$29</c:f>
              <c:numCache>
                <c:formatCode>General</c:formatCode>
                <c:ptCount val="25"/>
                <c:pt idx="0">
                  <c:v>17</c:v>
                </c:pt>
                <c:pt idx="1">
                  <c:v>14</c:v>
                </c:pt>
                <c:pt idx="2">
                  <c:v>13</c:v>
                </c:pt>
                <c:pt idx="3">
                  <c:v>1</c:v>
                </c:pt>
                <c:pt idx="4">
                  <c:v>11</c:v>
                </c:pt>
                <c:pt idx="5">
                  <c:v>3</c:v>
                </c:pt>
                <c:pt idx="6">
                  <c:v>4</c:v>
                </c:pt>
                <c:pt idx="7">
                  <c:v>12</c:v>
                </c:pt>
                <c:pt idx="8">
                  <c:v>5</c:v>
                </c:pt>
                <c:pt idx="9">
                  <c:v>24</c:v>
                </c:pt>
                <c:pt idx="10">
                  <c:v>6</c:v>
                </c:pt>
                <c:pt idx="11">
                  <c:v>2</c:v>
                </c:pt>
                <c:pt idx="12">
                  <c:v>15</c:v>
                </c:pt>
                <c:pt idx="13">
                  <c:v>21</c:v>
                </c:pt>
                <c:pt idx="14">
                  <c:v>18</c:v>
                </c:pt>
                <c:pt idx="15">
                  <c:v>35</c:v>
                </c:pt>
                <c:pt idx="16">
                  <c:v>28</c:v>
                </c:pt>
                <c:pt idx="17">
                  <c:v>36</c:v>
                </c:pt>
                <c:pt idx="18">
                  <c:v>16</c:v>
                </c:pt>
                <c:pt idx="19">
                  <c:v>19</c:v>
                </c:pt>
                <c:pt idx="20">
                  <c:v>31</c:v>
                </c:pt>
                <c:pt idx="21">
                  <c:v>8</c:v>
                </c:pt>
                <c:pt idx="22">
                  <c:v>7</c:v>
                </c:pt>
                <c:pt idx="23">
                  <c:v>22</c:v>
                </c:pt>
                <c:pt idx="24">
                  <c:v>23</c:v>
                </c:pt>
              </c:numCache>
            </c:numRef>
          </c:cat>
          <c:val>
            <c:numRef>
              <c:f>Sheet8!$T$5:$T$29</c:f>
              <c:numCache>
                <c:formatCode>General</c:formatCode>
                <c:ptCount val="25"/>
                <c:pt idx="0">
                  <c:v>2.2795365985249765</c:v>
                </c:pt>
                <c:pt idx="1">
                  <c:v>2.1614233461047334</c:v>
                </c:pt>
                <c:pt idx="2">
                  <c:v>1.9327380006544972</c:v>
                </c:pt>
                <c:pt idx="3">
                  <c:v>1.9235262242529845</c:v>
                </c:pt>
                <c:pt idx="4">
                  <c:v>1.9031180148164657</c:v>
                </c:pt>
                <c:pt idx="5">
                  <c:v>1.8777779015149927</c:v>
                </c:pt>
                <c:pt idx="6">
                  <c:v>1.6797922880089158</c:v>
                </c:pt>
                <c:pt idx="7">
                  <c:v>1.6615702054411894</c:v>
                </c:pt>
                <c:pt idx="8">
                  <c:v>1.445898479658948</c:v>
                </c:pt>
                <c:pt idx="9">
                  <c:v>1.3701430822725242</c:v>
                </c:pt>
                <c:pt idx="10">
                  <c:v>1.3243710184738313</c:v>
                </c:pt>
                <c:pt idx="11">
                  <c:v>1.2779899952561165</c:v>
                </c:pt>
                <c:pt idx="12">
                  <c:v>1.0791105174058138</c:v>
                </c:pt>
                <c:pt idx="13">
                  <c:v>1.0759837086245994</c:v>
                </c:pt>
                <c:pt idx="14">
                  <c:v>0.905228754185739</c:v>
                </c:pt>
                <c:pt idx="15">
                  <c:v>0.87310487059652098</c:v>
                </c:pt>
                <c:pt idx="16">
                  <c:v>0.79696087539563432</c:v>
                </c:pt>
                <c:pt idx="17">
                  <c:v>0.78943959284190413</c:v>
                </c:pt>
                <c:pt idx="18">
                  <c:v>0.76544200219869674</c:v>
                </c:pt>
                <c:pt idx="19">
                  <c:v>0.72404964744473621</c:v>
                </c:pt>
                <c:pt idx="20">
                  <c:v>0.66946605294299466</c:v>
                </c:pt>
                <c:pt idx="21">
                  <c:v>0.58701686512231654</c:v>
                </c:pt>
                <c:pt idx="22">
                  <c:v>0.50905262590313383</c:v>
                </c:pt>
                <c:pt idx="23">
                  <c:v>0.42791324957780119</c:v>
                </c:pt>
                <c:pt idx="24">
                  <c:v>0.31884985542232908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73-41D8-8CE0-68988945D3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90531631"/>
        <c:axId val="1890529711"/>
      </c:barChart>
      <c:catAx>
        <c:axId val="1890531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890529711"/>
        <c:crosses val="autoZero"/>
        <c:auto val="1"/>
        <c:lblAlgn val="ctr"/>
        <c:lblOffset val="100"/>
        <c:noMultiLvlLbl val="0"/>
      </c:catAx>
      <c:valAx>
        <c:axId val="18905297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890531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 </a:t>
            </a:r>
            <a:r>
              <a:rPr lang="en-US" dirty="0" err="1"/>
              <a:t>stærstu</a:t>
            </a:r>
            <a:r>
              <a:rPr lang="en-US" dirty="0"/>
              <a:t> </a:t>
            </a:r>
            <a:r>
              <a:rPr lang="en-US" dirty="0" err="1"/>
              <a:t>stoppistöðvarnar</a:t>
            </a:r>
            <a:r>
              <a:rPr lang="en-US" dirty="0"/>
              <a:t> (</a:t>
            </a:r>
            <a:r>
              <a:rPr lang="en-US" dirty="0" err="1"/>
              <a:t>virkir</a:t>
            </a:r>
            <a:r>
              <a:rPr lang="en-US" dirty="0"/>
              <a:t> </a:t>
            </a:r>
            <a:r>
              <a:rPr lang="en-US" dirty="0" err="1"/>
              <a:t>dagar</a:t>
            </a:r>
            <a:r>
              <a:rPr lang="en-US" dirty="0"/>
              <a:t> </a:t>
            </a:r>
            <a:r>
              <a:rPr lang="en-US" dirty="0" err="1"/>
              <a:t>jan-apríl</a:t>
            </a:r>
            <a:r>
              <a:rPr lang="en-US" dirty="0"/>
              <a:t> 2023)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Sheet8!$E$66</c:f>
              <c:strCache>
                <c:ptCount val="1"/>
                <c:pt idx="0">
                  <c:v>Innstig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Sheet8!$D$67:$D$86</c:f>
              <c:strCache>
                <c:ptCount val="20"/>
                <c:pt idx="0">
                  <c:v>Hlemmur</c:v>
                </c:pt>
                <c:pt idx="1">
                  <c:v>Mjódd</c:v>
                </c:pt>
                <c:pt idx="2">
                  <c:v>Hamraborg</c:v>
                </c:pt>
                <c:pt idx="3">
                  <c:v>Lækjartorg A</c:v>
                </c:pt>
                <c:pt idx="4">
                  <c:v>Fjörður</c:v>
                </c:pt>
                <c:pt idx="5">
                  <c:v>Ártún A</c:v>
                </c:pt>
                <c:pt idx="6">
                  <c:v>Ártún B</c:v>
                </c:pt>
                <c:pt idx="7">
                  <c:v>Háskóli Íslands</c:v>
                </c:pt>
                <c:pt idx="8">
                  <c:v>Gamla Hringbraut</c:v>
                </c:pt>
                <c:pt idx="9">
                  <c:v>Ráðhúsið</c:v>
                </c:pt>
                <c:pt idx="10">
                  <c:v>Lækjartorg B</c:v>
                </c:pt>
                <c:pt idx="11">
                  <c:v>Kringlan</c:v>
                </c:pt>
                <c:pt idx="12">
                  <c:v>Ásgarður A</c:v>
                </c:pt>
                <c:pt idx="13">
                  <c:v>Smáralind</c:v>
                </c:pt>
                <c:pt idx="14">
                  <c:v>Hlíðar</c:v>
                </c:pt>
                <c:pt idx="15">
                  <c:v>Norðurbær</c:v>
                </c:pt>
                <c:pt idx="16">
                  <c:v>Smáralind</c:v>
                </c:pt>
                <c:pt idx="17">
                  <c:v>Spöngin A</c:v>
                </c:pt>
                <c:pt idx="18">
                  <c:v>Gamla Hringbraut</c:v>
                </c:pt>
                <c:pt idx="19">
                  <c:v>Kringlumýrarbraut</c:v>
                </c:pt>
              </c:strCache>
            </c:strRef>
          </c:cat>
          <c:val>
            <c:numRef>
              <c:f>Sheet8!$E$67:$E$86</c:f>
              <c:numCache>
                <c:formatCode>General</c:formatCode>
                <c:ptCount val="20"/>
                <c:pt idx="0">
                  <c:v>3815.3086761029699</c:v>
                </c:pt>
                <c:pt idx="1">
                  <c:v>3758.0170185048164</c:v>
                </c:pt>
                <c:pt idx="2">
                  <c:v>1986.503243591118</c:v>
                </c:pt>
                <c:pt idx="3">
                  <c:v>864.63019111073925</c:v>
                </c:pt>
                <c:pt idx="4">
                  <c:v>748.65779425172889</c:v>
                </c:pt>
                <c:pt idx="5">
                  <c:v>745.28196916827335</c:v>
                </c:pt>
                <c:pt idx="6">
                  <c:v>728.73331472012387</c:v>
                </c:pt>
                <c:pt idx="7">
                  <c:v>519.2785807629632</c:v>
                </c:pt>
                <c:pt idx="8">
                  <c:v>410.39659397271595</c:v>
                </c:pt>
                <c:pt idx="9">
                  <c:v>409.11866292296276</c:v>
                </c:pt>
                <c:pt idx="10">
                  <c:v>383.76256817333353</c:v>
                </c:pt>
                <c:pt idx="11">
                  <c:v>357.78045060123441</c:v>
                </c:pt>
                <c:pt idx="12">
                  <c:v>356.66215757160501</c:v>
                </c:pt>
                <c:pt idx="13">
                  <c:v>316.48151940962947</c:v>
                </c:pt>
                <c:pt idx="14">
                  <c:v>310.44728007641925</c:v>
                </c:pt>
                <c:pt idx="15">
                  <c:v>300.2817432174075</c:v>
                </c:pt>
                <c:pt idx="16">
                  <c:v>293.63719474129613</c:v>
                </c:pt>
                <c:pt idx="17">
                  <c:v>292.77634542604949</c:v>
                </c:pt>
                <c:pt idx="18">
                  <c:v>280.4298662782968</c:v>
                </c:pt>
                <c:pt idx="19">
                  <c:v>274.31023794567932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17-440D-BFC6-BAC2A9ED6C70}"/>
            </c:ext>
          </c:extLst>
        </c:ser>
        <c:ser>
          <c:idx val="1"/>
          <c:order val="1"/>
          <c:tx>
            <c:strRef>
              <c:f>Sheet8!$F$66</c:f>
              <c:strCache>
                <c:ptCount val="1"/>
                <c:pt idx="0">
                  <c:v>Útstig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Sheet8!$D$67:$D$86</c:f>
              <c:strCache>
                <c:ptCount val="20"/>
                <c:pt idx="0">
                  <c:v>Hlemmur</c:v>
                </c:pt>
                <c:pt idx="1">
                  <c:v>Mjódd</c:v>
                </c:pt>
                <c:pt idx="2">
                  <c:v>Hamraborg</c:v>
                </c:pt>
                <c:pt idx="3">
                  <c:v>Lækjartorg A</c:v>
                </c:pt>
                <c:pt idx="4">
                  <c:v>Fjörður</c:v>
                </c:pt>
                <c:pt idx="5">
                  <c:v>Ártún A</c:v>
                </c:pt>
                <c:pt idx="6">
                  <c:v>Ártún B</c:v>
                </c:pt>
                <c:pt idx="7">
                  <c:v>Háskóli Íslands</c:v>
                </c:pt>
                <c:pt idx="8">
                  <c:v>Gamla Hringbraut</c:v>
                </c:pt>
                <c:pt idx="9">
                  <c:v>Ráðhúsið</c:v>
                </c:pt>
                <c:pt idx="10">
                  <c:v>Lækjartorg B</c:v>
                </c:pt>
                <c:pt idx="11">
                  <c:v>Kringlan</c:v>
                </c:pt>
                <c:pt idx="12">
                  <c:v>Ásgarður A</c:v>
                </c:pt>
                <c:pt idx="13">
                  <c:v>Smáralind</c:v>
                </c:pt>
                <c:pt idx="14">
                  <c:v>Hlíðar</c:v>
                </c:pt>
                <c:pt idx="15">
                  <c:v>Norðurbær</c:v>
                </c:pt>
                <c:pt idx="16">
                  <c:v>Smáralind</c:v>
                </c:pt>
                <c:pt idx="17">
                  <c:v>Spöngin A</c:v>
                </c:pt>
                <c:pt idx="18">
                  <c:v>Gamla Hringbraut</c:v>
                </c:pt>
                <c:pt idx="19">
                  <c:v>Kringlumýrarbraut</c:v>
                </c:pt>
              </c:strCache>
            </c:strRef>
          </c:cat>
          <c:val>
            <c:numRef>
              <c:f>Sheet8!$F$67:$F$86</c:f>
              <c:numCache>
                <c:formatCode>General</c:formatCode>
                <c:ptCount val="20"/>
                <c:pt idx="0">
                  <c:v>3424.4729420758094</c:v>
                </c:pt>
                <c:pt idx="1">
                  <c:v>3835.1671194327246</c:v>
                </c:pt>
                <c:pt idx="2">
                  <c:v>1853.7509855727121</c:v>
                </c:pt>
                <c:pt idx="3">
                  <c:v>413.02588762913518</c:v>
                </c:pt>
                <c:pt idx="4">
                  <c:v>686.4555253993816</c:v>
                </c:pt>
                <c:pt idx="5">
                  <c:v>668.9570126535798</c:v>
                </c:pt>
                <c:pt idx="6">
                  <c:v>606.06748191111149</c:v>
                </c:pt>
                <c:pt idx="7">
                  <c:v>132.77882793061733</c:v>
                </c:pt>
                <c:pt idx="8">
                  <c:v>164.58315183382715</c:v>
                </c:pt>
                <c:pt idx="9">
                  <c:v>128.16796451604958</c:v>
                </c:pt>
                <c:pt idx="10">
                  <c:v>266.30607313432029</c:v>
                </c:pt>
                <c:pt idx="11">
                  <c:v>226.91411437111111</c:v>
                </c:pt>
                <c:pt idx="12">
                  <c:v>280.64707990160548</c:v>
                </c:pt>
                <c:pt idx="13">
                  <c:v>359.81448117592532</c:v>
                </c:pt>
                <c:pt idx="14">
                  <c:v>133.92523463345708</c:v>
                </c:pt>
                <c:pt idx="15">
                  <c:v>91.271900316790209</c:v>
                </c:pt>
                <c:pt idx="16">
                  <c:v>252.84737867530797</c:v>
                </c:pt>
                <c:pt idx="17">
                  <c:v>241.30746876580267</c:v>
                </c:pt>
                <c:pt idx="18">
                  <c:v>443.64768692678905</c:v>
                </c:pt>
                <c:pt idx="19">
                  <c:v>104.5823605275308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17-440D-BFC6-BAC2A9ED6C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5332879"/>
        <c:axId val="625332399"/>
      </c:barChart>
      <c:catAx>
        <c:axId val="625332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25332399"/>
        <c:crosses val="autoZero"/>
        <c:auto val="1"/>
        <c:lblAlgn val="ctr"/>
        <c:lblOffset val="100"/>
        <c:noMultiLvlLbl val="0"/>
      </c:catAx>
      <c:valAx>
        <c:axId val="625332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625332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213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00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52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066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568BFBB-B4B3-3D43-8EBE-567E7218AB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137284"/>
            <a:ext cx="12192000" cy="69952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9AD630-AB87-C947-95C4-71DD397C61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4B8ACE-D6D2-0746-ACEC-CC72BA9B16A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4082" y="3663923"/>
            <a:ext cx="10803835" cy="233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2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995EEC-9302-594E-BB22-2E116BDA0177}"/>
              </a:ext>
            </a:extLst>
          </p:cNvPr>
          <p:cNvSpPr/>
          <p:nvPr userDrawn="1"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AAAEA4-1751-A344-BB20-B69CB0B82E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1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T America Rg" pitchFamily="2" charset="77"/>
          <a:ea typeface="GT America Rg" pitchFamily="2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938294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8384C6-FF30-E242-8BCA-A74942556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7284"/>
            <a:ext cx="12192000" cy="69952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A83790-2997-C643-8BC0-701E26C30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BC4EF8-050F-B84F-9352-094CB7C91B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82" y="3663923"/>
            <a:ext cx="10803835" cy="2334805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17CFED84-3C76-A747-94D4-DC3D4EBB8840}"/>
              </a:ext>
            </a:extLst>
          </p:cNvPr>
          <p:cNvSpPr txBox="1">
            <a:spLocks/>
          </p:cNvSpPr>
          <p:nvPr/>
        </p:nvSpPr>
        <p:spPr>
          <a:xfrm>
            <a:off x="1446143" y="1553851"/>
            <a:ext cx="10515600" cy="995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dirty="0" err="1"/>
              <a:t>Farþegatölur</a:t>
            </a:r>
            <a:endParaRPr lang="en-IS" dirty="0"/>
          </a:p>
        </p:txBody>
      </p:sp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5A1DB5F6-B49C-AC45-B3B0-E18E13AD6639}"/>
              </a:ext>
            </a:extLst>
          </p:cNvPr>
          <p:cNvSpPr txBox="1">
            <a:spLocks/>
          </p:cNvSpPr>
          <p:nvPr/>
        </p:nvSpPr>
        <p:spPr>
          <a:xfrm>
            <a:off x="1982856" y="2658356"/>
            <a:ext cx="10515600" cy="429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1" kern="1200" baseline="0">
                <a:solidFill>
                  <a:schemeClr val="tx1"/>
                </a:solidFill>
                <a:latin typeface="GT America Compressed Bold" pitchFamily="2" charset="77"/>
                <a:ea typeface="+mj-ea"/>
                <a:cs typeface="+mj-cs"/>
              </a:defRPr>
            </a:lvl1pPr>
          </a:lstStyle>
          <a:p>
            <a:r>
              <a:rPr lang="en-GB" sz="3000" b="0" i="1" baseline="0" dirty="0" err="1">
                <a:latin typeface="GT America Rg" pitchFamily="2" charset="77"/>
              </a:rPr>
              <a:t>Skipulagsdeild</a:t>
            </a:r>
            <a:r>
              <a:rPr lang="en-GB" sz="3000" b="0" i="1" baseline="0" dirty="0">
                <a:latin typeface="GT America Rg" pitchFamily="2" charset="77"/>
              </a:rPr>
              <a:t> – </a:t>
            </a:r>
            <a:r>
              <a:rPr lang="en-GB" sz="3000" b="0" i="1" baseline="0" dirty="0" err="1">
                <a:latin typeface="GT America Rg" pitchFamily="2" charset="77"/>
              </a:rPr>
              <a:t>maí</a:t>
            </a:r>
            <a:r>
              <a:rPr lang="en-GB" sz="3000" b="0" i="1" baseline="0" dirty="0">
                <a:latin typeface="GT America Rg" pitchFamily="2" charset="77"/>
              </a:rPr>
              <a:t> 2023 (</a:t>
            </a:r>
            <a:r>
              <a:rPr lang="en-GB" sz="3000" b="0" i="1" baseline="0" dirty="0" err="1">
                <a:latin typeface="GT America Rg" pitchFamily="2" charset="77"/>
              </a:rPr>
              <a:t>tölur</a:t>
            </a:r>
            <a:r>
              <a:rPr lang="en-GB" sz="3000" b="0" i="1" baseline="0" dirty="0">
                <a:latin typeface="GT America Rg" pitchFamily="2" charset="77"/>
              </a:rPr>
              <a:t> mars </a:t>
            </a:r>
            <a:r>
              <a:rPr lang="en-GB" sz="3000" b="0" i="1" baseline="0" dirty="0" err="1">
                <a:latin typeface="GT America Rg" pitchFamily="2" charset="77"/>
              </a:rPr>
              <a:t>og</a:t>
            </a:r>
            <a:r>
              <a:rPr lang="en-GB" sz="3000" b="0" i="1" baseline="0" dirty="0">
                <a:latin typeface="GT America Rg" pitchFamily="2" charset="77"/>
              </a:rPr>
              <a:t> </a:t>
            </a:r>
            <a:r>
              <a:rPr lang="en-GB" sz="3000" b="0" i="1" baseline="0" dirty="0" err="1">
                <a:latin typeface="GT America Rg" pitchFamily="2" charset="77"/>
              </a:rPr>
              <a:t>apríl</a:t>
            </a:r>
            <a:r>
              <a:rPr lang="en-GB" sz="3000" b="0" i="1" baseline="0" dirty="0">
                <a:latin typeface="GT America Rg" pitchFamily="2" charset="77"/>
              </a:rPr>
              <a:t> 2023)</a:t>
            </a:r>
            <a:endParaRPr lang="en-IS" sz="3000" b="0" i="1" baseline="0" dirty="0">
              <a:latin typeface="GT America Rg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55362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977A57-3C55-C34B-80AA-80CB65E50455}"/>
              </a:ext>
            </a:extLst>
          </p:cNvPr>
          <p:cNvSpPr/>
          <p:nvPr/>
        </p:nvSpPr>
        <p:spPr>
          <a:xfrm>
            <a:off x="10545417" y="0"/>
            <a:ext cx="1646583" cy="6858000"/>
          </a:xfrm>
          <a:prstGeom prst="rect">
            <a:avLst/>
          </a:prstGeom>
          <a:solidFill>
            <a:srgbClr val="FFD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C3C08E-5BA8-5E4E-AD01-68BB525C2C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1269" y="282713"/>
            <a:ext cx="654878" cy="6548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7B6FE1-A374-46FE-0D0E-B25A85B0F5BC}"/>
              </a:ext>
            </a:extLst>
          </p:cNvPr>
          <p:cNvSpPr txBox="1"/>
          <p:nvPr/>
        </p:nvSpPr>
        <p:spPr>
          <a:xfrm>
            <a:off x="224429" y="152400"/>
            <a:ext cx="9825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dirty="0"/>
              <a:t>Heildarfjöldi innstiga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FA5D77B-8A1F-7689-99DA-8F0860C28B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435652"/>
              </p:ext>
            </p:extLst>
          </p:nvPr>
        </p:nvGraphicFramePr>
        <p:xfrm>
          <a:off x="495854" y="675621"/>
          <a:ext cx="9857602" cy="6029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632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2ED655-179D-2CD0-1178-BA70ED9A7B2D}"/>
              </a:ext>
            </a:extLst>
          </p:cNvPr>
          <p:cNvSpPr txBox="1"/>
          <p:nvPr/>
        </p:nvSpPr>
        <p:spPr>
          <a:xfrm>
            <a:off x="376334" y="569167"/>
            <a:ext cx="9825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dirty="0"/>
              <a:t>Metfjöldi innstiga í mars og apríl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E6D4A26-8279-8426-32E7-35DFA03BA1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394106"/>
              </p:ext>
            </p:extLst>
          </p:nvPr>
        </p:nvGraphicFramePr>
        <p:xfrm>
          <a:off x="138430" y="1737360"/>
          <a:ext cx="5279546" cy="3553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7D2DE00-7204-32FD-3EAD-347EF52EAF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3289595"/>
              </p:ext>
            </p:extLst>
          </p:nvPr>
        </p:nvGraphicFramePr>
        <p:xfrm>
          <a:off x="5417976" y="1737360"/>
          <a:ext cx="5279546" cy="3553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677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5BCD0B-719F-0BFD-0D32-15968A4246FE}"/>
              </a:ext>
            </a:extLst>
          </p:cNvPr>
          <p:cNvSpPr txBox="1"/>
          <p:nvPr/>
        </p:nvSpPr>
        <p:spPr>
          <a:xfrm>
            <a:off x="376334" y="569167"/>
            <a:ext cx="9825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dirty="0"/>
              <a:t>Fjöldi innstiga </a:t>
            </a:r>
            <a:r>
              <a:rPr lang="is-IS" sz="2800"/>
              <a:t>eftir leiðum</a:t>
            </a:r>
            <a:endParaRPr lang="is-IS" sz="28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A3BE9C3-2A3F-10CF-491C-01CBDC4967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4363941"/>
              </p:ext>
            </p:extLst>
          </p:nvPr>
        </p:nvGraphicFramePr>
        <p:xfrm>
          <a:off x="640080" y="1311275"/>
          <a:ext cx="8841264" cy="4977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9660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5BCD0B-719F-0BFD-0D32-15968A4246FE}"/>
              </a:ext>
            </a:extLst>
          </p:cNvPr>
          <p:cNvSpPr txBox="1"/>
          <p:nvPr/>
        </p:nvSpPr>
        <p:spPr>
          <a:xfrm>
            <a:off x="234924" y="45947"/>
            <a:ext cx="9825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dirty="0"/>
              <a:t>Fjöldi innstiga eftir leiðum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3F4A769-EB0B-9CCB-81E2-F1ADAF9D3F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0090481"/>
              </p:ext>
            </p:extLst>
          </p:nvPr>
        </p:nvGraphicFramePr>
        <p:xfrm>
          <a:off x="376334" y="762000"/>
          <a:ext cx="9966545" cy="584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5426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5BCD0B-719F-0BFD-0D32-15968A4246FE}"/>
              </a:ext>
            </a:extLst>
          </p:cNvPr>
          <p:cNvSpPr txBox="1"/>
          <p:nvPr/>
        </p:nvSpPr>
        <p:spPr>
          <a:xfrm>
            <a:off x="223105" y="152607"/>
            <a:ext cx="9825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dirty="0"/>
              <a:t>Fjöldi innstiga á hvern km eftir leiðum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64EDFBD-7F37-DF61-F717-58E484450C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040562"/>
              </p:ext>
            </p:extLst>
          </p:nvPr>
        </p:nvGraphicFramePr>
        <p:xfrm>
          <a:off x="314960" y="822960"/>
          <a:ext cx="10159999" cy="5801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9823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5BCD0B-719F-0BFD-0D32-15968A4246FE}"/>
              </a:ext>
            </a:extLst>
          </p:cNvPr>
          <p:cNvSpPr txBox="1"/>
          <p:nvPr/>
        </p:nvSpPr>
        <p:spPr>
          <a:xfrm>
            <a:off x="223105" y="152607"/>
            <a:ext cx="9825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dirty="0"/>
              <a:t>Fjöldi innstiga á hvern km eftir leiðum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2D6D455-A6EE-F22D-3E63-7D4C29CF8F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481834"/>
              </p:ext>
            </p:extLst>
          </p:nvPr>
        </p:nvGraphicFramePr>
        <p:xfrm>
          <a:off x="396240" y="863601"/>
          <a:ext cx="10027920" cy="5841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2841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889CE6-A2B0-C626-A59C-BA1F30E17C08}"/>
              </a:ext>
            </a:extLst>
          </p:cNvPr>
          <p:cNvSpPr txBox="1"/>
          <p:nvPr/>
        </p:nvSpPr>
        <p:spPr>
          <a:xfrm>
            <a:off x="156737" y="145559"/>
            <a:ext cx="9825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800" dirty="0"/>
              <a:t>Stærstu stoppistöðvarnar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3CC99A0-97FE-C6A0-F89F-1323033BB5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1748721"/>
              </p:ext>
            </p:extLst>
          </p:nvPr>
        </p:nvGraphicFramePr>
        <p:xfrm>
          <a:off x="156737" y="1178560"/>
          <a:ext cx="9485103" cy="5415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8601D756-2185-41F8-EC11-9AB6BC3E9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434" y="71475"/>
            <a:ext cx="4197566" cy="422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171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1961</TotalTime>
  <Words>96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GT America Compressed Bold</vt:lpstr>
      <vt:lpstr>Arial</vt:lpstr>
      <vt:lpstr>Calibri</vt:lpstr>
      <vt:lpstr>GT America Rg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Bobby Breiðholt</dc:creator>
  <cp:lastModifiedBy>Herdís Steinarsdóttir</cp:lastModifiedBy>
  <cp:revision>11</cp:revision>
  <dcterms:created xsi:type="dcterms:W3CDTF">2022-03-22T11:38:45Z</dcterms:created>
  <dcterms:modified xsi:type="dcterms:W3CDTF">2023-05-23T14:11:47Z</dcterms:modified>
</cp:coreProperties>
</file>