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b" ContentType="application/vnd.ms-excel.sheet.binary.macroEnabled.12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4" r:id="rId2"/>
    <p:sldMasterId id="2147483667" r:id="rId3"/>
  </p:sldMasterIdLst>
  <p:notesMasterIdLst>
    <p:notesMasterId r:id="rId8"/>
  </p:notesMasterIdLst>
  <p:sldIdLst>
    <p:sldId id="256" r:id="rId4"/>
    <p:sldId id="257" r:id="rId5"/>
    <p:sldId id="260" r:id="rId6"/>
    <p:sldId id="258" r:id="rId7"/>
  </p:sldIdLst>
  <p:sldSz cx="12192000" cy="6858000"/>
  <p:notesSz cx="6858000" cy="9144000"/>
  <p:defaultTextStyle>
    <a:defPPr>
      <a:defRPr lang="en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68E48E-4FFE-411A-845F-BFFE792CD5CB}" v="47" dt="2023-02-22T10:16:18.8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6925" autoAdjust="0"/>
  </p:normalViewPr>
  <p:slideViewPr>
    <p:cSldViewPr snapToGrid="0">
      <p:cViewPr varScale="1">
        <p:scale>
          <a:sx n="96" d="100"/>
          <a:sy n="96" d="100"/>
        </p:scale>
        <p:origin x="11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56BFC2-D14A-4E70-93FC-34F5BCFAFE93}" type="datetimeFigureOut">
              <a:rPr lang="is-IS" smtClean="0"/>
              <a:t>2.3.2023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s-I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B1E5AB-D43A-487A-B000-64698F98F1DF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208398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s-IS" dirty="0"/>
              <a:t>Árskort 41.6 milljónum yfir áætlun í sept. til janúar, áætlun gerði ráð fyrir  50.1 milljón í tekjur á þessu tímabili en rauntekjur voru 91.7 milljónir af sölu almennra árskorta</a:t>
            </a:r>
          </a:p>
          <a:p>
            <a:r>
              <a:rPr lang="is-IS" dirty="0"/>
              <a:t>Á sama tíma eru tekjur af almennum áskriftum um 20 milljónum undir áætlun, eða um 200 </a:t>
            </a:r>
            <a:r>
              <a:rPr lang="is-IS" dirty="0" err="1"/>
              <a:t>millj</a:t>
            </a:r>
            <a:r>
              <a:rPr lang="is-IS" dirty="0"/>
              <a:t>. í staðinn fyrir 220 sem áætlað var</a:t>
            </a:r>
          </a:p>
          <a:p>
            <a:endParaRPr lang="is-IS" dirty="0"/>
          </a:p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B1E5AB-D43A-487A-B000-64698F98F1DF}" type="slidenum">
              <a:rPr lang="is-IS" smtClean="0"/>
              <a:t>2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079583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0653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8446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58ADA-84FD-C646-09DF-5FB5D09CD5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BA6D14-D468-0B26-3A1D-8DA72FBA39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144C83-F9E8-43B3-D9F6-8E3B1027B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1E64E-4BD4-4080-8395-633B1AFE464F}" type="datetimeFigureOut">
              <a:rPr lang="is-IS" smtClean="0"/>
              <a:t>2.3.2023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8B896F-FB80-C44F-DACD-A030855DB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6DCF3-8A30-4807-7125-948E62AE9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1D4FF-61C8-4ACE-B1A0-426351BC5CE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772497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9453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9327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emf"/><Relationship Id="rId5" Type="http://schemas.openxmlformats.org/officeDocument/2006/relationships/image" Target="../media/image1.emf"/><Relationship Id="rId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F995EEC-9302-594E-BB22-2E116BDA0177}"/>
              </a:ext>
            </a:extLst>
          </p:cNvPr>
          <p:cNvSpPr/>
          <p:nvPr/>
        </p:nvSpPr>
        <p:spPr>
          <a:xfrm>
            <a:off x="10545417" y="0"/>
            <a:ext cx="1646583" cy="6858000"/>
          </a:xfrm>
          <a:prstGeom prst="rect">
            <a:avLst/>
          </a:prstGeom>
          <a:solidFill>
            <a:srgbClr val="FFD2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9AAAEA4-1751-A344-BB20-B69CB0B82E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87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568BFBB-B4B3-3D43-8EBE-567E7218AB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137284"/>
            <a:ext cx="12192000" cy="699528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F9AD630-AB87-C947-95C4-71DD397C61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4B8ACE-D6D2-0746-ACEC-CC72BA9B16A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4082" y="3663923"/>
            <a:ext cx="10803835" cy="2334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268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5807342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Binary_Worksheet.xlsb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Excel_Binary_Worksheet1.xlsb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emf"/><Relationship Id="rId4" Type="http://schemas.openxmlformats.org/officeDocument/2006/relationships/package" Target="../embeddings/Microsoft_Excel_Binary_Worksheet2.xlsb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2A977-4877-E0B9-A01E-1F69744320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s-IS" dirty="0"/>
              <a:t>Sölutölur og innstig </a:t>
            </a:r>
            <a:br>
              <a:rPr lang="is-IS" dirty="0"/>
            </a:br>
            <a:r>
              <a:rPr lang="is-IS" dirty="0"/>
              <a:t>Janúar 2023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C52E8D-5F0D-8DC8-EDB6-D07DAA79C0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810781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AFCFE5D-32CD-8986-A930-F49AEAD236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9985" y="212322"/>
            <a:ext cx="9144000" cy="1111879"/>
          </a:xfrm>
        </p:spPr>
        <p:txBody>
          <a:bodyPr/>
          <a:lstStyle/>
          <a:p>
            <a:pPr algn="l"/>
            <a:r>
              <a:rPr lang="is-IS" sz="4800" dirty="0"/>
              <a:t>Janúar 2023 – Raun </a:t>
            </a:r>
            <a:r>
              <a:rPr lang="is-IS" sz="4800" dirty="0" err="1"/>
              <a:t>vs</a:t>
            </a:r>
            <a:r>
              <a:rPr lang="is-IS" sz="4800" dirty="0"/>
              <a:t>. áætlun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8EAB44E-FA71-5822-2FA1-77402C71CB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9985" y="2053087"/>
            <a:ext cx="5613658" cy="3946585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dirty="0"/>
              <a:t>Flestir vöruliðir nokkurn veginn á áætlun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dirty="0"/>
              <a:t>Flagga tveimur þáttum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s-IS" dirty="0"/>
              <a:t>Stakir miðar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s-IS" dirty="0"/>
              <a:t>Almennar áskriftir </a:t>
            </a:r>
            <a:r>
              <a:rPr lang="is-IS" dirty="0" err="1"/>
              <a:t>vs</a:t>
            </a:r>
            <a:r>
              <a:rPr lang="is-IS" dirty="0"/>
              <a:t>. árskort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dirty="0"/>
              <a:t>Ath. Skekkja í FARA skýrslu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s-IS" dirty="0"/>
              <a:t>í skoðun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4FE080E9-6909-2D5B-1943-816561C89E4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4062129"/>
              </p:ext>
            </p:extLst>
          </p:nvPr>
        </p:nvGraphicFramePr>
        <p:xfrm>
          <a:off x="6843894" y="1440611"/>
          <a:ext cx="2750294" cy="507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nary Worksheet" r:id="rId3" imgW="3438630" imgH="6343534" progId="Excel.SheetBinaryMacroEnabled.12">
                  <p:embed/>
                </p:oleObj>
              </mc:Choice>
              <mc:Fallback>
                <p:oleObj name="Binary Worksheet" r:id="rId3" imgW="3438630" imgH="6343534" progId="Excel.SheetBinaryMacroEnabled.12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4FE080E9-6909-2D5B-1943-816561C89E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43894" y="1440611"/>
                        <a:ext cx="2750294" cy="5073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5603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AFCFE5D-32CD-8986-A930-F49AEAD236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9985" y="212322"/>
            <a:ext cx="9144000" cy="1111879"/>
          </a:xfrm>
        </p:spPr>
        <p:txBody>
          <a:bodyPr/>
          <a:lstStyle/>
          <a:p>
            <a:pPr algn="l"/>
            <a:r>
              <a:rPr lang="is-IS" sz="4800" dirty="0"/>
              <a:t>Janúar 22 </a:t>
            </a:r>
            <a:r>
              <a:rPr lang="is-IS" sz="4800" dirty="0" err="1"/>
              <a:t>vs</a:t>
            </a:r>
            <a:r>
              <a:rPr lang="is-IS" sz="4800" dirty="0"/>
              <a:t>. 23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58F4771-B398-A08A-EE94-25F0D5D05B77}"/>
              </a:ext>
            </a:extLst>
          </p:cNvPr>
          <p:cNvSpPr txBox="1"/>
          <p:nvPr/>
        </p:nvSpPr>
        <p:spPr>
          <a:xfrm>
            <a:off x="7712015" y="1324201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/>
              <a:t> 2022       2023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4DBCC48-6B3D-A8B7-F1AB-B930DF7D561F}"/>
              </a:ext>
            </a:extLst>
          </p:cNvPr>
          <p:cNvSpPr txBox="1"/>
          <p:nvPr/>
        </p:nvSpPr>
        <p:spPr>
          <a:xfrm>
            <a:off x="853600" y="3265644"/>
            <a:ext cx="447834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dirty="0"/>
              <a:t>Janúar 2022 – </a:t>
            </a:r>
            <a:r>
              <a:rPr lang="is-IS" dirty="0" err="1"/>
              <a:t>Covid</a:t>
            </a:r>
            <a:r>
              <a:rPr lang="is-IS" dirty="0"/>
              <a:t> hafði mikil áhrif á sölu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dirty="0"/>
              <a:t>Mikil fjölgun viðskiptavina í áskrift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dirty="0"/>
              <a:t>Sala árskorta fyrir fullorðna töluvert meiri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s-IS" dirty="0"/>
          </a:p>
          <a:p>
            <a:endParaRPr lang="is-IS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2756F632-D705-79AE-7932-387C3CEB83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1421632"/>
              </p:ext>
            </p:extLst>
          </p:nvPr>
        </p:nvGraphicFramePr>
        <p:xfrm>
          <a:off x="6525000" y="1688609"/>
          <a:ext cx="2092225" cy="4923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nary Worksheet" r:id="rId2" imgW="2695658" imgH="6343534" progId="Excel.SheetBinaryMacroEnabled.12">
                  <p:embed/>
                </p:oleObj>
              </mc:Choice>
              <mc:Fallback>
                <p:oleObj name="Binary Worksheet" r:id="rId2" imgW="2695658" imgH="6343534" progId="Excel.SheetBinaryMacroEnabled.12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2756F632-D705-79AE-7932-387C3CEB83C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525000" y="1688609"/>
                        <a:ext cx="2092225" cy="49237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10329A1-2769-144A-50B0-E15FB4B800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9216541"/>
              </p:ext>
            </p:extLst>
          </p:nvPr>
        </p:nvGraphicFramePr>
        <p:xfrm>
          <a:off x="8617225" y="1688609"/>
          <a:ext cx="783659" cy="4923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nary Worksheet" r:id="rId4" imgW="1009484" imgH="6343534" progId="Excel.SheetBinaryMacroEnabled.12">
                  <p:embed/>
                </p:oleObj>
              </mc:Choice>
              <mc:Fallback>
                <p:oleObj name="Binary Worksheet" r:id="rId4" imgW="1009484" imgH="6343534" progId="Excel.SheetBinaryMacroEnabled.12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F10329A1-2769-144A-50B0-E15FB4B800F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617225" y="1688609"/>
                        <a:ext cx="783659" cy="49237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6390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768052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Strætó powerpoint grunnur</Template>
  <TotalTime>201</TotalTime>
  <Words>123</Words>
  <Application>Microsoft Office PowerPoint</Application>
  <PresentationFormat>Widescreen</PresentationFormat>
  <Paragraphs>16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GT America Rg</vt:lpstr>
      <vt:lpstr>1_Custom Design</vt:lpstr>
      <vt:lpstr>Custom Design</vt:lpstr>
      <vt:lpstr>2_Custom Design</vt:lpstr>
      <vt:lpstr>Binary Worksheet</vt:lpstr>
      <vt:lpstr>Sölutölur og innstig  Janúar 2023</vt:lpstr>
      <vt:lpstr>Janúar 2023 – Raun vs. áætlun</vt:lpstr>
      <vt:lpstr>Janúar 22 vs. 23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Sölutölur og innstig  Janúar 2023</dc:title>
  <dc:creator>Markús Vilhjálmsson</dc:creator>
  <cp:lastModifiedBy>Herdís Steinarsdóttir</cp:lastModifiedBy>
  <cp:revision>3</cp:revision>
  <dcterms:created xsi:type="dcterms:W3CDTF">2023-02-21T14:51:45Z</dcterms:created>
  <dcterms:modified xsi:type="dcterms:W3CDTF">2023-03-02T16:00:22Z</dcterms:modified>
</cp:coreProperties>
</file>