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7" r:id="rId3"/>
  </p:sldMasterIdLst>
  <p:notesMasterIdLst>
    <p:notesMasterId r:id="rId19"/>
  </p:notesMasterIdLst>
  <p:sldIdLst>
    <p:sldId id="257" r:id="rId4"/>
    <p:sldId id="261" r:id="rId5"/>
    <p:sldId id="259" r:id="rId6"/>
    <p:sldId id="263" r:id="rId7"/>
    <p:sldId id="256" r:id="rId8"/>
    <p:sldId id="258" r:id="rId9"/>
    <p:sldId id="264" r:id="rId10"/>
    <p:sldId id="262" r:id="rId11"/>
    <p:sldId id="260" r:id="rId12"/>
    <p:sldId id="266" r:id="rId13"/>
    <p:sldId id="267" r:id="rId14"/>
    <p:sldId id="270" r:id="rId15"/>
    <p:sldId id="268" r:id="rId16"/>
    <p:sldId id="269" r:id="rId17"/>
    <p:sldId id="265" r:id="rId18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4A5076-8573-4D64-9BDF-9A717AFD54B9}" v="10" dt="2023-02-23T13:30:43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6828" autoAdjust="0"/>
  </p:normalViewPr>
  <p:slideViewPr>
    <p:cSldViewPr snapToGrid="0">
      <p:cViewPr varScale="1">
        <p:scale>
          <a:sx n="74" d="100"/>
          <a:sy n="74" d="100"/>
        </p:scale>
        <p:origin x="19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0FF4-930B-407E-8A1D-0CF14B7C403B}" type="datetimeFigureOut">
              <a:rPr lang="is-IS" smtClean="0"/>
              <a:t>2.3.2023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FBB28-1B9F-4C0C-99AB-D9E90A477C3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2907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Áskrifendur voru um 3.000 árið 2019 (bara fullorðnir)</a:t>
            </a:r>
          </a:p>
          <a:p>
            <a:r>
              <a:rPr lang="is-IS" dirty="0"/>
              <a:t>Eru yfir 8.500 í dag  (allir hópar)</a:t>
            </a:r>
          </a:p>
          <a:p>
            <a:r>
              <a:rPr lang="is-IS" dirty="0"/>
              <a:t>Fullorðnir  - 4700 áskrifendur (jan 23)</a:t>
            </a:r>
          </a:p>
          <a:p>
            <a:r>
              <a:rPr lang="is-IS" dirty="0"/>
              <a:t>Ungmenni – 2350 áskrifendur </a:t>
            </a:r>
          </a:p>
          <a:p>
            <a:r>
              <a:rPr lang="is-IS" dirty="0"/>
              <a:t>Aldraðir – 131</a:t>
            </a:r>
          </a:p>
          <a:p>
            <a:r>
              <a:rPr lang="is-IS" dirty="0"/>
              <a:t>Öryrkjar – 220</a:t>
            </a:r>
          </a:p>
          <a:p>
            <a:r>
              <a:rPr lang="is-IS" dirty="0"/>
              <a:t>Nemar - 1091</a:t>
            </a:r>
          </a:p>
          <a:p>
            <a:endParaRPr lang="is-IS" dirty="0"/>
          </a:p>
          <a:p>
            <a:r>
              <a:rPr lang="is-IS" dirty="0"/>
              <a:t>Fjöldi árskortshafa var um 9500 árið 2019</a:t>
            </a:r>
          </a:p>
          <a:p>
            <a:r>
              <a:rPr lang="is-IS" dirty="0"/>
              <a:t>En fækkar – skýrir þessa miklu fjölgun í áskrifum þar sem þær voru ekki í boði fyrir Klapp kerfið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FBB28-1B9F-4C0C-99AB-D9E90A477C38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2541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73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75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7B65-E7B7-9A17-4C0D-A4E1F0110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5749A-3D7B-E054-9F12-75EE6803E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93C0D-1D37-442F-4CEE-59686493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A8F3-07AE-43E8-AA30-71456913ABE9}" type="datetimeFigureOut">
              <a:rPr lang="is-IS" smtClean="0"/>
              <a:t>2.3.2023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40E70-3E5B-E1A1-69AE-DEADD0E9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2E18-49FA-B8CE-6142-BABA4997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CC6C-CA10-4B4B-B545-A4CE3F8F80B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7881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30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83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7B65-E7B7-9A17-4C0D-A4E1F0110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5749A-3D7B-E054-9F12-75EE6803E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93C0D-1D37-442F-4CEE-59686493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A8F3-07AE-43E8-AA30-71456913ABE9}" type="datetimeFigureOut">
              <a:rPr lang="is-IS" smtClean="0"/>
              <a:t>2.3.2023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40E70-3E5B-E1A1-69AE-DEADD0E9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2E18-49FA-B8CE-6142-BABA4997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CC6C-CA10-4B4B-B545-A4CE3F8F80B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2362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995EEC-9302-594E-BB22-2E116BDA0177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AAEA4-1751-A344-BB20-B69CB0B82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9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8BFBB-B4B3-3D43-8EBE-567E7218A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37284"/>
            <a:ext cx="12192000" cy="6995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AD630-AB87-C947-95C4-71DD397C6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B8ACE-D6D2-0746-ACEC-CC72BA9B1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4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44246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A977-4877-E0B9-A01E-1F69744320B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389781"/>
            <a:ext cx="9144000" cy="2387600"/>
          </a:xfrm>
        </p:spPr>
        <p:txBody>
          <a:bodyPr/>
          <a:lstStyle/>
          <a:p>
            <a:pPr algn="ctr"/>
            <a:r>
              <a:rPr lang="is-IS" dirty="0"/>
              <a:t>Klapp greiðslukerfi &amp; vöruflokkar</a:t>
            </a:r>
            <a:br>
              <a:rPr lang="is-IS" dirty="0"/>
            </a:br>
            <a:r>
              <a:rPr lang="is-IS" sz="2000" dirty="0"/>
              <a:t>Stjórnarfundur Strætó - 24.02.2023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1078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1F45-BC83-00F9-DEA1-A8331068497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64236" y="404098"/>
            <a:ext cx="9144000" cy="1076325"/>
          </a:xfrm>
        </p:spPr>
        <p:txBody>
          <a:bodyPr/>
          <a:lstStyle/>
          <a:p>
            <a:pPr algn="l"/>
            <a:r>
              <a:rPr lang="is-IS" sz="4000" dirty="0"/>
              <a:t>Næturakstur – könnun 27. jan – 6. feb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A8C1F-F136-8061-6FCD-77A84D533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62" y="1391267"/>
            <a:ext cx="7349706" cy="2609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9F8F7B-16FC-54B9-6EAE-63EEAB1D6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73" t="29429"/>
          <a:stretch/>
        </p:blipFill>
        <p:spPr>
          <a:xfrm>
            <a:off x="2846716" y="4684094"/>
            <a:ext cx="5486399" cy="20876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0B6108-718B-B994-0B7E-1A6F416E69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15" t="9335" r="16439" b="69360"/>
          <a:stretch/>
        </p:blipFill>
        <p:spPr>
          <a:xfrm>
            <a:off x="3436189" y="4162116"/>
            <a:ext cx="4307455" cy="52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4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1F45-BC83-00F9-DEA1-A8331068497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83080" y="368300"/>
            <a:ext cx="9144000" cy="1076325"/>
          </a:xfrm>
        </p:spPr>
        <p:txBody>
          <a:bodyPr/>
          <a:lstStyle/>
          <a:p>
            <a:pPr algn="l"/>
            <a:r>
              <a:rPr lang="is-IS" dirty="0"/>
              <a:t>Viðhorf til Strætó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2038CD-D252-DDED-4DB6-2173B32C1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342" y="2522947"/>
            <a:ext cx="2631056" cy="1916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56F93E-891C-91FC-99F1-0217CCC144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811"/>
          <a:stretch/>
        </p:blipFill>
        <p:spPr>
          <a:xfrm>
            <a:off x="1705666" y="2847934"/>
            <a:ext cx="2564409" cy="2632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B48B63-B2C5-8667-2FC1-C39343883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36"/>
          <a:stretch/>
        </p:blipFill>
        <p:spPr>
          <a:xfrm>
            <a:off x="5200362" y="2618780"/>
            <a:ext cx="2968854" cy="296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40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1F45-BC83-00F9-DEA1-A8331068497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83080" y="368300"/>
            <a:ext cx="9144000" cy="1076325"/>
          </a:xfrm>
        </p:spPr>
        <p:txBody>
          <a:bodyPr/>
          <a:lstStyle/>
          <a:p>
            <a:pPr algn="l"/>
            <a:r>
              <a:rPr lang="is-IS" dirty="0"/>
              <a:t>Viðhorf til næturaksturs - Almennt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F35DB-4179-6789-F5B5-0AC372893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46" y="1375614"/>
            <a:ext cx="7946511" cy="2806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76F7ED-AEB2-B02F-64F0-B343E980A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25" y="4319684"/>
            <a:ext cx="8802110" cy="218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7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1F45-BC83-00F9-DEA1-A8331068497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64235" y="282036"/>
            <a:ext cx="10317192" cy="1076325"/>
          </a:xfrm>
        </p:spPr>
        <p:txBody>
          <a:bodyPr/>
          <a:lstStyle/>
          <a:p>
            <a:pPr algn="l"/>
            <a:r>
              <a:rPr lang="is-IS" sz="3600" dirty="0"/>
              <a:t>Viðhorf til næturaksturs</a:t>
            </a:r>
            <a:br>
              <a:rPr lang="is-IS" sz="3600" dirty="0"/>
            </a:br>
            <a:r>
              <a:rPr lang="is-IS" sz="3600" dirty="0"/>
              <a:t>mv. væntanlegt fyrirkomulag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D767B-39E0-889C-E25C-5024003AE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96" y="1427036"/>
            <a:ext cx="7643004" cy="26967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A21956-93C0-DEDA-4BEB-97AC70235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096" y="4192437"/>
            <a:ext cx="7643004" cy="244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5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1F45-BC83-00F9-DEA1-A8331068497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64235" y="282036"/>
            <a:ext cx="10317192" cy="1076325"/>
          </a:xfrm>
        </p:spPr>
        <p:txBody>
          <a:bodyPr/>
          <a:lstStyle/>
          <a:p>
            <a:pPr algn="l"/>
            <a:r>
              <a:rPr lang="is-IS" sz="3600" dirty="0"/>
              <a:t>Viðhorf til næturaksturs</a:t>
            </a:r>
            <a:br>
              <a:rPr lang="is-IS" sz="3600" dirty="0"/>
            </a:br>
            <a:r>
              <a:rPr lang="is-IS" sz="3600" dirty="0"/>
              <a:t>Væntanleg notkun á þjónustu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DB774-FAA6-8C8F-DC7B-1D2C31707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95" y="1578291"/>
            <a:ext cx="8100204" cy="2883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E0E304-1A56-DB6B-71C6-B999FB781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095" y="4553390"/>
            <a:ext cx="8100204" cy="19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67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1F45-BC83-00F9-DEA1-A83310684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84" y="368968"/>
            <a:ext cx="9144000" cy="1075405"/>
          </a:xfrm>
        </p:spPr>
        <p:txBody>
          <a:bodyPr/>
          <a:lstStyle/>
          <a:p>
            <a:pPr algn="l"/>
            <a:r>
              <a:rPr lang="is-IS" dirty="0"/>
              <a:t>Klapp – Staðan í dag  </a:t>
            </a:r>
            <a:r>
              <a:rPr lang="is-IS" sz="2800" dirty="0"/>
              <a:t>(Janúar 2023)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02385-4DE4-4796-9806-83BF3C089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191" y="1941095"/>
            <a:ext cx="9144000" cy="417094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473.888 skráðir aðgangar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s-IS" dirty="0"/>
              <a:t>537.429 aðgangar skráðir frá upphafi – 63.541 aðgangi verið eytt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33.000 – 36.000 </a:t>
            </a:r>
            <a:r>
              <a:rPr lang="is-IS" dirty="0" err="1"/>
              <a:t>skannanir</a:t>
            </a:r>
            <a:r>
              <a:rPr lang="is-IS" dirty="0"/>
              <a:t> á dag (virkir dagar)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7.000 virk árskort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8.500 virkar áskriftir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U.þ.b. 100.000 stakir miðar virkjaðir á mánuði (janúar)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 err="1"/>
              <a:t>Uppitími</a:t>
            </a:r>
            <a:r>
              <a:rPr lang="is-IS" dirty="0"/>
              <a:t> í kerfi – 99,995%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s-IS" dirty="0"/>
              <a:t>Tímasetning frávika hefur haft neikvæð áhrif á upplifun notenda - háannatími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 err="1"/>
              <a:t>Capping</a:t>
            </a:r>
            <a:r>
              <a:rPr lang="is-IS" dirty="0"/>
              <a:t> (greiðsluþak) – lokafrágangur á virkni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416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1F45-BC83-00F9-DEA1-A83310684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84" y="368968"/>
            <a:ext cx="9144000" cy="1075405"/>
          </a:xfrm>
        </p:spPr>
        <p:txBody>
          <a:bodyPr/>
          <a:lstStyle/>
          <a:p>
            <a:pPr algn="l"/>
            <a:r>
              <a:rPr lang="is-IS" dirty="0"/>
              <a:t>Farmiðlar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02385-4DE4-4796-9806-83BF3C089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738" y="1892968"/>
            <a:ext cx="9144000" cy="417094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Í grunninn 4 farmiðlar í boði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s-I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F401529-E796-E701-F09A-5637E62B79F2}"/>
              </a:ext>
            </a:extLst>
          </p:cNvPr>
          <p:cNvSpPr txBox="1">
            <a:spLocks/>
          </p:cNvSpPr>
          <p:nvPr/>
        </p:nvSpPr>
        <p:spPr>
          <a:xfrm>
            <a:off x="1138991" y="2542675"/>
            <a:ext cx="1532019" cy="47324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s-IS" dirty="0"/>
              <a:t>Klapp kort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s-I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583B762-31A2-C715-34AD-939457496583}"/>
              </a:ext>
            </a:extLst>
          </p:cNvPr>
          <p:cNvSpPr txBox="1">
            <a:spLocks/>
          </p:cNvSpPr>
          <p:nvPr/>
        </p:nvSpPr>
        <p:spPr>
          <a:xfrm>
            <a:off x="3184358" y="2542675"/>
            <a:ext cx="2029326" cy="47324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s-IS" dirty="0"/>
              <a:t>Klappið (app)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9FD9937-0F7A-A3E6-21BC-42764E43C488}"/>
              </a:ext>
            </a:extLst>
          </p:cNvPr>
          <p:cNvSpPr txBox="1">
            <a:spLocks/>
          </p:cNvSpPr>
          <p:nvPr/>
        </p:nvSpPr>
        <p:spPr>
          <a:xfrm>
            <a:off x="5670885" y="2542675"/>
            <a:ext cx="2029326" cy="47324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s-IS" dirty="0"/>
              <a:t>Klapp pappír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AD08EF5-AB3E-1805-091F-D9DEE6D12268}"/>
              </a:ext>
            </a:extLst>
          </p:cNvPr>
          <p:cNvSpPr txBox="1">
            <a:spLocks/>
          </p:cNvSpPr>
          <p:nvPr/>
        </p:nvSpPr>
        <p:spPr>
          <a:xfrm>
            <a:off x="8157412" y="2558716"/>
            <a:ext cx="2029326" cy="47324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s-IS" dirty="0"/>
              <a:t>Reiðufé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2CFC96C-4971-ED50-59D8-7F3EDCCEF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7" y="4061542"/>
            <a:ext cx="1819769" cy="1176848"/>
          </a:xfrm>
          <a:prstGeom prst="rect">
            <a:avLst/>
          </a:prstGeom>
        </p:spPr>
      </p:pic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6D3FAFBD-6C7B-B61E-7955-F56F26CC4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29" y="3429000"/>
            <a:ext cx="1491203" cy="3015917"/>
          </a:xfrm>
          <a:prstGeom prst="rect">
            <a:avLst/>
          </a:prstGeom>
        </p:spPr>
      </p:pic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BB3678D1-D403-296C-9F19-43BC9D9A4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687">
            <a:off x="6396279" y="3952599"/>
            <a:ext cx="1173100" cy="1817039"/>
          </a:xfrm>
          <a:prstGeom prst="rect">
            <a:avLst/>
          </a:prstGeom>
        </p:spPr>
      </p:pic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D88CE02F-226F-B8CF-199F-E2C03388A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91" y="3521247"/>
            <a:ext cx="1173100" cy="1817039"/>
          </a:xfrm>
          <a:prstGeom prst="rect">
            <a:avLst/>
          </a:prstGeom>
        </p:spPr>
      </p:pic>
      <p:pic>
        <p:nvPicPr>
          <p:cNvPr id="14" name="Picture 13" descr="Qr code&#10;&#10;Description automatically generated">
            <a:extLst>
              <a:ext uri="{FF2B5EF4-FFF2-40B4-BE49-F238E27FC236}">
                <a16:creationId xmlns:a16="http://schemas.microsoft.com/office/drawing/2014/main" id="{C03D21FF-A516-B9B1-999A-F6FF10B32A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8054">
            <a:off x="5274958" y="3962261"/>
            <a:ext cx="1173100" cy="1817038"/>
          </a:xfrm>
          <a:prstGeom prst="rect">
            <a:avLst/>
          </a:prstGeom>
        </p:spPr>
      </p:pic>
      <p:pic>
        <p:nvPicPr>
          <p:cNvPr id="1028" name="Picture 4" descr="Coin Icon - Coins Black Png - Free Transparent PNG Clipart Images Download">
            <a:extLst>
              <a:ext uri="{FF2B5EF4-FFF2-40B4-BE49-F238E27FC236}">
                <a16:creationId xmlns:a16="http://schemas.microsoft.com/office/drawing/2014/main" id="{CC4E8EFC-55F5-1BC4-59B2-D451A4ABC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59" b="92130" l="7725" r="89700">
                        <a14:foregroundMark x1="84549" y1="15741" x2="84549" y2="15741"/>
                        <a14:foregroundMark x1="50644" y1="92130" x2="50644" y2="92130"/>
                        <a14:foregroundMark x1="7725" y1="50000" x2="772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05" y="3829676"/>
            <a:ext cx="1769700" cy="16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17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1F45-BC83-00F9-DEA1-A83310684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84" y="368968"/>
            <a:ext cx="9144000" cy="1075405"/>
          </a:xfrm>
        </p:spPr>
        <p:txBody>
          <a:bodyPr/>
          <a:lstStyle/>
          <a:p>
            <a:pPr algn="l"/>
            <a:r>
              <a:rPr lang="is-IS" dirty="0"/>
              <a:t>Farmiðlar - Aðgengi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02385-4DE4-4796-9806-83BF3C089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583" y="1693372"/>
            <a:ext cx="9144000" cy="417094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Tveir farmiðlaflokkar í sölu hjá </a:t>
            </a:r>
            <a:r>
              <a:rPr lang="is-IS" dirty="0" err="1"/>
              <a:t>endursöluaðilum</a:t>
            </a:r>
            <a:endParaRPr lang="is-I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s-IS" dirty="0"/>
              <a:t>21 </a:t>
            </a:r>
            <a:r>
              <a:rPr lang="is-IS" dirty="0" err="1"/>
              <a:t>endursöluaðili</a:t>
            </a:r>
            <a:r>
              <a:rPr lang="is-IS" dirty="0"/>
              <a:t> á höfuðborgarsvæðinu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s-IS" dirty="0"/>
              <a:t>Allir selja Klapp kort &amp; Klapp </a:t>
            </a:r>
            <a:r>
              <a:rPr lang="is-IS" dirty="0" err="1"/>
              <a:t>tíur</a:t>
            </a:r>
            <a:r>
              <a:rPr lang="is-IS" dirty="0"/>
              <a:t> í öllum fargjaldaflokkum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s-IS" dirty="0" err="1"/>
              <a:t>Endursöluaðilar</a:t>
            </a:r>
            <a:r>
              <a:rPr lang="is-IS" dirty="0"/>
              <a:t> í miðbænum að auki með 24 og 72 tíma Klapp pappakort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is-IS" dirty="0"/>
              <a:t>Einnig nokkur hótel á höfuðborgarsvæðinu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s-I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s-I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F401529-E796-E701-F09A-5637E62B79F2}"/>
              </a:ext>
            </a:extLst>
          </p:cNvPr>
          <p:cNvSpPr txBox="1">
            <a:spLocks/>
          </p:cNvSpPr>
          <p:nvPr/>
        </p:nvSpPr>
        <p:spPr>
          <a:xfrm>
            <a:off x="5365845" y="4180844"/>
            <a:ext cx="1532019" cy="47324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s-IS" dirty="0"/>
              <a:t>Klapp kort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s-I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9FD9937-0F7A-A3E6-21BC-42764E43C488}"/>
              </a:ext>
            </a:extLst>
          </p:cNvPr>
          <p:cNvSpPr txBox="1">
            <a:spLocks/>
          </p:cNvSpPr>
          <p:nvPr/>
        </p:nvSpPr>
        <p:spPr>
          <a:xfrm>
            <a:off x="2536941" y="4159414"/>
            <a:ext cx="2029326" cy="47324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s-IS" dirty="0"/>
              <a:t>Klapp pappír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2CFC96C-4971-ED50-59D8-7F3EDCCEF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45" y="4551333"/>
            <a:ext cx="1359437" cy="879150"/>
          </a:xfrm>
          <a:prstGeom prst="rect">
            <a:avLst/>
          </a:prstGeom>
        </p:spPr>
      </p:pic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BB3678D1-D403-296C-9F19-43BC9D9A4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687">
            <a:off x="3492498" y="4892460"/>
            <a:ext cx="786247" cy="1217834"/>
          </a:xfrm>
          <a:prstGeom prst="rect">
            <a:avLst/>
          </a:prstGeom>
        </p:spPr>
      </p:pic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D88CE02F-226F-B8CF-199F-E2C03388A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28" y="4657063"/>
            <a:ext cx="786247" cy="1217834"/>
          </a:xfrm>
          <a:prstGeom prst="rect">
            <a:avLst/>
          </a:prstGeom>
        </p:spPr>
      </p:pic>
      <p:pic>
        <p:nvPicPr>
          <p:cNvPr id="14" name="Picture 13" descr="Qr code&#10;&#10;Description automatically generated">
            <a:extLst>
              <a:ext uri="{FF2B5EF4-FFF2-40B4-BE49-F238E27FC236}">
                <a16:creationId xmlns:a16="http://schemas.microsoft.com/office/drawing/2014/main" id="{C03D21FF-A516-B9B1-999A-F6FF10B32A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8054">
            <a:off x="2482191" y="4898936"/>
            <a:ext cx="786247" cy="121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0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1F45-BC83-00F9-DEA1-A83310684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84" y="368968"/>
            <a:ext cx="9144000" cy="1075405"/>
          </a:xfrm>
        </p:spPr>
        <p:txBody>
          <a:bodyPr/>
          <a:lstStyle/>
          <a:p>
            <a:pPr algn="l"/>
            <a:r>
              <a:rPr lang="is-IS" dirty="0"/>
              <a:t>Gjaldskráin og vöruúrval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630D9AB-E0CC-AF47-6780-F2BA96973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979628"/>
              </p:ext>
            </p:extLst>
          </p:nvPr>
        </p:nvGraphicFramePr>
        <p:xfrm>
          <a:off x="736576" y="1444373"/>
          <a:ext cx="8019234" cy="53759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84671">
                  <a:extLst>
                    <a:ext uri="{9D8B030D-6E8A-4147-A177-3AD203B41FA5}">
                      <a16:colId xmlns:a16="http://schemas.microsoft.com/office/drawing/2014/main" val="4177403086"/>
                    </a:ext>
                  </a:extLst>
                </a:gridCol>
                <a:gridCol w="888407">
                  <a:extLst>
                    <a:ext uri="{9D8B030D-6E8A-4147-A177-3AD203B41FA5}">
                      <a16:colId xmlns:a16="http://schemas.microsoft.com/office/drawing/2014/main" val="2280325268"/>
                    </a:ext>
                  </a:extLst>
                </a:gridCol>
                <a:gridCol w="1336539">
                  <a:extLst>
                    <a:ext uri="{9D8B030D-6E8A-4147-A177-3AD203B41FA5}">
                      <a16:colId xmlns:a16="http://schemas.microsoft.com/office/drawing/2014/main" val="2725119417"/>
                    </a:ext>
                  </a:extLst>
                </a:gridCol>
                <a:gridCol w="1336539">
                  <a:extLst>
                    <a:ext uri="{9D8B030D-6E8A-4147-A177-3AD203B41FA5}">
                      <a16:colId xmlns:a16="http://schemas.microsoft.com/office/drawing/2014/main" val="1005619698"/>
                    </a:ext>
                  </a:extLst>
                </a:gridCol>
                <a:gridCol w="1336539">
                  <a:extLst>
                    <a:ext uri="{9D8B030D-6E8A-4147-A177-3AD203B41FA5}">
                      <a16:colId xmlns:a16="http://schemas.microsoft.com/office/drawing/2014/main" val="2199629561"/>
                    </a:ext>
                  </a:extLst>
                </a:gridCol>
                <a:gridCol w="1336539">
                  <a:extLst>
                    <a:ext uri="{9D8B030D-6E8A-4147-A177-3AD203B41FA5}">
                      <a16:colId xmlns:a16="http://schemas.microsoft.com/office/drawing/2014/main" val="3801107175"/>
                    </a:ext>
                  </a:extLst>
                </a:gridCol>
              </a:tblGrid>
              <a:tr h="282946">
                <a:tc>
                  <a:txBody>
                    <a:bodyPr/>
                    <a:lstStyle/>
                    <a:p>
                      <a:r>
                        <a:rPr lang="is-IS" sz="1200" dirty="0"/>
                        <a:t>Vöruflokkur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Verð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Klapp kort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Klapp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Klapp pappír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Reiðufé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452443"/>
                  </a:ext>
                </a:extLst>
              </a:tr>
              <a:tr h="282946">
                <a:tc>
                  <a:txBody>
                    <a:bodyPr/>
                    <a:lstStyle/>
                    <a:p>
                      <a:r>
                        <a:rPr lang="is-IS" sz="1200" dirty="0"/>
                        <a:t>1 far Fullorðnir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550 </a:t>
                      </a:r>
                      <a:r>
                        <a:rPr lang="is-IS" sz="1200" dirty="0" err="1"/>
                        <a:t>kr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538791"/>
                  </a:ext>
                </a:extLst>
              </a:tr>
              <a:tr h="282946">
                <a:tc>
                  <a:txBody>
                    <a:bodyPr/>
                    <a:lstStyle/>
                    <a:p>
                      <a:r>
                        <a:rPr lang="is-IS" sz="1200" dirty="0"/>
                        <a:t>1 far Ungmenni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275 </a:t>
                      </a:r>
                      <a:r>
                        <a:rPr lang="is-IS" sz="1200" dirty="0" err="1"/>
                        <a:t>kr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52324"/>
                  </a:ext>
                </a:extLst>
              </a:tr>
              <a:tr h="282946">
                <a:tc>
                  <a:txBody>
                    <a:bodyPr/>
                    <a:lstStyle/>
                    <a:p>
                      <a:r>
                        <a:rPr lang="is-IS" sz="1200" dirty="0"/>
                        <a:t>1 Far Aldraðir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275 </a:t>
                      </a:r>
                      <a:r>
                        <a:rPr lang="is-IS" sz="1200" dirty="0" err="1"/>
                        <a:t>kr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456639"/>
                  </a:ext>
                </a:extLst>
              </a:tr>
              <a:tr h="282946">
                <a:tc>
                  <a:txBody>
                    <a:bodyPr/>
                    <a:lstStyle/>
                    <a:p>
                      <a:r>
                        <a:rPr lang="is-IS" sz="1200" dirty="0"/>
                        <a:t>1 Far öryrkjar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165 </a:t>
                      </a:r>
                      <a:r>
                        <a:rPr lang="is-IS" sz="1200" dirty="0" err="1"/>
                        <a:t>kr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Í boði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Væntanlegt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07838"/>
                  </a:ext>
                </a:extLst>
              </a:tr>
              <a:tr h="282946">
                <a:tc>
                  <a:txBody>
                    <a:bodyPr/>
                    <a:lstStyle/>
                    <a:p>
                      <a:r>
                        <a:rPr lang="is-IS" sz="1200" dirty="0"/>
                        <a:t>10 fargjöld – Fullorðnir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5.500 </a:t>
                      </a:r>
                      <a:r>
                        <a:rPr lang="is-IS" sz="1200" dirty="0" err="1"/>
                        <a:t>kr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 *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Á ekki við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384891"/>
                  </a:ext>
                </a:extLst>
              </a:tr>
              <a:tr h="282946">
                <a:tc>
                  <a:txBody>
                    <a:bodyPr/>
                    <a:lstStyle/>
                    <a:p>
                      <a:r>
                        <a:rPr lang="is-IS" sz="1200" dirty="0"/>
                        <a:t>10 fargjöld – Ungmenni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2.750 </a:t>
                      </a:r>
                      <a:r>
                        <a:rPr lang="is-IS" sz="1200" dirty="0" err="1"/>
                        <a:t>kr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 *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Á ekki við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276644"/>
                  </a:ext>
                </a:extLst>
              </a:tr>
              <a:tr h="282946">
                <a:tc>
                  <a:txBody>
                    <a:bodyPr/>
                    <a:lstStyle/>
                    <a:p>
                      <a:r>
                        <a:rPr lang="is-IS" sz="1200" dirty="0"/>
                        <a:t>10 fargjöld  - Aldraðir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2.750 </a:t>
                      </a:r>
                      <a:r>
                        <a:rPr lang="is-IS" sz="1200" dirty="0" err="1"/>
                        <a:t>kr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 *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 *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Á ekki við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161906"/>
                  </a:ext>
                </a:extLst>
              </a:tr>
              <a:tr h="282946">
                <a:tc>
                  <a:txBody>
                    <a:bodyPr/>
                    <a:lstStyle/>
                    <a:p>
                      <a:r>
                        <a:rPr lang="is-IS" sz="1200" dirty="0"/>
                        <a:t>10 fargjöld - Öryrkjar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1.650 </a:t>
                      </a:r>
                      <a:r>
                        <a:rPr lang="is-IS" sz="1200" dirty="0" err="1"/>
                        <a:t>kr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 *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Væntanlegt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Á ekki við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504719"/>
                  </a:ext>
                </a:extLst>
              </a:tr>
              <a:tr h="282946">
                <a:tc>
                  <a:txBody>
                    <a:bodyPr/>
                    <a:lstStyle/>
                    <a:p>
                      <a:r>
                        <a:rPr lang="is-IS" sz="1200" dirty="0"/>
                        <a:t>30 dagar – Fullorðnir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9.000 </a:t>
                      </a:r>
                      <a:r>
                        <a:rPr lang="is-IS" sz="1200" dirty="0" err="1"/>
                        <a:t>kr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Ekki 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Á ekki við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644131"/>
                  </a:ext>
                </a:extLst>
              </a:tr>
              <a:tr h="282946">
                <a:tc>
                  <a:txBody>
                    <a:bodyPr/>
                    <a:lstStyle/>
                    <a:p>
                      <a:r>
                        <a:rPr lang="is-IS" sz="1200" dirty="0"/>
                        <a:t>30 dagar – Ungmenni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4.500 </a:t>
                      </a:r>
                      <a:r>
                        <a:rPr lang="is-IS" sz="1200" dirty="0" err="1"/>
                        <a:t>kr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Ekki 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Á ekki við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6482"/>
                  </a:ext>
                </a:extLst>
              </a:tr>
              <a:tr h="282946">
                <a:tc>
                  <a:txBody>
                    <a:bodyPr/>
                    <a:lstStyle/>
                    <a:p>
                      <a:r>
                        <a:rPr lang="is-IS" sz="1200" dirty="0"/>
                        <a:t>30 dagar – Aldraðir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4.500 </a:t>
                      </a:r>
                      <a:r>
                        <a:rPr lang="is-IS" sz="1200" dirty="0" err="1"/>
                        <a:t>kr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Ekki 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Á ekki við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456773"/>
                  </a:ext>
                </a:extLst>
              </a:tr>
              <a:tr h="282946">
                <a:tc>
                  <a:txBody>
                    <a:bodyPr/>
                    <a:lstStyle/>
                    <a:p>
                      <a:r>
                        <a:rPr lang="is-IS" sz="1200" dirty="0"/>
                        <a:t>30 dagar – Nemar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4.500 </a:t>
                      </a:r>
                      <a:r>
                        <a:rPr lang="is-IS" sz="1200" dirty="0" err="1"/>
                        <a:t>kr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Ekki í boð</a:t>
                      </a:r>
                      <a:r>
                        <a:rPr lang="is-IS" sz="1200" i="0" dirty="0"/>
                        <a:t>i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Á ekki við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129525"/>
                  </a:ext>
                </a:extLst>
              </a:tr>
              <a:tr h="282946">
                <a:tc>
                  <a:txBody>
                    <a:bodyPr/>
                    <a:lstStyle/>
                    <a:p>
                      <a:r>
                        <a:rPr lang="is-IS" sz="1200" dirty="0"/>
                        <a:t>30 dagar – Öryrkjar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2.700 </a:t>
                      </a:r>
                      <a:r>
                        <a:rPr lang="is-IS" sz="1200" dirty="0" err="1"/>
                        <a:t>kr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Ekki 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Á ekki við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8579"/>
                  </a:ext>
                </a:extLst>
              </a:tr>
              <a:tr h="282946">
                <a:tc>
                  <a:txBody>
                    <a:bodyPr/>
                    <a:lstStyle/>
                    <a:p>
                      <a:r>
                        <a:rPr lang="is-IS" sz="1200" dirty="0"/>
                        <a:t>12 mánaða – Fullorðnir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90.000 </a:t>
                      </a:r>
                      <a:r>
                        <a:rPr lang="is-IS" sz="1200" dirty="0" err="1"/>
                        <a:t>kr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Ekki 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Á ekki við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393406"/>
                  </a:ext>
                </a:extLst>
              </a:tr>
              <a:tr h="282946">
                <a:tc>
                  <a:txBody>
                    <a:bodyPr/>
                    <a:lstStyle/>
                    <a:p>
                      <a:r>
                        <a:rPr lang="is-IS" sz="1200" dirty="0"/>
                        <a:t>12 mánaða – Ungmenni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45.000 </a:t>
                      </a:r>
                      <a:r>
                        <a:rPr lang="is-IS" sz="1200" dirty="0" err="1"/>
                        <a:t>kr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Ekki 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Á ekki við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418467"/>
                  </a:ext>
                </a:extLst>
              </a:tr>
              <a:tr h="282946">
                <a:tc>
                  <a:txBody>
                    <a:bodyPr/>
                    <a:lstStyle/>
                    <a:p>
                      <a:r>
                        <a:rPr lang="is-IS" sz="1200" dirty="0"/>
                        <a:t>12 mánaða – Aldraðir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45.000 </a:t>
                      </a:r>
                      <a:r>
                        <a:rPr lang="is-IS" sz="1200" dirty="0" err="1"/>
                        <a:t>kr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Ekki 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Á ekki við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034052"/>
                  </a:ext>
                </a:extLst>
              </a:tr>
              <a:tr h="282946">
                <a:tc>
                  <a:txBody>
                    <a:bodyPr/>
                    <a:lstStyle/>
                    <a:p>
                      <a:r>
                        <a:rPr lang="is-IS" sz="1200" dirty="0"/>
                        <a:t>12 mánaða – Nemar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45.000 </a:t>
                      </a:r>
                      <a:r>
                        <a:rPr lang="is-IS" sz="1200" dirty="0" err="1"/>
                        <a:t>kr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Ekki 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Á ekki við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903735"/>
                  </a:ext>
                </a:extLst>
              </a:tr>
              <a:tr h="282946">
                <a:tc>
                  <a:txBody>
                    <a:bodyPr/>
                    <a:lstStyle/>
                    <a:p>
                      <a:r>
                        <a:rPr lang="is-IS" sz="1200" dirty="0"/>
                        <a:t>12 mánaða - Öryrkjar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27.000 </a:t>
                      </a:r>
                      <a:r>
                        <a:rPr lang="is-IS" sz="1200" dirty="0" err="1"/>
                        <a:t>kr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200" dirty="0"/>
                        <a:t>Ekki í boði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dirty="0"/>
                        <a:t>Á ekki við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46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25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1F45-BC83-00F9-DEA1-A83310684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552" y="274078"/>
            <a:ext cx="9144000" cy="1075405"/>
          </a:xfrm>
        </p:spPr>
        <p:txBody>
          <a:bodyPr/>
          <a:lstStyle/>
          <a:p>
            <a:pPr algn="l"/>
            <a:r>
              <a:rPr lang="is-IS" dirty="0"/>
              <a:t>Vöruúrval og afslættir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02385-4DE4-4796-9806-83BF3C089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606" y="1798078"/>
            <a:ext cx="9144000" cy="417094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Afsláttarflokkun haldið óbreyttri frá því fyrir breytingar á greiðslukerfi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Afsláttar-prósentur samþættar og jafnaðar út á milli flokka og greiðslumiðla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s-IS" dirty="0"/>
              <a:t>Markmiðið að einfalda gjaldskrá og leiðrétta skekkju milli greiðslumiðla og afsláttarflokka í eldri gjaldskrá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Bætt við vöruúrval í nýrri gjaldskrá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s-IS" dirty="0"/>
              <a:t>Mánaðarkort fyrir alla fargjaldaflokka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s-IS" dirty="0"/>
              <a:t>Stakir miðar fyrir öryrkja með fullum afslætti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s-I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8178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1F45-BC83-00F9-DEA1-A83310684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552" y="274078"/>
            <a:ext cx="9144000" cy="1075405"/>
          </a:xfrm>
        </p:spPr>
        <p:txBody>
          <a:bodyPr/>
          <a:lstStyle/>
          <a:p>
            <a:pPr algn="l"/>
            <a:r>
              <a:rPr lang="is-IS" dirty="0"/>
              <a:t>Gömlu farmiðaspjöldin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02385-4DE4-4796-9806-83BF3C089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605" y="1798078"/>
            <a:ext cx="9355009" cy="439666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20 miða farmiðaspjöld voru í boði í gamla greiðslukerfinu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Nokkurn veginn sömu </a:t>
            </a:r>
            <a:r>
              <a:rPr lang="is-IS" dirty="0" err="1"/>
              <a:t>endursöluaðilar</a:t>
            </a:r>
            <a:r>
              <a:rPr lang="is-IS" dirty="0"/>
              <a:t> og selja Klapp </a:t>
            </a:r>
            <a:r>
              <a:rPr lang="is-IS" dirty="0" err="1"/>
              <a:t>tíur</a:t>
            </a:r>
            <a:r>
              <a:rPr lang="is-IS" dirty="0"/>
              <a:t> í dag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s-IS" dirty="0"/>
              <a:t>Nokkrir sem drógu sig þó út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s-IS" dirty="0"/>
              <a:t>Erfiðlega hefur gengið að fá sundlaugar og aðra þjónustustaði í Reykjavík til að taka upp sölu fargjalda á ný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Gömlu farmiðarnir – auka afsláttur?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s-IS" dirty="0"/>
              <a:t>Almennir miðar – 3% afsláttur á spjaldinu umfram það að versla stakar ferðir sér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is-IS" dirty="0"/>
              <a:t>9.500 kr. í staðinn fyrir 9.800 kr.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s-IS" dirty="0"/>
              <a:t>Ungmennamiðar – Enginn afsláttur umfram aðra vöruflokka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s-IS" dirty="0"/>
              <a:t>Aldraðir og öryrkjar – Enginn afsláttur umfram aðra vöruflokka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Klapp </a:t>
            </a:r>
            <a:r>
              <a:rPr lang="is-IS" dirty="0" err="1"/>
              <a:t>tíurnar</a:t>
            </a:r>
            <a:endParaRPr lang="is-I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s-IS" dirty="0"/>
              <a:t>Enginn afsláttur umfram aðra afsláttarflokka</a:t>
            </a:r>
          </a:p>
        </p:txBody>
      </p:sp>
    </p:spTree>
    <p:extLst>
      <p:ext uri="{BB962C8B-B14F-4D97-AF65-F5344CB8AC3E}">
        <p14:creationId xmlns:p14="http://schemas.microsoft.com/office/powerpoint/2010/main" val="404734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1F45-BC83-00F9-DEA1-A83310684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84" y="368968"/>
            <a:ext cx="9144000" cy="1075405"/>
          </a:xfrm>
        </p:spPr>
        <p:txBody>
          <a:bodyPr/>
          <a:lstStyle/>
          <a:p>
            <a:pPr algn="l"/>
            <a:r>
              <a:rPr lang="is-IS" dirty="0" err="1"/>
              <a:t>Snertilausar</a:t>
            </a:r>
            <a:r>
              <a:rPr lang="is-IS" dirty="0"/>
              <a:t> greiðslur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02385-4DE4-4796-9806-83BF3C089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738" y="1892968"/>
            <a:ext cx="9144000" cy="417094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Seinkun á virkni vegna vandamála í aðfangakeðju birgja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s-IS" dirty="0"/>
              <a:t>Afhending skanna töluvert á eftir áætlun vegna þessa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s-IS" dirty="0"/>
              <a:t>Umræddir skannar eru einnig hraðari en núverandi skannar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Núverandi áætlun frá birgja gerir ráð fyrir virkni „</a:t>
            </a:r>
            <a:r>
              <a:rPr lang="is-IS" dirty="0" err="1"/>
              <a:t>live</a:t>
            </a:r>
            <a:r>
              <a:rPr lang="is-IS" dirty="0"/>
              <a:t>“ í júní/júlí 2023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Fyrstu prófanir hafnar í </a:t>
            </a:r>
            <a:r>
              <a:rPr lang="is-IS" dirty="0" err="1"/>
              <a:t>demo</a:t>
            </a:r>
            <a:r>
              <a:rPr lang="is-IS" dirty="0"/>
              <a:t> umhverfi kerfisins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Kemur til að einfalda aðgengi fyrir notendur sem ekki eru fastir, reglulegir viðskiptavinir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/>
              <a:t>Seinkun á virkni </a:t>
            </a:r>
            <a:r>
              <a:rPr lang="is-IS" dirty="0" err="1"/>
              <a:t>cEMV</a:t>
            </a:r>
            <a:r>
              <a:rPr lang="is-IS" dirty="0"/>
              <a:t> hefur áhrif á áætlaðar tekjur stakra fargjalda í byrjun árs</a:t>
            </a:r>
          </a:p>
        </p:txBody>
      </p:sp>
    </p:spTree>
    <p:extLst>
      <p:ext uri="{BB962C8B-B14F-4D97-AF65-F5344CB8AC3E}">
        <p14:creationId xmlns:p14="http://schemas.microsoft.com/office/powerpoint/2010/main" val="402777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49647A1-E22A-A42A-AE8D-AB21F0B24F37}"/>
              </a:ext>
            </a:extLst>
          </p:cNvPr>
          <p:cNvSpPr txBox="1">
            <a:spLocks/>
          </p:cNvSpPr>
          <p:nvPr/>
        </p:nvSpPr>
        <p:spPr>
          <a:xfrm>
            <a:off x="1524000" y="2312807"/>
            <a:ext cx="9144000" cy="23876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s-IS" dirty="0"/>
              <a:t>Viðhorfskönnun - næturakstur</a:t>
            </a:r>
          </a:p>
        </p:txBody>
      </p:sp>
    </p:spTree>
    <p:extLst>
      <p:ext uri="{BB962C8B-B14F-4D97-AF65-F5344CB8AC3E}">
        <p14:creationId xmlns:p14="http://schemas.microsoft.com/office/powerpoint/2010/main" val="285061664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Strætó powerpoint grunnur</Template>
  <TotalTime>1161</TotalTime>
  <Words>772</Words>
  <Application>Microsoft Office PowerPoint</Application>
  <PresentationFormat>Widescreen</PresentationFormat>
  <Paragraphs>184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GT America Rg</vt:lpstr>
      <vt:lpstr>1_Custom Design</vt:lpstr>
      <vt:lpstr>Custom Design</vt:lpstr>
      <vt:lpstr>2_Custom Design</vt:lpstr>
      <vt:lpstr>Klapp greiðslukerfi &amp; vöruflokkar Stjórnarfundur Strætó - 24.02.2023</vt:lpstr>
      <vt:lpstr>Klapp – Staðan í dag  (Janúar 2023)</vt:lpstr>
      <vt:lpstr>Farmiðlar</vt:lpstr>
      <vt:lpstr>Farmiðlar - Aðgengi</vt:lpstr>
      <vt:lpstr>Gjaldskráin og vöruúrval</vt:lpstr>
      <vt:lpstr>Vöruúrval og afslættir</vt:lpstr>
      <vt:lpstr>Gömlu farmiðaspjöldin</vt:lpstr>
      <vt:lpstr>Snertilausar greiðslur</vt:lpstr>
      <vt:lpstr>PowerPoint Presentation</vt:lpstr>
      <vt:lpstr>Næturakstur – könnun 27. jan – 6. feb 2023</vt:lpstr>
      <vt:lpstr>Viðhorf til Strætó</vt:lpstr>
      <vt:lpstr>Viðhorf til næturaksturs - Almennt</vt:lpstr>
      <vt:lpstr>Viðhorf til næturaksturs mv. væntanlegt fyrirkomulag</vt:lpstr>
      <vt:lpstr>Viðhorf til næturaksturs Væntanleg notkun á þjónustu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Klapp greiðslukerfi &amp; Vöruflokkar</dc:title>
  <dc:creator>Markús Vilhjálmsson</dc:creator>
  <cp:lastModifiedBy>Herdís Steinarsdóttir</cp:lastModifiedBy>
  <cp:revision>4</cp:revision>
  <dcterms:created xsi:type="dcterms:W3CDTF">2023-02-21T16:18:28Z</dcterms:created>
  <dcterms:modified xsi:type="dcterms:W3CDTF">2023-03-02T15:51:31Z</dcterms:modified>
</cp:coreProperties>
</file>