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69" r:id="rId2"/>
    <p:sldId id="293" r:id="rId3"/>
    <p:sldId id="294" r:id="rId4"/>
    <p:sldId id="295" r:id="rId5"/>
    <p:sldId id="298" r:id="rId6"/>
    <p:sldId id="296" r:id="rId7"/>
    <p:sldId id="300" r:id="rId8"/>
    <p:sldId id="301" r:id="rId9"/>
    <p:sldId id="299" r:id="rId10"/>
    <p:sldId id="275" r:id="rId11"/>
    <p:sldId id="304" r:id="rId12"/>
    <p:sldId id="259" r:id="rId1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2C00"/>
    <a:srgbClr val="261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86604" autoAdjust="0"/>
  </p:normalViewPr>
  <p:slideViewPr>
    <p:cSldViewPr snapToGrid="0" snapToObjects="1">
      <p:cViewPr varScale="1">
        <p:scale>
          <a:sx n="72" d="100"/>
          <a:sy n="72" d="100"/>
        </p:scale>
        <p:origin x="125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dís Steinarsdóttir" userId="6dc94a93-00b8-4478-a59e-d3841cc39b1d" providerId="ADAL" clId="{3D093241-806D-456E-B6CC-37776E4D14D1}"/>
    <pc:docChg chg="modSld">
      <pc:chgData name="Herdís Steinarsdóttir" userId="6dc94a93-00b8-4478-a59e-d3841cc39b1d" providerId="ADAL" clId="{3D093241-806D-456E-B6CC-37776E4D14D1}" dt="2023-01-05T14:49:26.835" v="1" actId="20577"/>
      <pc:docMkLst>
        <pc:docMk/>
      </pc:docMkLst>
      <pc:sldChg chg="modSp mod">
        <pc:chgData name="Herdís Steinarsdóttir" userId="6dc94a93-00b8-4478-a59e-d3841cc39b1d" providerId="ADAL" clId="{3D093241-806D-456E-B6CC-37776E4D14D1}" dt="2023-01-05T14:49:26.835" v="1" actId="20577"/>
        <pc:sldMkLst>
          <pc:docMk/>
          <pc:sldMk cId="2566185754" sldId="294"/>
        </pc:sldMkLst>
        <pc:spChg chg="mod">
          <ac:chgData name="Herdís Steinarsdóttir" userId="6dc94a93-00b8-4478-a59e-d3841cc39b1d" providerId="ADAL" clId="{3D093241-806D-456E-B6CC-37776E4D14D1}" dt="2023-01-05T14:49:26.835" v="1" actId="20577"/>
          <ac:spMkLst>
            <pc:docMk/>
            <pc:sldMk cId="2566185754" sldId="294"/>
            <ac:spMk id="3" creationId="{28DA2D89-E032-4E24-AC26-39A45F02AC4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5C2EC-84D3-4AB4-B43F-2C90A30EB000}" type="datetimeFigureOut">
              <a:rPr lang="is-IS" smtClean="0"/>
              <a:t>5.1.2023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87C70-4EEF-4DF9-A1EC-51621B7554B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9182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D87C70-4EEF-4DF9-A1EC-51621B7554BB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402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D87C70-4EEF-4DF9-A1EC-51621B7554BB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858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D87C70-4EEF-4DF9-A1EC-51621B7554BB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741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D87C70-4EEF-4DF9-A1EC-51621B7554BB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388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D87C70-4EEF-4DF9-A1EC-51621B7554BB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75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Farþegaatvik og slys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289C5-1CFA-460D-8973-4824C635EEBB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49562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289C5-1CFA-460D-8973-4824C635EEBB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81702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87C70-4EEF-4DF9-A1EC-51621B7554BB}" type="slidenum">
              <a:rPr lang="is-IS" smtClean="0"/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7885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13D2A4-0FF6-AF40-A725-C98190ACF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fnis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AD2F3-DA35-2A47-83BB-48A8A6FF1C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8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Efnissíða_tvídá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655" y="1369219"/>
            <a:ext cx="4196195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9B1233-DAA8-4B4D-86B4-9650E17556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41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fnissíða_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0CB7AF-86ED-AA4E-BCE7-2B66AB68E1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31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fnissíða_tó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2BABE-5308-B84A-AC4C-38F03EB85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0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DC463B-B3AE-5F48-96A4-36F93B6179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8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íða1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6E9CBD-76AA-D742-A39D-F983042FB8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5564" y="3158836"/>
            <a:ext cx="7264525" cy="982072"/>
          </a:xfrm>
        </p:spPr>
        <p:txBody>
          <a:bodyPr anchor="b">
            <a:normAutofit/>
          </a:bodyPr>
          <a:lstStyle>
            <a:lvl1pPr algn="r">
              <a:defRPr sz="3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5564" y="4293092"/>
            <a:ext cx="7264525" cy="6806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70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íða2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09A8FE-2753-D745-9CCA-6975A5270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6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íða4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C8A8D4-D185-2A43-8CE0-FD5A765EA1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4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9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9AD382-1F38-8F45-ACE0-E72FD53F7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282DAA-1087-BA4D-80F9-70270B018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4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illi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DE7BEE-6A88-5447-A0AD-19DF0F868B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01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2223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655" y="273844"/>
            <a:ext cx="8196695" cy="751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655" y="1369219"/>
            <a:ext cx="8196695" cy="298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01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79" r:id="rId3"/>
    <p:sldLayoutId id="2147483674" r:id="rId4"/>
    <p:sldLayoutId id="2147483676" r:id="rId5"/>
    <p:sldLayoutId id="2147483672" r:id="rId6"/>
    <p:sldLayoutId id="2147483686" r:id="rId7"/>
    <p:sldLayoutId id="2147483688" r:id="rId8"/>
    <p:sldLayoutId id="2147483663" r:id="rId9"/>
    <p:sldLayoutId id="2147483662" r:id="rId10"/>
    <p:sldLayoutId id="2147483664" r:id="rId11"/>
    <p:sldLayoutId id="2147483666" r:id="rId12"/>
    <p:sldLayoutId id="214748366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ætó">
            <a:extLst>
              <a:ext uri="{FF2B5EF4-FFF2-40B4-BE49-F238E27FC236}">
                <a16:creationId xmlns:a16="http://schemas.microsoft.com/office/drawing/2014/main" id="{CB803A22-B82F-4D99-9D1E-92C893D5DDD2}"/>
              </a:ext>
            </a:extLst>
          </p:cNvPr>
          <p:cNvSpPr txBox="1"/>
          <p:nvPr/>
        </p:nvSpPr>
        <p:spPr>
          <a:xfrm>
            <a:off x="782215" y="1619296"/>
            <a:ext cx="5400618" cy="869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>
              <a:defRPr sz="25000" b="0">
                <a:latin typeface="Ahkio"/>
                <a:ea typeface="Ahkio"/>
                <a:cs typeface="Ahkio"/>
                <a:sym typeface="Ahkio"/>
              </a:defRPr>
            </a:lvl1pPr>
          </a:lstStyle>
          <a:p>
            <a:r>
              <a:rPr lang="is-IS" sz="4800" dirty="0">
                <a:latin typeface="PF Din Text Cond Pro XBlack" panose="02000500000000090004" pitchFamily="2" charset="0"/>
              </a:rPr>
              <a:t> </a:t>
            </a:r>
            <a:r>
              <a:rPr lang="is-IS" sz="5400" dirty="0">
                <a:latin typeface="PF Din Text Cond Pro XBlack" panose="02000500000000090004" pitchFamily="2" charset="0"/>
              </a:rPr>
              <a:t>	</a:t>
            </a:r>
            <a:endParaRPr sz="5400" dirty="0"/>
          </a:p>
        </p:txBody>
      </p:sp>
      <p:sp>
        <p:nvSpPr>
          <p:cNvPr id="3" name="Í sama farinu…">
            <a:extLst>
              <a:ext uri="{FF2B5EF4-FFF2-40B4-BE49-F238E27FC236}">
                <a16:creationId xmlns:a16="http://schemas.microsoft.com/office/drawing/2014/main" id="{2174291B-12E2-4DD1-82AD-8A1021DF1795}"/>
              </a:ext>
            </a:extLst>
          </p:cNvPr>
          <p:cNvSpPr txBox="1">
            <a:spLocks/>
          </p:cNvSpPr>
          <p:nvPr/>
        </p:nvSpPr>
        <p:spPr>
          <a:xfrm>
            <a:off x="782214" y="1423219"/>
            <a:ext cx="7205339" cy="148134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algn="ctr"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r>
              <a:rPr lang="is-IS" sz="16000" dirty="0">
                <a:latin typeface="PFDinTextCondPro-Bold"/>
                <a:ea typeface="PFDinTextCondPro-Bold"/>
                <a:cs typeface="PFDinTextCondPro-Bold"/>
                <a:sym typeface="PFDinTextCondPro-Bold"/>
              </a:rPr>
              <a:t>Staða jafnréttismála</a:t>
            </a:r>
          </a:p>
          <a:p>
            <a:pPr algn="ctr"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sz="9600" dirty="0"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 algn="ctr"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r>
              <a:rPr lang="is-IS" sz="9600" dirty="0">
                <a:latin typeface="PFDinTextCondPro-Bold"/>
                <a:ea typeface="PFDinTextCondPro-Bold"/>
                <a:cs typeface="PFDinTextCondPro-Bold"/>
                <a:sym typeface="PFDinTextCondPro-Bold"/>
              </a:rPr>
              <a:t>Kynning fyrir stjórn Strætó</a:t>
            </a:r>
          </a:p>
          <a:p>
            <a:pPr algn="ctr"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sz="8000" dirty="0"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 algn="ctr"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r>
              <a:rPr lang="is-IS" sz="8000" dirty="0">
                <a:latin typeface="PFDinTextCondPro-Bold"/>
                <a:ea typeface="PFDinTextCondPro-Bold"/>
                <a:cs typeface="PFDinTextCondPro-Bold"/>
                <a:sym typeface="PFDinTextCondPro-Bold"/>
              </a:rPr>
              <a:t>Desember 2022</a:t>
            </a: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sz="8900" dirty="0"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br>
              <a:rPr lang="is-IS" dirty="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rPr>
            </a:br>
            <a:endParaRPr lang="is-IS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</p:txBody>
      </p:sp>
    </p:spTree>
    <p:extLst>
      <p:ext uri="{BB962C8B-B14F-4D97-AF65-F5344CB8AC3E}">
        <p14:creationId xmlns:p14="http://schemas.microsoft.com/office/powerpoint/2010/main" val="2408024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D13265-D79E-246E-4754-275F1B4B7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9" y="335280"/>
            <a:ext cx="7666445" cy="440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04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3D1B40-9C8E-FF89-2380-79BC13538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" y="358070"/>
            <a:ext cx="7731964" cy="440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62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07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15D0F0-BD2D-4B92-86FC-3A091CE19E4E}"/>
              </a:ext>
            </a:extLst>
          </p:cNvPr>
          <p:cNvSpPr txBox="1"/>
          <p:nvPr/>
        </p:nvSpPr>
        <p:spPr>
          <a:xfrm>
            <a:off x="376084" y="545690"/>
            <a:ext cx="642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Jafnlaunavottun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A2D89-E032-4E24-AC26-39A45F02A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6" y="1369219"/>
            <a:ext cx="4747120" cy="2981108"/>
          </a:xfrm>
        </p:spPr>
        <p:txBody>
          <a:bodyPr>
            <a:normAutofit/>
          </a:bodyPr>
          <a:lstStyle/>
          <a:p>
            <a:r>
              <a:rPr lang="is-IS" sz="1800" dirty="0">
                <a:latin typeface="+mn-lt"/>
              </a:rPr>
              <a:t>Strætó hlaut fyrst jafnlaunavottun 24. október 2019</a:t>
            </a:r>
          </a:p>
          <a:p>
            <a:r>
              <a:rPr lang="is-IS" sz="1800" dirty="0">
                <a:latin typeface="+mn-lt"/>
              </a:rPr>
              <a:t>Viðhaldsvottun september 2020</a:t>
            </a:r>
          </a:p>
          <a:p>
            <a:r>
              <a:rPr lang="is-IS" sz="1800" dirty="0">
                <a:latin typeface="+mn-lt"/>
              </a:rPr>
              <a:t>Viðhaldsvottun september 2021</a:t>
            </a:r>
          </a:p>
          <a:p>
            <a:endParaRPr lang="is-IS" sz="1800" dirty="0">
              <a:latin typeface="+mn-lt"/>
            </a:endParaRPr>
          </a:p>
          <a:p>
            <a:r>
              <a:rPr lang="is-IS" sz="1800" dirty="0">
                <a:latin typeface="+mn-lt"/>
              </a:rPr>
              <a:t>Endurnýjun jafnlaunavottunar 24. október 2022 – á kvennafrídaginn </a:t>
            </a:r>
            <a:r>
              <a:rPr lang="is-IS" sz="1800" dirty="0">
                <a:latin typeface="+mn-lt"/>
                <a:sym typeface="Wingdings" panose="05000000000000000000" pitchFamily="2" charset="2"/>
              </a:rPr>
              <a:t></a:t>
            </a:r>
            <a:endParaRPr lang="is-IS" sz="18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95B1D8-BD83-5103-C5CE-EAC36569E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174" y="1230646"/>
            <a:ext cx="2645664" cy="268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28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15D0F0-BD2D-4B92-86FC-3A091CE19E4E}"/>
              </a:ext>
            </a:extLst>
          </p:cNvPr>
          <p:cNvSpPr txBox="1"/>
          <p:nvPr/>
        </p:nvSpPr>
        <p:spPr>
          <a:xfrm>
            <a:off x="376084" y="545690"/>
            <a:ext cx="642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Jafnlaunavottun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A2D89-E032-4E24-AC26-39A45F02A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6" y="1369219"/>
            <a:ext cx="3021854" cy="2981108"/>
          </a:xfrm>
        </p:spPr>
        <p:txBody>
          <a:bodyPr>
            <a:normAutofit fontScale="70000" lnSpcReduction="20000"/>
          </a:bodyPr>
          <a:lstStyle/>
          <a:p>
            <a:r>
              <a:rPr lang="is-I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Í úttektinni fundust fimm minni háttar ósamræmi, ásamt fimm athugasemdum og einu tækifæri til umbóta.</a:t>
            </a:r>
          </a:p>
          <a:p>
            <a:r>
              <a:rPr lang="is-IS" sz="1800" dirty="0">
                <a:solidFill>
                  <a:srgbClr val="000000"/>
                </a:solidFill>
                <a:latin typeface="Calibri" panose="020F0502020204030204" pitchFamily="34" charset="0"/>
              </a:rPr>
              <a:t>Höfðum 24 daga til að bregðast við.</a:t>
            </a:r>
            <a:endParaRPr lang="is-I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s-I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Það er mat úttektarstjóra að jafnlaunakerfið og stjórnendur hafi fulla getu til að ná fram þeim markmiðum sem Strætó hefur sett </a:t>
            </a:r>
            <a:r>
              <a:rPr lang="is-I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sér í jafnréttismálum </a:t>
            </a:r>
            <a:r>
              <a:rPr lang="is-I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og þeirri útkomu sem jafnlaunakerfinu er ætlað að raungera. </a:t>
            </a:r>
          </a:p>
          <a:p>
            <a:r>
              <a:rPr lang="is-I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Jafnlaunakerfið og ábyrgðaraðilar þess halda áfram að sýna alla burði þess að geta mætt kröfum </a:t>
            </a:r>
            <a:r>
              <a:rPr lang="is-I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jafnlaunastaðalsins</a:t>
            </a:r>
            <a:r>
              <a:rPr lang="is-I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is-I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Markmiðum úttektarinnar var náð og mun Strætó viðhalda jafnlaunavottun sinni áfram. 	</a:t>
            </a:r>
          </a:p>
          <a:p>
            <a:endParaRPr lang="is-I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2722E4-98B1-A236-BC7D-EA02204D7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891" y="220980"/>
            <a:ext cx="4785202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85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15D0F0-BD2D-4B92-86FC-3A091CE19E4E}"/>
              </a:ext>
            </a:extLst>
          </p:cNvPr>
          <p:cNvSpPr txBox="1"/>
          <p:nvPr/>
        </p:nvSpPr>
        <p:spPr>
          <a:xfrm>
            <a:off x="376084" y="545690"/>
            <a:ext cx="642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Jafnlaunamarkmið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D91D4E-D05F-E797-12BC-644B93D02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" y="1094890"/>
            <a:ext cx="7886700" cy="326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1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15D0F0-BD2D-4B92-86FC-3A091CE19E4E}"/>
              </a:ext>
            </a:extLst>
          </p:cNvPr>
          <p:cNvSpPr txBox="1"/>
          <p:nvPr/>
        </p:nvSpPr>
        <p:spPr>
          <a:xfrm>
            <a:off x="376084" y="545690"/>
            <a:ext cx="642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Jafnréttisáætlun Strætó 2021-2024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495F3E-F392-4A7D-87B7-E27114275102}"/>
              </a:ext>
            </a:extLst>
          </p:cNvPr>
          <p:cNvSpPr txBox="1"/>
          <p:nvPr/>
        </p:nvSpPr>
        <p:spPr>
          <a:xfrm>
            <a:off x="552450" y="1419224"/>
            <a:ext cx="718185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Jafnréttisstofa óskaði eftir uppfærðri jafnréttisáætlun og jafnréttisstefnu í ágúst 2021</a:t>
            </a:r>
          </a:p>
          <a:p>
            <a:endParaRPr lang="is-IS" dirty="0"/>
          </a:p>
          <a:p>
            <a:r>
              <a:rPr lang="is-IS" dirty="0"/>
              <a:t>Þann 17. september sama ár kom eftirfarandi svar frá Jafnréttisstofu:</a:t>
            </a:r>
          </a:p>
          <a:p>
            <a:r>
              <a:rPr lang="is-IS" i="1" dirty="0"/>
              <a:t>Jafnréttisstofa hefur móttekið og yfirfarið jafnréttisáætlun Strætó og metur það svo að áætlunin uppfylli kröfur laga nr. 150/2020 um jafna stöðu og jafnan rétt kynjanna.</a:t>
            </a:r>
          </a:p>
        </p:txBody>
      </p:sp>
    </p:spTree>
    <p:extLst>
      <p:ext uri="{BB962C8B-B14F-4D97-AF65-F5344CB8AC3E}">
        <p14:creationId xmlns:p14="http://schemas.microsoft.com/office/powerpoint/2010/main" val="83871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15D0F0-BD2D-4B92-86FC-3A091CE19E4E}"/>
              </a:ext>
            </a:extLst>
          </p:cNvPr>
          <p:cNvSpPr txBox="1"/>
          <p:nvPr/>
        </p:nvSpPr>
        <p:spPr>
          <a:xfrm>
            <a:off x="376084" y="545690"/>
            <a:ext cx="642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Markmið jafnréttisáætlunar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DBAA37-3B83-428E-B0A4-75B64A564ADD}"/>
              </a:ext>
            </a:extLst>
          </p:cNvPr>
          <p:cNvSpPr txBox="1"/>
          <p:nvPr/>
        </p:nvSpPr>
        <p:spPr>
          <a:xfrm>
            <a:off x="561975" y="1266825"/>
            <a:ext cx="7477125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/>
              <a:t>Við ákvörðun launa og fríðinda skal þess gætt að kynjum sé ekki mismunað. Öllum skulu greidd jöfn laun og njóta sömu kjara fyrir jafn verðmæt og sambærileg störf.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/>
              <a:t>Jafnréttissjónarmið verða metin til jafns við önnur sjónarmið við stöðuveitingar innan fyrirtækisins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/>
              <a:t>Auka fjölbreytileika starfsmannahóps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/>
              <a:t>Jafnréttis skal gætt ef grípa þarf til uppsagna vegna skipulagsbreytinga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/>
              <a:t>Leitast skal við að jafna kynjahlutfall á öllum sviðum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/>
              <a:t>Þegar skipað er í vinnuhópa, nefndir og ráð, ræður fagþekking mestu um val einstaklinga.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/>
              <a:t>Tryggja á að allir njóti sömu möguleika til starfsþjálfunar, endur- og símenntunar.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/>
              <a:t>Strætó leitast eftir að vera fjölskylduvænn vinnustaður.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Einelti, áreitni og ofbeldi er ekki liðið innan Strætó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n-NO" dirty="0"/>
          </a:p>
          <a:p>
            <a:r>
              <a:rPr lang="nn-NO" b="1" dirty="0"/>
              <a:t>Hverju markmiði fylgja aðgerðir, ábyrgðaraðili og tímarammi. Sjá nánar í meðfylgjandi jafnréttisáætlun.</a:t>
            </a:r>
            <a:endParaRPr lang="is-IS" b="1" dirty="0"/>
          </a:p>
        </p:txBody>
      </p:sp>
    </p:spTree>
    <p:extLst>
      <p:ext uri="{BB962C8B-B14F-4D97-AF65-F5344CB8AC3E}">
        <p14:creationId xmlns:p14="http://schemas.microsoft.com/office/powerpoint/2010/main" val="1338831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D92B9B-819F-4A21-BBF7-13C8E1C09FA2}"/>
              </a:ext>
            </a:extLst>
          </p:cNvPr>
          <p:cNvSpPr txBox="1"/>
          <p:nvPr/>
        </p:nvSpPr>
        <p:spPr>
          <a:xfrm>
            <a:off x="304799" y="372645"/>
            <a:ext cx="370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b="1" dirty="0"/>
              <a:t>Jafnrétti - vinnustaðagreining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ACFD53-F133-A6E8-D391-E697BAD02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9" y="737870"/>
            <a:ext cx="7322821" cy="414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86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B4073E-B9D1-18E0-5D24-188A4EBDF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394514"/>
            <a:ext cx="7938177" cy="446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66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D3BF31-E3D8-0419-552E-51A7F318C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349012"/>
            <a:ext cx="7848600" cy="456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26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9412</TotalTime>
  <Words>323</Words>
  <Application>Microsoft Office PowerPoint</Application>
  <PresentationFormat>On-screen Show (16:9)</PresentationFormat>
  <Paragraphs>48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Ahkio</vt:lpstr>
      <vt:lpstr>Arial</vt:lpstr>
      <vt:lpstr>Calibri</vt:lpstr>
      <vt:lpstr>PF Din Text Cond Pro XBlack</vt:lpstr>
      <vt:lpstr>PFDinTextCondPro-Bold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Sigríður Harðardóttir</dc:creator>
  <cp:lastModifiedBy>Herdís Steinarsdóttir</cp:lastModifiedBy>
  <cp:revision>33</cp:revision>
  <dcterms:created xsi:type="dcterms:W3CDTF">2019-02-25T14:43:25Z</dcterms:created>
  <dcterms:modified xsi:type="dcterms:W3CDTF">2023-01-05T14:49:36Z</dcterms:modified>
</cp:coreProperties>
</file>