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  <p:sldMasterId id="2147483654" r:id="rId2"/>
    <p:sldMasterId id="2147483655" r:id="rId3"/>
  </p:sldMasterIdLst>
  <p:sldIdLst>
    <p:sldId id="257" r:id="rId4"/>
    <p:sldId id="256" r:id="rId5"/>
    <p:sldId id="262" r:id="rId6"/>
    <p:sldId id="263" r:id="rId7"/>
    <p:sldId id="258" r:id="rId8"/>
    <p:sldId id="259" r:id="rId9"/>
    <p:sldId id="260" r:id="rId10"/>
    <p:sldId id="261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T America Compressed Bold" panose="020B0604020202020204" charset="0"/>
      <p:bold r:id="rId16"/>
      <p:italic r:id="rId17"/>
      <p:boldItalic r:id="rId18"/>
    </p:embeddedFont>
    <p:embeddedFont>
      <p:font typeface="GT America Rg" panose="00000800000000000000" charset="0"/>
      <p:regular r:id="rId19"/>
      <p:bold r:id="rId20"/>
      <p:italic r:id="rId21"/>
      <p:boldItalic r:id="rId22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 userDrawn="1"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82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1446143" y="1553851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Fjárhagsstaða</a:t>
            </a:r>
            <a:r>
              <a:rPr lang="en-GB" dirty="0"/>
              <a:t> Strætó</a:t>
            </a:r>
            <a:endParaRPr lang="en-IS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5A1DB5F6-B49C-AC45-B3B0-E18E13AD6639}"/>
              </a:ext>
            </a:extLst>
          </p:cNvPr>
          <p:cNvSpPr txBox="1">
            <a:spLocks/>
          </p:cNvSpPr>
          <p:nvPr/>
        </p:nvSpPr>
        <p:spPr>
          <a:xfrm>
            <a:off x="1982856" y="2658356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3000" b="0" i="1" baseline="0" dirty="0">
              <a:latin typeface="GT America Rg" pitchFamily="2" charset="77"/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73BCEDD-0141-E64A-BA14-F0C63EC1B76B}"/>
              </a:ext>
            </a:extLst>
          </p:cNvPr>
          <p:cNvSpPr txBox="1">
            <a:spLocks/>
          </p:cNvSpPr>
          <p:nvPr/>
        </p:nvSpPr>
        <p:spPr>
          <a:xfrm>
            <a:off x="1446143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1000" b="0" i="0" baseline="0" dirty="0">
                <a:latin typeface="GT America Rg" pitchFamily="2" charset="77"/>
              </a:rPr>
              <a:t>18. </a:t>
            </a:r>
            <a:r>
              <a:rPr lang="en-GB" sz="1000" b="0" i="0" baseline="0" dirty="0" err="1">
                <a:latin typeface="GT America Rg" pitchFamily="2" charset="77"/>
              </a:rPr>
              <a:t>janúar</a:t>
            </a:r>
            <a:r>
              <a:rPr lang="en-GB" sz="1000" b="0" i="0" baseline="0" dirty="0">
                <a:latin typeface="GT America Rg" pitchFamily="2" charset="77"/>
              </a:rPr>
              <a:t> 2023</a:t>
            </a:r>
            <a:endParaRPr lang="en-IS" sz="1000" b="0" i="0" baseline="0" dirty="0">
              <a:latin typeface="GT America Rg" pitchFamily="2" charset="77"/>
            </a:endParaRPr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3664F71E-3F21-1B4D-9CBB-0C64C7B8833B}"/>
              </a:ext>
            </a:extLst>
          </p:cNvPr>
          <p:cNvSpPr txBox="1">
            <a:spLocks/>
          </p:cNvSpPr>
          <p:nvPr/>
        </p:nvSpPr>
        <p:spPr>
          <a:xfrm>
            <a:off x="9408490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000" b="0" i="0" baseline="0" dirty="0">
              <a:latin typeface="GT America Rg" pitchFamily="2" charset="77"/>
            </a:endParaRP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1616E135-C249-D945-B62C-D5AC49ECED0F}"/>
              </a:ext>
            </a:extLst>
          </p:cNvPr>
          <p:cNvSpPr txBox="1">
            <a:spLocks/>
          </p:cNvSpPr>
          <p:nvPr/>
        </p:nvSpPr>
        <p:spPr>
          <a:xfrm>
            <a:off x="1982856" y="3041650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400" b="0" i="1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3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 err="1"/>
              <a:t>Fjárhagsstaðan</a:t>
            </a:r>
            <a:r>
              <a:rPr lang="en-GB" sz="3000" baseline="0" dirty="0"/>
              <a:t> 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838200" y="2157895"/>
            <a:ext cx="5681870" cy="2981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i="0" kern="1500" spc="40" dirty="0" err="1">
                <a:latin typeface="GT America Rg" pitchFamily="2" charset="77"/>
              </a:rPr>
              <a:t>Fjárhagsstaða</a:t>
            </a:r>
            <a:r>
              <a:rPr lang="en-US" sz="1500" b="0" i="0" kern="1500" spc="40" dirty="0">
                <a:latin typeface="GT America Rg" pitchFamily="2" charset="77"/>
              </a:rPr>
              <a:t> Strætó </a:t>
            </a:r>
            <a:r>
              <a:rPr lang="en-US" sz="1500" b="0" i="0" kern="1500" spc="40" dirty="0" err="1">
                <a:latin typeface="GT America Rg" pitchFamily="2" charset="77"/>
              </a:rPr>
              <a:t>hefur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verið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slæm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undanfarin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misseri</a:t>
            </a:r>
            <a:r>
              <a:rPr lang="en-US" sz="1500" b="0" i="0" kern="1500" spc="40" dirty="0">
                <a:latin typeface="GT America Rg" pitchFamily="2" charset="77"/>
              </a:rPr>
              <a:t>. Covid </a:t>
            </a:r>
            <a:r>
              <a:rPr lang="en-US" sz="1500" b="0" i="0" kern="1500" spc="40" dirty="0" err="1">
                <a:latin typeface="GT America Rg" pitchFamily="2" charset="77"/>
              </a:rPr>
              <a:t>hafði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mikil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áhrif</a:t>
            </a:r>
            <a:r>
              <a:rPr lang="en-US" sz="1500" b="0" i="0" kern="1500" spc="40" dirty="0">
                <a:latin typeface="GT America Rg" pitchFamily="2" charset="77"/>
              </a:rPr>
              <a:t> á </a:t>
            </a:r>
            <a:r>
              <a:rPr lang="en-US" sz="1500" b="0" i="0" kern="1500" spc="40" dirty="0" err="1">
                <a:latin typeface="GT America Rg" pitchFamily="2" charset="77"/>
              </a:rPr>
              <a:t>handbært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fé</a:t>
            </a:r>
            <a:r>
              <a:rPr lang="en-US" sz="1500" b="0" i="0" kern="1500" spc="40" dirty="0">
                <a:latin typeface="GT America Rg" pitchFamily="2" charset="77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i="0" kern="1500" spc="40" baseline="0" dirty="0">
                <a:latin typeface="GT America Rg" pitchFamily="2" charset="77"/>
              </a:rPr>
              <a:t>KPMG var á </a:t>
            </a:r>
            <a:r>
              <a:rPr lang="en-US" sz="1500" b="0" i="0" kern="1500" spc="40" baseline="0" dirty="0" err="1">
                <a:latin typeface="GT America Rg" pitchFamily="2" charset="77"/>
              </a:rPr>
              <a:t>árinu</a:t>
            </a:r>
            <a:r>
              <a:rPr lang="en-US" sz="1500" b="0" i="0" kern="1500" spc="40" baseline="0" dirty="0">
                <a:latin typeface="GT America Rg" pitchFamily="2" charset="77"/>
              </a:rPr>
              <a:t> 2022 </a:t>
            </a:r>
            <a:r>
              <a:rPr lang="en-US" sz="1500" b="0" i="0" kern="1500" spc="40" baseline="0" dirty="0" err="1">
                <a:latin typeface="GT America Rg" pitchFamily="2" charset="77"/>
              </a:rPr>
              <a:t>fengið</a:t>
            </a:r>
            <a:r>
              <a:rPr lang="en-US" sz="1500" b="0" i="0" kern="1500" spc="40" baseline="0" dirty="0">
                <a:latin typeface="GT America Rg" pitchFamily="2" charset="77"/>
              </a:rPr>
              <a:t>  </a:t>
            </a:r>
            <a:r>
              <a:rPr lang="en-US" sz="1500" b="0" i="0" kern="1500" spc="40" baseline="0" dirty="0" err="1">
                <a:latin typeface="GT America Rg" pitchFamily="2" charset="77"/>
              </a:rPr>
              <a:t>til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að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greina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fjárþörf</a:t>
            </a:r>
            <a:r>
              <a:rPr lang="en-US" sz="1500" b="0" i="0" kern="1500" spc="40" baseline="0" dirty="0">
                <a:latin typeface="GT America Rg" pitchFamily="2" charset="77"/>
              </a:rPr>
              <a:t> Strætó.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i="0" kern="1500" spc="40" dirty="0" err="1">
                <a:latin typeface="GT America Rg" pitchFamily="2" charset="77"/>
              </a:rPr>
              <a:t>Niðurstaða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þeirra</a:t>
            </a:r>
            <a:r>
              <a:rPr lang="en-US" sz="1500" b="0" i="0" kern="1500" spc="40" dirty="0">
                <a:latin typeface="GT America Rg" pitchFamily="2" charset="77"/>
              </a:rPr>
              <a:t> var </a:t>
            </a:r>
            <a:r>
              <a:rPr lang="en-US" sz="1500" b="0" i="0" kern="1500" spc="40" dirty="0" err="1">
                <a:latin typeface="GT America Rg" pitchFamily="2" charset="77"/>
              </a:rPr>
              <a:t>að</a:t>
            </a:r>
            <a:r>
              <a:rPr lang="en-US" sz="1500" b="0" i="0" kern="1500" spc="40" dirty="0">
                <a:latin typeface="GT America Rg" pitchFamily="2" charset="77"/>
              </a:rPr>
              <a:t> um 1.500 m.kr. </a:t>
            </a:r>
            <a:r>
              <a:rPr lang="en-US" sz="1500" b="0" i="0" kern="1500" spc="40" dirty="0" err="1">
                <a:latin typeface="GT America Rg" pitchFamily="2" charset="77"/>
              </a:rPr>
              <a:t>framlög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þyrfti</a:t>
            </a:r>
            <a:r>
              <a:rPr lang="en-US" sz="1500" b="0" i="0" kern="1500" spc="40" dirty="0">
                <a:latin typeface="GT America Rg" pitchFamily="2" charset="77"/>
              </a:rPr>
              <a:t> inn í </a:t>
            </a:r>
            <a:r>
              <a:rPr lang="en-US" sz="1500" b="0" i="0" kern="1500" spc="40" dirty="0" err="1">
                <a:latin typeface="GT America Rg" pitchFamily="2" charset="77"/>
              </a:rPr>
              <a:t>reksturinn</a:t>
            </a:r>
            <a:r>
              <a:rPr lang="en-US" sz="1500" b="0" i="0" kern="1500" spc="40" dirty="0">
                <a:latin typeface="GT America Rg" pitchFamily="2" charset="77"/>
              </a:rPr>
              <a:t> og </a:t>
            </a:r>
            <a:r>
              <a:rPr lang="en-US" sz="1500" b="0" i="0" kern="1500" spc="40" dirty="0" err="1">
                <a:latin typeface="GT America Rg" pitchFamily="2" charset="77"/>
              </a:rPr>
              <a:t>a.m.k</a:t>
            </a:r>
            <a:r>
              <a:rPr lang="en-US" sz="1500" b="0" i="0" kern="1500" spc="40" dirty="0">
                <a:latin typeface="GT America Rg" pitchFamily="2" charset="77"/>
              </a:rPr>
              <a:t>. 1.000 m.kr. </a:t>
            </a:r>
            <a:r>
              <a:rPr lang="en-US" sz="1500" b="0" i="0" kern="1500" spc="40" dirty="0" err="1">
                <a:latin typeface="GT America Rg" pitchFamily="2" charset="77"/>
              </a:rPr>
              <a:t>fyrir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áramót</a:t>
            </a:r>
            <a:r>
              <a:rPr lang="en-US" sz="1500" b="0" i="0" kern="1500" spc="40" dirty="0">
                <a:latin typeface="GT America Rg" pitchFamily="2" charset="77"/>
              </a:rPr>
              <a:t>. </a:t>
            </a:r>
            <a:r>
              <a:rPr lang="en-US" sz="1500" b="0" i="0" kern="1500" spc="40" dirty="0" err="1">
                <a:latin typeface="GT America Rg" pitchFamily="2" charset="77"/>
              </a:rPr>
              <a:t>Þetta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byggði</a:t>
            </a:r>
            <a:r>
              <a:rPr lang="en-US" sz="1500" b="0" i="0" kern="1500" spc="40" dirty="0">
                <a:latin typeface="GT America Rg" pitchFamily="2" charset="77"/>
              </a:rPr>
              <a:t> á </a:t>
            </a:r>
            <a:r>
              <a:rPr lang="en-US" sz="1500" b="0" i="0" kern="1500" spc="40" dirty="0" err="1">
                <a:latin typeface="GT America Rg" pitchFamily="2" charset="77"/>
              </a:rPr>
              <a:t>árshlutauppgjöri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fyrir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janúar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til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júní</a:t>
            </a:r>
            <a:r>
              <a:rPr lang="en-US" sz="1500" b="0" i="0" kern="1500" spc="40" dirty="0">
                <a:latin typeface="GT America Rg" pitchFamily="2" charset="77"/>
              </a:rPr>
              <a:t>, </a:t>
            </a:r>
            <a:r>
              <a:rPr lang="en-US" sz="1500" b="0" i="0" kern="1500" spc="40" dirty="0" err="1">
                <a:latin typeface="GT America Rg" pitchFamily="2" charset="77"/>
              </a:rPr>
              <a:t>útkomuspá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fyrir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árið</a:t>
            </a:r>
            <a:r>
              <a:rPr lang="en-US" sz="1500" b="0" i="0" kern="1500" spc="40" dirty="0">
                <a:latin typeface="GT America Rg" pitchFamily="2" charset="77"/>
              </a:rPr>
              <a:t> 2022 </a:t>
            </a:r>
            <a:r>
              <a:rPr lang="en-US" sz="1500" b="0" i="0" kern="1500" spc="40" dirty="0" err="1">
                <a:latin typeface="GT America Rg" pitchFamily="2" charset="77"/>
              </a:rPr>
              <a:t>o.fl</a:t>
            </a:r>
            <a:r>
              <a:rPr lang="en-US" sz="1500" b="0" i="0" kern="1500" spc="40" dirty="0">
                <a:latin typeface="GT America Rg" pitchFamily="2" charset="77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i="0" kern="1500" spc="40" baseline="0" dirty="0" err="1">
                <a:latin typeface="GT America Rg" pitchFamily="2" charset="77"/>
              </a:rPr>
              <a:t>Þetta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byggir</a:t>
            </a:r>
            <a:r>
              <a:rPr lang="en-US" sz="1500" b="0" i="0" kern="1500" spc="40" baseline="0" dirty="0">
                <a:latin typeface="GT America Rg" pitchFamily="2" charset="77"/>
              </a:rPr>
              <a:t> á </a:t>
            </a:r>
            <a:r>
              <a:rPr lang="en-US" sz="1500" b="0" i="0" kern="1500" spc="40" baseline="0" dirty="0" err="1">
                <a:latin typeface="GT America Rg" pitchFamily="2" charset="77"/>
              </a:rPr>
              <a:t>því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að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tekjur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af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farþegum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yrði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sambærilegar</a:t>
            </a:r>
            <a:r>
              <a:rPr lang="en-US" sz="1500" b="0" i="0" kern="1500" spc="40" baseline="0" dirty="0">
                <a:latin typeface="GT America Rg" pitchFamily="2" charset="77"/>
              </a:rPr>
              <a:t> og var </a:t>
            </a:r>
            <a:r>
              <a:rPr lang="en-US" sz="1500" b="0" i="0" kern="1500" spc="40" baseline="0" dirty="0" err="1">
                <a:latin typeface="GT America Rg" pitchFamily="2" charset="77"/>
              </a:rPr>
              <a:t>fyrir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faraldurinn</a:t>
            </a:r>
            <a:r>
              <a:rPr lang="en-US" sz="1500" b="0" i="0" kern="1500" spc="40" baseline="0" dirty="0">
                <a:latin typeface="GT America Rg" pitchFamily="2" charset="77"/>
              </a:rPr>
              <a:t>.</a:t>
            </a:r>
            <a:endParaRPr lang="en-IS" sz="1500" b="0" i="0" kern="1500" spc="40" baseline="0" dirty="0">
              <a:latin typeface="GT America Rg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819B2-D4EC-BCB3-0EEF-4667AFA3E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71" y="1718262"/>
            <a:ext cx="4025346" cy="42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 err="1"/>
              <a:t>Fjárhagsstaðan</a:t>
            </a:r>
            <a:r>
              <a:rPr lang="en-GB" sz="3000" baseline="0" dirty="0"/>
              <a:t>  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838200" y="2157895"/>
            <a:ext cx="5681870" cy="29818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i="0" kern="1500" spc="40" dirty="0" err="1">
                <a:latin typeface="GT America Rg" pitchFamily="2" charset="77"/>
              </a:rPr>
              <a:t>Eigendur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lögðu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til</a:t>
            </a:r>
            <a:r>
              <a:rPr lang="en-US" sz="1500" b="0" i="0" kern="1500" spc="40" dirty="0">
                <a:latin typeface="GT America Rg" pitchFamily="2" charset="77"/>
              </a:rPr>
              <a:t> 520 m.kr. á </a:t>
            </a:r>
            <a:r>
              <a:rPr lang="en-US" sz="1500" b="0" i="0" kern="1500" spc="40" dirty="0" err="1">
                <a:latin typeface="GT America Rg" pitchFamily="2" charset="77"/>
              </a:rPr>
              <a:t>árinu</a:t>
            </a:r>
            <a:r>
              <a:rPr lang="en-US" sz="1500" b="0" i="0" kern="1500" spc="40" dirty="0">
                <a:latin typeface="GT America Rg" pitchFamily="2" charset="77"/>
              </a:rPr>
              <a:t> 2022 og </a:t>
            </a:r>
            <a:r>
              <a:rPr lang="en-US" sz="1500" b="0" i="0" kern="1500" spc="40" dirty="0" err="1">
                <a:latin typeface="GT America Rg" pitchFamily="2" charset="77"/>
              </a:rPr>
              <a:t>síðan</a:t>
            </a:r>
            <a:r>
              <a:rPr lang="en-US" sz="1500" b="0" i="0" kern="1500" spc="40" dirty="0">
                <a:latin typeface="GT America Rg" pitchFamily="2" charset="77"/>
              </a:rPr>
              <a:t> 615 m.kr </a:t>
            </a:r>
            <a:r>
              <a:rPr lang="en-US" sz="1500" b="0" i="0" kern="1500" spc="40" dirty="0" err="1">
                <a:latin typeface="GT America Rg" pitchFamily="2" charset="77"/>
              </a:rPr>
              <a:t>til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viðbótar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fyrir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árið</a:t>
            </a:r>
            <a:r>
              <a:rPr lang="en-US" sz="1500" b="0" i="0" kern="1500" spc="40" dirty="0">
                <a:latin typeface="GT America Rg" pitchFamily="2" charset="77"/>
              </a:rPr>
              <a:t> 2023. </a:t>
            </a:r>
            <a:endParaRPr lang="en-US" sz="1500" b="0" i="0" kern="1500" spc="40" baseline="0" dirty="0">
              <a:latin typeface="GT America Rg" pitchFamily="2" charset="7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i="0" kern="1500" spc="40" dirty="0" err="1">
                <a:latin typeface="GT America Rg" pitchFamily="2" charset="77"/>
              </a:rPr>
              <a:t>Hópur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fjármálastjóra</a:t>
            </a:r>
            <a:r>
              <a:rPr lang="en-US" sz="1500" b="0" i="0" kern="1500" spc="40" dirty="0">
                <a:latin typeface="GT America Rg" pitchFamily="2" charset="77"/>
              </a:rPr>
              <a:t> er </a:t>
            </a:r>
            <a:r>
              <a:rPr lang="en-US" sz="1500" b="0" i="0" kern="1500" spc="40" dirty="0" err="1">
                <a:latin typeface="GT America Rg" pitchFamily="2" charset="77"/>
              </a:rPr>
              <a:t>síðan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að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vinna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að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framtíðarlausn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varðandi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fjárhagsstöðu</a:t>
            </a:r>
            <a:r>
              <a:rPr lang="en-US" sz="1500" b="0" i="0" kern="1500" spc="40" dirty="0">
                <a:latin typeface="GT America Rg" pitchFamily="2" charset="77"/>
              </a:rPr>
              <a:t> Strætó </a:t>
            </a:r>
            <a:r>
              <a:rPr lang="en-US" sz="1500" b="0" i="0" kern="1500" spc="40" dirty="0" err="1">
                <a:latin typeface="GT America Rg" pitchFamily="2" charset="77"/>
              </a:rPr>
              <a:t>og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áætlar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að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skila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tillögum</a:t>
            </a:r>
            <a:r>
              <a:rPr lang="en-US" sz="1500" b="0" i="0" kern="1500" spc="40" dirty="0">
                <a:latin typeface="GT America Rg" pitchFamily="2" charset="77"/>
              </a:rPr>
              <a:t> um </a:t>
            </a:r>
            <a:r>
              <a:rPr lang="en-US" sz="1500" b="0" i="0" kern="1500" spc="40" dirty="0" err="1">
                <a:latin typeface="GT America Rg" pitchFamily="2" charset="77"/>
              </a:rPr>
              <a:t>mánaðarmótin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febrúar</a:t>
            </a:r>
            <a:r>
              <a:rPr lang="en-US" sz="1500" b="0" i="0" kern="1500" spc="40" dirty="0">
                <a:latin typeface="GT America Rg" pitchFamily="2" charset="77"/>
              </a:rPr>
              <a:t>/mars.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i="0" kern="1500" spc="40" baseline="0" dirty="0">
                <a:latin typeface="GT America Rg" pitchFamily="2" charset="77"/>
              </a:rPr>
              <a:t>KPMG </a:t>
            </a:r>
            <a:r>
              <a:rPr lang="en-US" sz="1500" b="0" i="0" kern="1500" spc="40" baseline="0" dirty="0" err="1">
                <a:latin typeface="GT America Rg" pitchFamily="2" charset="77"/>
              </a:rPr>
              <a:t>metur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stöðuna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þannig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að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baseline="0" dirty="0" err="1">
                <a:latin typeface="GT America Rg" pitchFamily="2" charset="77"/>
              </a:rPr>
              <a:t>þó</a:t>
            </a:r>
            <a:r>
              <a:rPr lang="en-US" sz="1500" b="0" i="0" kern="1500" spc="40" baseline="0" dirty="0">
                <a:latin typeface="GT America Rg" pitchFamily="2" charset="77"/>
              </a:rPr>
              <a:t> 1.500 m.kr. </a:t>
            </a:r>
            <a:r>
              <a:rPr lang="en-US" sz="1500" b="0" i="0" kern="1500" spc="40" baseline="0" dirty="0" err="1">
                <a:latin typeface="GT America Rg" pitchFamily="2" charset="77"/>
              </a:rPr>
              <a:t>aukaframlag</a:t>
            </a:r>
            <a:r>
              <a:rPr lang="en-US" sz="1500" b="0" i="0" kern="1500" spc="40" baseline="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komi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til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séu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miklar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áskoranir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framundan</a:t>
            </a:r>
            <a:r>
              <a:rPr lang="en-US" sz="1500" b="0" i="0" kern="1500" spc="40" dirty="0">
                <a:latin typeface="GT America Rg" pitchFamily="2" charset="77"/>
              </a:rPr>
              <a:t> hjá Strætó.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i="0" kern="1500" spc="40" baseline="0" dirty="0" err="1">
                <a:latin typeface="GT America Rg" pitchFamily="2" charset="77"/>
              </a:rPr>
              <a:t>Sjóðsstaða</a:t>
            </a:r>
            <a:r>
              <a:rPr lang="en-US" sz="1500" b="0" i="0" kern="1500" spc="40" baseline="0" dirty="0">
                <a:latin typeface="GT America Rg" pitchFamily="2" charset="77"/>
              </a:rPr>
              <a:t> Strætó er </a:t>
            </a:r>
            <a:r>
              <a:rPr lang="en-US" sz="1500" b="0" i="0" kern="1500" spc="40" dirty="0" err="1">
                <a:latin typeface="GT America Rg" pitchFamily="2" charset="77"/>
              </a:rPr>
              <a:t>lág</a:t>
            </a:r>
            <a:r>
              <a:rPr lang="en-US" sz="1500" b="0" i="0" kern="1500" spc="40" dirty="0">
                <a:latin typeface="GT America Rg" pitchFamily="2" charset="77"/>
              </a:rPr>
              <a:t> og </a:t>
            </a:r>
            <a:r>
              <a:rPr lang="en-US" sz="1500" b="0" i="0" kern="1500" spc="40" dirty="0" err="1">
                <a:latin typeface="GT America Rg" pitchFamily="2" charset="77"/>
              </a:rPr>
              <a:t>staðan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viðkvæm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fyrir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öllum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frávikum</a:t>
            </a:r>
            <a:r>
              <a:rPr lang="en-US" sz="1500" b="0" i="0" kern="1500" spc="40" dirty="0">
                <a:latin typeface="GT America Rg" pitchFamily="2" charset="77"/>
              </a:rPr>
              <a:t>.  </a:t>
            </a:r>
            <a:r>
              <a:rPr lang="en-US" sz="1500" b="0" i="0" kern="1500" spc="40" dirty="0" err="1">
                <a:latin typeface="GT America Rg" pitchFamily="2" charset="77"/>
              </a:rPr>
              <a:t>Almennt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miðað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við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að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sjóðsstaða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sé</a:t>
            </a:r>
            <a:r>
              <a:rPr lang="en-US" sz="1500" b="0" i="0" kern="1500" spc="40" dirty="0">
                <a:latin typeface="GT America Rg" pitchFamily="2" charset="77"/>
              </a:rPr>
              <a:t> um 400 m.kr. í </a:t>
            </a:r>
            <a:r>
              <a:rPr lang="en-US" sz="1500" b="0" i="0" kern="1500" spc="40" dirty="0" err="1">
                <a:latin typeface="GT America Rg" pitchFamily="2" charset="77"/>
              </a:rPr>
              <a:t>lok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mánaðar</a:t>
            </a:r>
            <a:r>
              <a:rPr lang="en-US" sz="1500" b="0" i="0" kern="1500" spc="40" dirty="0">
                <a:latin typeface="GT America Rg" pitchFamily="2" charset="77"/>
              </a:rPr>
              <a:t>.</a:t>
            </a:r>
            <a:endParaRPr lang="en-IS" sz="1500" b="0" i="0" kern="1500" spc="40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823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 err="1"/>
              <a:t>Fjárhagsstaðan</a:t>
            </a:r>
            <a:r>
              <a:rPr lang="en-GB" sz="3000" baseline="0" dirty="0"/>
              <a:t>  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838200" y="2157895"/>
            <a:ext cx="5681870" cy="2981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0" i="0" kern="1500" spc="40" dirty="0" err="1">
                <a:latin typeface="GT America Rg" pitchFamily="2" charset="77"/>
              </a:rPr>
              <a:t>Velta</a:t>
            </a:r>
            <a:r>
              <a:rPr lang="en-US" sz="1500" b="0" i="0" kern="1500" spc="40" dirty="0">
                <a:latin typeface="GT America Rg" pitchFamily="2" charset="77"/>
              </a:rPr>
              <a:t> á </a:t>
            </a:r>
            <a:r>
              <a:rPr lang="en-US" sz="1500" b="0" i="0" kern="1500" spc="40" dirty="0" err="1">
                <a:latin typeface="GT America Rg" pitchFamily="2" charset="77"/>
              </a:rPr>
              <a:t>bankareikningi</a:t>
            </a:r>
            <a:r>
              <a:rPr lang="en-US" sz="1500" b="0" i="0" kern="1500" spc="40" dirty="0">
                <a:latin typeface="GT America Rg" pitchFamily="2" charset="77"/>
              </a:rPr>
              <a:t> er </a:t>
            </a:r>
            <a:r>
              <a:rPr lang="en-US" sz="1500" b="0" i="0" kern="1500" spc="40" dirty="0" err="1">
                <a:latin typeface="GT America Rg" pitchFamily="2" charset="77"/>
              </a:rPr>
              <a:t>tæpir</a:t>
            </a:r>
            <a:r>
              <a:rPr lang="en-US" sz="1500" b="0" i="0" kern="1500" spc="40" dirty="0">
                <a:latin typeface="GT America Rg" pitchFamily="2" charset="77"/>
              </a:rPr>
              <a:t> 10,5 </a:t>
            </a:r>
            <a:r>
              <a:rPr lang="en-US" sz="1500" b="0" i="0" kern="1500" spc="40" dirty="0" err="1">
                <a:latin typeface="GT America Rg" pitchFamily="2" charset="77"/>
              </a:rPr>
              <a:t>milljarðar</a:t>
            </a:r>
            <a:r>
              <a:rPr lang="en-US" sz="1500" b="0" i="0" kern="1500" spc="40" dirty="0">
                <a:latin typeface="GT America Rg" pitchFamily="2" charset="77"/>
              </a:rPr>
              <a:t> </a:t>
            </a:r>
            <a:r>
              <a:rPr lang="en-US" sz="1500" b="0" i="0" kern="1500" spc="40" dirty="0" err="1">
                <a:latin typeface="GT America Rg" pitchFamily="2" charset="77"/>
              </a:rPr>
              <a:t>króna</a:t>
            </a:r>
            <a:r>
              <a:rPr lang="en-US" sz="1500" b="0" i="0" kern="1500" spc="40" dirty="0">
                <a:latin typeface="GT America Rg" pitchFamily="2" charset="77"/>
              </a:rPr>
              <a:t> 2022.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500" b="0" i="0" kern="1500" spc="40" dirty="0">
                <a:latin typeface="GT America Rg" pitchFamily="2" charset="77"/>
              </a:rPr>
              <a:t>Meðalútborganir á mánuði eru 875 m.kr.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500" b="0" i="0" kern="1500" spc="40" baseline="0" dirty="0">
                <a:latin typeface="GT America Rg" pitchFamily="2" charset="77"/>
              </a:rPr>
              <a:t>Fjár</a:t>
            </a:r>
            <a:r>
              <a:rPr lang="is-IS" sz="1500" b="0" i="0" kern="1500" spc="40" dirty="0">
                <a:latin typeface="GT America Rg" pitchFamily="2" charset="77"/>
              </a:rPr>
              <a:t>frekur rekstur.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500" b="0" i="0" kern="1500" spc="40" baseline="0" dirty="0">
                <a:latin typeface="GT America Rg" pitchFamily="2" charset="77"/>
              </a:rPr>
              <a:t>Handbært fé í lágmarki og ekki gert ráð fyrir greiðslu vegna dómsmáls.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500" b="0" i="0" kern="1500" spc="40" baseline="0" dirty="0">
              <a:latin typeface="GT America Rg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15601-9A22-10A2-F1D8-5239BA16D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707" y="1492980"/>
            <a:ext cx="4152709" cy="3872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55F9E-F8CE-6748-017E-CBFC3665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315" y="3987203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0EFF6A49-B03E-9B41-81DE-C9E724C65BF0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600" baseline="0" dirty="0" err="1"/>
              <a:t>Fjárhagsstaðan</a:t>
            </a:r>
            <a:endParaRPr lang="en-IS" sz="3600" baseline="0" dirty="0"/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FB9106B4-AB90-F34F-B549-7B70ACB459C5}"/>
              </a:ext>
            </a:extLst>
          </p:cNvPr>
          <p:cNvSpPr txBox="1">
            <a:spLocks/>
          </p:cNvSpPr>
          <p:nvPr/>
        </p:nvSpPr>
        <p:spPr>
          <a:xfrm>
            <a:off x="838200" y="2157895"/>
            <a:ext cx="5681870" cy="29818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0" i="0" kern="1500" spc="40" dirty="0" err="1">
                <a:latin typeface="GT America Rg" pitchFamily="2" charset="77"/>
              </a:rPr>
              <a:t>Tekjuáætlun</a:t>
            </a:r>
            <a:r>
              <a:rPr lang="en-GB" sz="2400" b="0" i="0" kern="1500" spc="40" dirty="0">
                <a:latin typeface="GT America Rg" pitchFamily="2" charset="77"/>
              </a:rPr>
              <a:t> 2023 er </a:t>
            </a:r>
            <a:r>
              <a:rPr lang="en-GB" sz="2400" b="0" i="0" kern="1500" spc="40" dirty="0" err="1">
                <a:latin typeface="GT America Rg" pitchFamily="2" charset="77"/>
              </a:rPr>
              <a:t>metnaðarfull</a:t>
            </a:r>
            <a:r>
              <a:rPr lang="en-GB" sz="2400" b="0" i="0" kern="1500" spc="40" dirty="0">
                <a:latin typeface="GT America Rg" pitchFamily="2" charset="77"/>
              </a:rPr>
              <a:t>, </a:t>
            </a:r>
            <a:r>
              <a:rPr lang="en-GB" sz="2400" b="0" i="0" kern="1500" spc="40" dirty="0" err="1">
                <a:latin typeface="GT America Rg" pitchFamily="2" charset="77"/>
              </a:rPr>
              <a:t>vagnastaðan</a:t>
            </a:r>
            <a:r>
              <a:rPr lang="en-GB" sz="2400" b="0" i="0" kern="1500" spc="40" dirty="0">
                <a:latin typeface="GT America Rg" pitchFamily="2" charset="77"/>
              </a:rPr>
              <a:t> hjá Strætó </a:t>
            </a:r>
            <a:r>
              <a:rPr lang="en-GB" sz="2400" b="0" i="0" kern="1500" spc="40" dirty="0" err="1">
                <a:latin typeface="GT America Rg" pitchFamily="2" charset="77"/>
              </a:rPr>
              <a:t>veldur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því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að</a:t>
            </a:r>
            <a:r>
              <a:rPr lang="en-GB" sz="2400" b="0" i="0" kern="1500" spc="40" dirty="0">
                <a:latin typeface="GT America Rg" pitchFamily="2" charset="77"/>
              </a:rPr>
              <a:t> fella </a:t>
            </a:r>
            <a:r>
              <a:rPr lang="en-GB" sz="2400" b="0" i="0" kern="1500" spc="40" dirty="0" err="1">
                <a:latin typeface="GT America Rg" pitchFamily="2" charset="77"/>
              </a:rPr>
              <a:t>þarf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niður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margar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ferðir</a:t>
            </a:r>
            <a:r>
              <a:rPr lang="en-GB" sz="2400" b="0" i="0" kern="1500" spc="40" dirty="0">
                <a:latin typeface="GT America Rg" pitchFamily="2" charset="77"/>
              </a:rPr>
              <a:t>, </a:t>
            </a:r>
            <a:r>
              <a:rPr lang="en-GB" sz="2400" b="0" i="0" kern="1500" spc="40" dirty="0" err="1">
                <a:latin typeface="GT America Rg" pitchFamily="2" charset="77"/>
              </a:rPr>
              <a:t>sem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mun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hafa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áhrif</a:t>
            </a:r>
            <a:r>
              <a:rPr lang="en-GB" sz="2400" b="0" i="0" kern="1500" spc="40" dirty="0">
                <a:latin typeface="GT America Rg" pitchFamily="2" charset="77"/>
              </a:rPr>
              <a:t> á </a:t>
            </a:r>
            <a:r>
              <a:rPr lang="en-GB" sz="2400" b="0" i="0" kern="1500" spc="40" dirty="0" err="1">
                <a:latin typeface="GT America Rg" pitchFamily="2" charset="77"/>
              </a:rPr>
              <a:t>tekjuöflun</a:t>
            </a:r>
            <a:r>
              <a:rPr lang="en-GB" sz="2400" b="0" i="0" kern="1500" spc="40" dirty="0">
                <a:latin typeface="GT America Rg" pitchFamily="2" charset="77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b="0" i="0" kern="1500" spc="40" dirty="0" err="1">
                <a:latin typeface="GT America Rg" pitchFamily="2" charset="77"/>
              </a:rPr>
              <a:t>Niðurfelldar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ferðir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vegna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vagnaskorts</a:t>
            </a:r>
            <a:r>
              <a:rPr lang="en-GB" sz="2400" b="0" i="0" kern="1500" spc="40" dirty="0">
                <a:latin typeface="GT America Rg" pitchFamily="2" charset="77"/>
              </a:rPr>
              <a:t> hjá Strætó </a:t>
            </a:r>
            <a:r>
              <a:rPr lang="en-GB" sz="2400" b="0" i="0" kern="1500" spc="40" dirty="0" err="1">
                <a:latin typeface="GT America Rg" pitchFamily="2" charset="77"/>
              </a:rPr>
              <a:t>eru</a:t>
            </a:r>
            <a:r>
              <a:rPr lang="en-GB" sz="2400" b="0" i="0" kern="1500" spc="40" dirty="0">
                <a:latin typeface="GT America Rg" pitchFamily="2" charset="77"/>
              </a:rPr>
              <a:t> 50 í </a:t>
            </a:r>
            <a:r>
              <a:rPr lang="en-GB" sz="2400" b="0" i="0" kern="1500" spc="40" dirty="0" err="1">
                <a:latin typeface="GT America Rg" pitchFamily="2" charset="77"/>
              </a:rPr>
              <a:t>desember</a:t>
            </a:r>
            <a:r>
              <a:rPr lang="en-GB" sz="2400" b="0" i="0" kern="1500" spc="40" dirty="0">
                <a:latin typeface="GT America Rg" pitchFamily="2" charset="77"/>
              </a:rPr>
              <a:t> 2022 </a:t>
            </a:r>
            <a:r>
              <a:rPr lang="en-GB" sz="2400" b="0" i="0" kern="1500" spc="40" dirty="0" err="1">
                <a:latin typeface="GT America Rg" pitchFamily="2" charset="77"/>
              </a:rPr>
              <a:t>til</a:t>
            </a:r>
            <a:r>
              <a:rPr lang="en-GB" sz="2400" b="0" i="0" kern="1500" spc="40" dirty="0">
                <a:latin typeface="GT America Rg" pitchFamily="2" charset="77"/>
              </a:rPr>
              <a:t> og </a:t>
            </a:r>
            <a:r>
              <a:rPr lang="en-GB" sz="2400" b="0" i="0" kern="1500" spc="40" dirty="0" err="1">
                <a:latin typeface="GT America Rg" pitchFamily="2" charset="77"/>
              </a:rPr>
              <a:t>með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síðustu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viku</a:t>
            </a:r>
            <a:r>
              <a:rPr lang="en-GB" sz="2400" b="0" i="0" kern="1500" spc="40" dirty="0">
                <a:latin typeface="GT America Rg" pitchFamily="2" charset="77"/>
              </a:rPr>
              <a:t>.</a:t>
            </a:r>
          </a:p>
          <a:p>
            <a:pPr>
              <a:lnSpc>
                <a:spcPct val="120000"/>
              </a:lnSpc>
            </a:pPr>
            <a:endParaRPr lang="en-IS" sz="2400" b="0" i="0" kern="1500" spc="40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607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8A1628CA-4A6A-154D-BA13-76186FE6C2F4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52578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600" baseline="0" dirty="0" err="1"/>
              <a:t>Fjárhagsstaðan</a:t>
            </a:r>
            <a:endParaRPr lang="en-IS" sz="3600" baseline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D5D6F-DC89-AF49-B769-CB3E73532030}"/>
              </a:ext>
            </a:extLst>
          </p:cNvPr>
          <p:cNvSpPr txBox="1"/>
          <p:nvPr/>
        </p:nvSpPr>
        <p:spPr>
          <a:xfrm>
            <a:off x="781264" y="2024009"/>
            <a:ext cx="74487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Nauðsynlegt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að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grípa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til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aðgerða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vegna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vagnastöðu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Verktakar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hafa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lausa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vagna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vegna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niðurskurðar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í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leiðarkerfinu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síðustu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missserin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og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mögulegt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að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flytja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akstur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um 6-8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vagna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til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þeirra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T America Rg" pitchFamily="2" charset="77"/>
                <a:ea typeface="GT America Rg" pitchFamily="2" charset="77"/>
              </a:rPr>
              <a:t>Strætó á von á 9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litlum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vögnum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í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sumar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og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lagast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staðan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aðeins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við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það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En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þetta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er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viðkvæm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staða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og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má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lítið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út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af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bregða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til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að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í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óefni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US" sz="2400" dirty="0" err="1">
                <a:latin typeface="GT America Rg" pitchFamily="2" charset="77"/>
                <a:ea typeface="GT America Rg" pitchFamily="2" charset="77"/>
              </a:rPr>
              <a:t>stefni</a:t>
            </a:r>
            <a:r>
              <a:rPr lang="en-US" sz="2400" dirty="0">
                <a:latin typeface="GT America Rg" pitchFamily="2" charset="77"/>
                <a:ea typeface="GT America Rg" pitchFamily="2" charset="77"/>
              </a:rPr>
              <a:t>.</a:t>
            </a:r>
            <a:endParaRPr lang="en-IS" sz="2400" dirty="0">
              <a:latin typeface="GT America Rg" pitchFamily="2" charset="77"/>
              <a:ea typeface="GT America Rg" pitchFamily="2" charset="77"/>
            </a:endParaRPr>
          </a:p>
          <a:p>
            <a:endParaRPr lang="en-IS" dirty="0">
              <a:latin typeface="GT America Rg" pitchFamily="2" charset="77"/>
              <a:ea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391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8" name="Picture 7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AD7B5D7A-7DB7-1448-AA5E-7E9723F30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5" r="16289"/>
          <a:stretch/>
        </p:blipFill>
        <p:spPr>
          <a:xfrm>
            <a:off x="0" y="0"/>
            <a:ext cx="10545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3BDF6-EBE6-EE47-BC2D-914B8A5D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54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332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GT America Compressed Bold</vt:lpstr>
      <vt:lpstr>Calibri</vt:lpstr>
      <vt:lpstr>GT America Rg</vt:lpstr>
      <vt:lpstr>Arial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Breiðholt</dc:creator>
  <cp:lastModifiedBy>Herdís Steinarsdóttir</cp:lastModifiedBy>
  <cp:revision>13</cp:revision>
  <dcterms:created xsi:type="dcterms:W3CDTF">2022-03-22T11:38:45Z</dcterms:created>
  <dcterms:modified xsi:type="dcterms:W3CDTF">2023-01-30T10:25:17Z</dcterms:modified>
</cp:coreProperties>
</file>