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9" r:id="rId2"/>
  </p:sldMasterIdLst>
  <p:notesMasterIdLst>
    <p:notesMasterId r:id="rId16"/>
  </p:notesMasterIdLst>
  <p:sldIdLst>
    <p:sldId id="269" r:id="rId3"/>
    <p:sldId id="270" r:id="rId4"/>
    <p:sldId id="273" r:id="rId5"/>
    <p:sldId id="271" r:id="rId6"/>
    <p:sldId id="274" r:id="rId7"/>
    <p:sldId id="275" r:id="rId8"/>
    <p:sldId id="276" r:id="rId9"/>
    <p:sldId id="277" r:id="rId10"/>
    <p:sldId id="278" r:id="rId11"/>
    <p:sldId id="279" r:id="rId12"/>
    <p:sldId id="280" r:id="rId13"/>
    <p:sldId id="281" r:id="rId14"/>
    <p:sldId id="259" r:id="rId1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2C00"/>
    <a:srgbClr val="261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8" autoAdjust="0"/>
    <p:restoredTop sz="78868" autoAdjust="0"/>
  </p:normalViewPr>
  <p:slideViewPr>
    <p:cSldViewPr snapToGrid="0" snapToObjects="1">
      <p:cViewPr varScale="1">
        <p:scale>
          <a:sx n="66" d="100"/>
          <a:sy n="66" d="100"/>
        </p:scale>
        <p:origin x="1304" y="4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rdís Steinarsdóttir" userId="6dc94a93-00b8-4478-a59e-d3841cc39b1d" providerId="ADAL" clId="{A5DD1589-B5F9-4BED-A5C6-CE0A85B9841C}"/>
    <pc:docChg chg="modSld">
      <pc:chgData name="Herdís Steinarsdóttir" userId="6dc94a93-00b8-4478-a59e-d3841cc39b1d" providerId="ADAL" clId="{A5DD1589-B5F9-4BED-A5C6-CE0A85B9841C}" dt="2023-01-05T14:43:54.455" v="5" actId="20577"/>
      <pc:docMkLst>
        <pc:docMk/>
      </pc:docMkLst>
      <pc:sldChg chg="modSp mod">
        <pc:chgData name="Herdís Steinarsdóttir" userId="6dc94a93-00b8-4478-a59e-d3841cc39b1d" providerId="ADAL" clId="{A5DD1589-B5F9-4BED-A5C6-CE0A85B9841C}" dt="2023-01-05T14:41:54.253" v="1" actId="20577"/>
        <pc:sldMkLst>
          <pc:docMk/>
          <pc:sldMk cId="1923110813" sldId="273"/>
        </pc:sldMkLst>
        <pc:spChg chg="mod">
          <ac:chgData name="Herdís Steinarsdóttir" userId="6dc94a93-00b8-4478-a59e-d3841cc39b1d" providerId="ADAL" clId="{A5DD1589-B5F9-4BED-A5C6-CE0A85B9841C}" dt="2023-01-05T14:41:54.253" v="1" actId="20577"/>
          <ac:spMkLst>
            <pc:docMk/>
            <pc:sldMk cId="1923110813" sldId="273"/>
            <ac:spMk id="21" creationId="{2100CB73-A697-4643-B979-0021EB9AD967}"/>
          </ac:spMkLst>
        </pc:spChg>
      </pc:sldChg>
      <pc:sldChg chg="modSp mod">
        <pc:chgData name="Herdís Steinarsdóttir" userId="6dc94a93-00b8-4478-a59e-d3841cc39b1d" providerId="ADAL" clId="{A5DD1589-B5F9-4BED-A5C6-CE0A85B9841C}" dt="2023-01-05T14:43:01.460" v="3" actId="20577"/>
        <pc:sldMkLst>
          <pc:docMk/>
          <pc:sldMk cId="2557583923" sldId="274"/>
        </pc:sldMkLst>
        <pc:spChg chg="mod">
          <ac:chgData name="Herdís Steinarsdóttir" userId="6dc94a93-00b8-4478-a59e-d3841cc39b1d" providerId="ADAL" clId="{A5DD1589-B5F9-4BED-A5C6-CE0A85B9841C}" dt="2023-01-05T14:43:01.460" v="3" actId="20577"/>
          <ac:spMkLst>
            <pc:docMk/>
            <pc:sldMk cId="2557583923" sldId="274"/>
            <ac:spMk id="21" creationId="{2100CB73-A697-4643-B979-0021EB9AD967}"/>
          </ac:spMkLst>
        </pc:spChg>
      </pc:sldChg>
      <pc:sldChg chg="modSp mod">
        <pc:chgData name="Herdís Steinarsdóttir" userId="6dc94a93-00b8-4478-a59e-d3841cc39b1d" providerId="ADAL" clId="{A5DD1589-B5F9-4BED-A5C6-CE0A85B9841C}" dt="2023-01-05T14:43:54.455" v="5" actId="20577"/>
        <pc:sldMkLst>
          <pc:docMk/>
          <pc:sldMk cId="2514894222" sldId="276"/>
        </pc:sldMkLst>
        <pc:spChg chg="mod">
          <ac:chgData name="Herdís Steinarsdóttir" userId="6dc94a93-00b8-4478-a59e-d3841cc39b1d" providerId="ADAL" clId="{A5DD1589-B5F9-4BED-A5C6-CE0A85B9841C}" dt="2023-01-05T14:43:54.455" v="5" actId="20577"/>
          <ac:spMkLst>
            <pc:docMk/>
            <pc:sldMk cId="2514894222" sldId="276"/>
            <ac:spMk id="21" creationId="{2100CB73-A697-4643-B979-0021EB9AD96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5D602-768F-49EB-8C16-FDAD9FCA9616}" type="datetimeFigureOut">
              <a:rPr lang="is-IS" smtClean="0"/>
              <a:t>5.1.2023</a:t>
            </a:fld>
            <a:endParaRPr lang="is-I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289C5-1CFA-460D-8973-4824C635EEBB}" type="slidenum">
              <a:rPr lang="is-IS" smtClean="0"/>
              <a:t>‹#›</a:t>
            </a:fld>
            <a:endParaRPr lang="is-IS"/>
          </a:p>
        </p:txBody>
      </p:sp>
    </p:spTree>
    <p:extLst>
      <p:ext uri="{BB962C8B-B14F-4D97-AF65-F5344CB8AC3E}">
        <p14:creationId xmlns:p14="http://schemas.microsoft.com/office/powerpoint/2010/main" val="977777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302289C5-1CFA-460D-8973-4824C635EEBB}" type="slidenum">
              <a:rPr lang="is-IS" smtClean="0"/>
              <a:t>2</a:t>
            </a:fld>
            <a:endParaRPr lang="is-IS"/>
          </a:p>
        </p:txBody>
      </p:sp>
    </p:spTree>
    <p:extLst>
      <p:ext uri="{BB962C8B-B14F-4D97-AF65-F5344CB8AC3E}">
        <p14:creationId xmlns:p14="http://schemas.microsoft.com/office/powerpoint/2010/main" val="116631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302289C5-1CFA-460D-8973-4824C635EEBB}" type="slidenum">
              <a:rPr lang="is-IS" smtClean="0"/>
              <a:t>11</a:t>
            </a:fld>
            <a:endParaRPr lang="is-IS"/>
          </a:p>
        </p:txBody>
      </p:sp>
    </p:spTree>
    <p:extLst>
      <p:ext uri="{BB962C8B-B14F-4D97-AF65-F5344CB8AC3E}">
        <p14:creationId xmlns:p14="http://schemas.microsoft.com/office/powerpoint/2010/main" val="1406771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302289C5-1CFA-460D-8973-4824C635EEBB}" type="slidenum">
              <a:rPr lang="is-IS" smtClean="0"/>
              <a:t>12</a:t>
            </a:fld>
            <a:endParaRPr lang="is-IS"/>
          </a:p>
        </p:txBody>
      </p:sp>
    </p:spTree>
    <p:extLst>
      <p:ext uri="{BB962C8B-B14F-4D97-AF65-F5344CB8AC3E}">
        <p14:creationId xmlns:p14="http://schemas.microsoft.com/office/powerpoint/2010/main" val="2402555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302289C5-1CFA-460D-8973-4824C635EEBB}" type="slidenum">
              <a:rPr lang="is-IS" smtClean="0"/>
              <a:t>3</a:t>
            </a:fld>
            <a:endParaRPr lang="is-IS"/>
          </a:p>
        </p:txBody>
      </p:sp>
    </p:spTree>
    <p:extLst>
      <p:ext uri="{BB962C8B-B14F-4D97-AF65-F5344CB8AC3E}">
        <p14:creationId xmlns:p14="http://schemas.microsoft.com/office/powerpoint/2010/main" val="1417600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302289C5-1CFA-460D-8973-4824C635EEBB}" type="slidenum">
              <a:rPr lang="is-IS" smtClean="0"/>
              <a:t>4</a:t>
            </a:fld>
            <a:endParaRPr lang="is-IS"/>
          </a:p>
        </p:txBody>
      </p:sp>
    </p:spTree>
    <p:extLst>
      <p:ext uri="{BB962C8B-B14F-4D97-AF65-F5344CB8AC3E}">
        <p14:creationId xmlns:p14="http://schemas.microsoft.com/office/powerpoint/2010/main" val="2486335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302289C5-1CFA-460D-8973-4824C635EEBB}" type="slidenum">
              <a:rPr lang="is-IS" smtClean="0"/>
              <a:t>5</a:t>
            </a:fld>
            <a:endParaRPr lang="is-IS"/>
          </a:p>
        </p:txBody>
      </p:sp>
    </p:spTree>
    <p:extLst>
      <p:ext uri="{BB962C8B-B14F-4D97-AF65-F5344CB8AC3E}">
        <p14:creationId xmlns:p14="http://schemas.microsoft.com/office/powerpoint/2010/main" val="440540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302289C5-1CFA-460D-8973-4824C635EEBB}" type="slidenum">
              <a:rPr lang="is-IS" smtClean="0"/>
              <a:t>6</a:t>
            </a:fld>
            <a:endParaRPr lang="is-IS"/>
          </a:p>
        </p:txBody>
      </p:sp>
    </p:spTree>
    <p:extLst>
      <p:ext uri="{BB962C8B-B14F-4D97-AF65-F5344CB8AC3E}">
        <p14:creationId xmlns:p14="http://schemas.microsoft.com/office/powerpoint/2010/main" val="2009082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302289C5-1CFA-460D-8973-4824C635EEBB}" type="slidenum">
              <a:rPr lang="is-IS" smtClean="0"/>
              <a:t>7</a:t>
            </a:fld>
            <a:endParaRPr lang="is-IS"/>
          </a:p>
        </p:txBody>
      </p:sp>
    </p:spTree>
    <p:extLst>
      <p:ext uri="{BB962C8B-B14F-4D97-AF65-F5344CB8AC3E}">
        <p14:creationId xmlns:p14="http://schemas.microsoft.com/office/powerpoint/2010/main" val="78251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302289C5-1CFA-460D-8973-4824C635EEBB}" type="slidenum">
              <a:rPr lang="is-IS" smtClean="0"/>
              <a:t>8</a:t>
            </a:fld>
            <a:endParaRPr lang="is-IS"/>
          </a:p>
        </p:txBody>
      </p:sp>
    </p:spTree>
    <p:extLst>
      <p:ext uri="{BB962C8B-B14F-4D97-AF65-F5344CB8AC3E}">
        <p14:creationId xmlns:p14="http://schemas.microsoft.com/office/powerpoint/2010/main" val="425948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302289C5-1CFA-460D-8973-4824C635EEBB}" type="slidenum">
              <a:rPr lang="is-IS" smtClean="0"/>
              <a:t>9</a:t>
            </a:fld>
            <a:endParaRPr lang="is-IS"/>
          </a:p>
        </p:txBody>
      </p:sp>
    </p:spTree>
    <p:extLst>
      <p:ext uri="{BB962C8B-B14F-4D97-AF65-F5344CB8AC3E}">
        <p14:creationId xmlns:p14="http://schemas.microsoft.com/office/powerpoint/2010/main" val="732137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fld id="{302289C5-1CFA-460D-8973-4824C635EEBB}" type="slidenum">
              <a:rPr lang="is-IS" smtClean="0"/>
              <a:t>10</a:t>
            </a:fld>
            <a:endParaRPr lang="is-IS"/>
          </a:p>
        </p:txBody>
      </p:sp>
    </p:spTree>
    <p:extLst>
      <p:ext uri="{BB962C8B-B14F-4D97-AF65-F5344CB8AC3E}">
        <p14:creationId xmlns:p14="http://schemas.microsoft.com/office/powerpoint/2010/main" val="1909199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2.xml"/><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2.xml"/><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2.xml"/><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2.xml"/><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2.xml"/><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2.xml"/><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10.pn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slide" Target="../slides/slide2.xml"/><Relationship Id="rId1" Type="http://schemas.openxmlformats.org/officeDocument/2006/relationships/slideMaster" Target="../slideMasters/slideMaster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5" Type="http://schemas.openxmlformats.org/officeDocument/2006/relationships/image" Target="../media/image3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 Id="rId14" Type="http://schemas.openxmlformats.org/officeDocument/2006/relationships/image" Target="../media/image3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íða1_ántext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13D2A4-0FF6-AF40-A725-C98190ACFC26}"/>
              </a:ext>
            </a:extLst>
          </p:cNvPr>
          <p:cNvPicPr>
            <a:picLocks noChangeAspect="1"/>
          </p:cNvPicPr>
          <p:nvPr userDrawn="1"/>
        </p:nvPicPr>
        <p:blipFill>
          <a:blip r:embed="rId2"/>
          <a:stretch>
            <a:fillRect/>
          </a:stretch>
        </p:blipFill>
        <p:spPr>
          <a:xfrm>
            <a:off x="1959" y="0"/>
            <a:ext cx="9140082" cy="5143500"/>
          </a:xfrm>
          <a:prstGeom prst="rect">
            <a:avLst/>
          </a:prstGeom>
        </p:spPr>
      </p:pic>
    </p:spTree>
    <p:extLst>
      <p:ext uri="{BB962C8B-B14F-4D97-AF65-F5344CB8AC3E}">
        <p14:creationId xmlns:p14="http://schemas.microsoft.com/office/powerpoint/2010/main" val="15477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Efnissíð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FF5AD2F3-DA35-2A47-83BB-48A8A6FF1CA7}"/>
              </a:ext>
            </a:extLst>
          </p:cNvPr>
          <p:cNvPicPr>
            <a:picLocks noChangeAspect="1"/>
          </p:cNvPicPr>
          <p:nvPr userDrawn="1"/>
        </p:nvPicPr>
        <p:blipFill>
          <a:blip r:embed="rId2"/>
          <a:stretch>
            <a:fillRect/>
          </a:stretch>
        </p:blipFill>
        <p:spPr>
          <a:xfrm>
            <a:off x="1959" y="16042"/>
            <a:ext cx="9140082" cy="5143500"/>
          </a:xfrm>
          <a:prstGeom prst="rect">
            <a:avLst/>
          </a:prstGeom>
        </p:spPr>
      </p:pic>
    </p:spTree>
    <p:extLst>
      <p:ext uri="{BB962C8B-B14F-4D97-AF65-F5344CB8AC3E}">
        <p14:creationId xmlns:p14="http://schemas.microsoft.com/office/powerpoint/2010/main" val="626189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Efnissíða_tvídál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18655" y="1369219"/>
            <a:ext cx="4196195"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999B1233-DAA8-4B4D-86B4-9650E1755673}"/>
              </a:ext>
            </a:extLst>
          </p:cNvPr>
          <p:cNvPicPr>
            <a:picLocks noChangeAspect="1"/>
          </p:cNvPicPr>
          <p:nvPr userDrawn="1"/>
        </p:nvPicPr>
        <p:blipFill>
          <a:blip r:embed="rId2"/>
          <a:stretch>
            <a:fillRect/>
          </a:stretch>
        </p:blipFill>
        <p:spPr>
          <a:xfrm>
            <a:off x="1959" y="16042"/>
            <a:ext cx="9140082" cy="5143500"/>
          </a:xfrm>
          <a:prstGeom prst="rect">
            <a:avLst/>
          </a:prstGeom>
        </p:spPr>
      </p:pic>
    </p:spTree>
    <p:extLst>
      <p:ext uri="{BB962C8B-B14F-4D97-AF65-F5344CB8AC3E}">
        <p14:creationId xmlns:p14="http://schemas.microsoft.com/office/powerpoint/2010/main" val="1359641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Efnissíða_fyrirsög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0CB7AF-86ED-AA4E-BCE7-2B66AB68E105}"/>
              </a:ext>
            </a:extLst>
          </p:cNvPr>
          <p:cNvPicPr>
            <a:picLocks noChangeAspect="1"/>
          </p:cNvPicPr>
          <p:nvPr userDrawn="1"/>
        </p:nvPicPr>
        <p:blipFill>
          <a:blip r:embed="rId2"/>
          <a:stretch>
            <a:fillRect/>
          </a:stretch>
        </p:blipFill>
        <p:spPr>
          <a:xfrm>
            <a:off x="1959" y="16042"/>
            <a:ext cx="9140082"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46831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Efnissíða_tóm">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22BABE-5308-B84A-AC4C-38F03EB85799}"/>
              </a:ext>
            </a:extLst>
          </p:cNvPr>
          <p:cNvPicPr>
            <a:picLocks noChangeAspect="1"/>
          </p:cNvPicPr>
          <p:nvPr userDrawn="1"/>
        </p:nvPicPr>
        <p:blipFill>
          <a:blip r:embed="rId2"/>
          <a:stretch>
            <a:fillRect/>
          </a:stretch>
        </p:blipFill>
        <p:spPr>
          <a:xfrm>
            <a:off x="1959" y="16042"/>
            <a:ext cx="9140082" cy="5143500"/>
          </a:xfrm>
          <a:prstGeom prst="rect">
            <a:avLst/>
          </a:prstGeom>
        </p:spPr>
      </p:pic>
    </p:spTree>
    <p:extLst>
      <p:ext uri="{BB962C8B-B14F-4D97-AF65-F5344CB8AC3E}">
        <p14:creationId xmlns:p14="http://schemas.microsoft.com/office/powerpoint/2010/main" val="2104402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Frontpage">
    <p:spTree>
      <p:nvGrpSpPr>
        <p:cNvPr id="1" name=""/>
        <p:cNvGrpSpPr/>
        <p:nvPr/>
      </p:nvGrpSpPr>
      <p:grpSpPr>
        <a:xfrm>
          <a:off x="0" y="0"/>
          <a:ext cx="0" cy="0"/>
          <a:chOff x="0" y="0"/>
          <a:chExt cx="0" cy="0"/>
        </a:xfrm>
      </p:grpSpPr>
      <p:pic>
        <p:nvPicPr>
          <p:cNvPr id="5" name="Backgroun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900" cy="5144006"/>
          </a:xfrm>
          <a:prstGeom prst="rect">
            <a:avLst/>
          </a:prstGeom>
        </p:spPr>
      </p:pic>
      <p:sp>
        <p:nvSpPr>
          <p:cNvPr id="2" name="ClientName"/>
          <p:cNvSpPr>
            <a:spLocks noGrp="1"/>
          </p:cNvSpPr>
          <p:nvPr>
            <p:ph type="ctrTitle" hasCustomPrompt="1"/>
          </p:nvPr>
        </p:nvSpPr>
        <p:spPr>
          <a:xfrm>
            <a:off x="1371600" y="1103527"/>
            <a:ext cx="6800800" cy="376801"/>
          </a:xfrm>
          <a:prstGeom prst="rect">
            <a:avLst/>
          </a:prstGeom>
        </p:spPr>
        <p:txBody>
          <a:bodyPr anchor="t" anchorCtr="0"/>
          <a:lstStyle>
            <a:lvl1pPr algn="l">
              <a:defRPr sz="2100" b="0" baseline="0">
                <a:solidFill>
                  <a:schemeClr val="bg1"/>
                </a:solidFill>
                <a:latin typeface="Calibri" panose="020F0502020204030204" pitchFamily="34" charset="0"/>
              </a:defRPr>
            </a:lvl1pPr>
          </a:lstStyle>
          <a:p>
            <a:r>
              <a:rPr lang="is-IS" dirty="0"/>
              <a:t>[</a:t>
            </a:r>
            <a:r>
              <a:rPr lang="is-IS" dirty="0" err="1"/>
              <a:t>Type</a:t>
            </a:r>
            <a:r>
              <a:rPr lang="is-IS" dirty="0"/>
              <a:t> </a:t>
            </a:r>
            <a:r>
              <a:rPr lang="is-IS" dirty="0" err="1"/>
              <a:t>client</a:t>
            </a:r>
            <a:r>
              <a:rPr lang="is-IS" dirty="0"/>
              <a:t> </a:t>
            </a:r>
            <a:r>
              <a:rPr lang="is-IS" dirty="0" err="1"/>
              <a:t>name</a:t>
            </a:r>
            <a:r>
              <a:rPr lang="is-IS" dirty="0"/>
              <a:t> </a:t>
            </a:r>
            <a:r>
              <a:rPr lang="is-IS" dirty="0" err="1"/>
              <a:t>here</a:t>
            </a:r>
            <a:r>
              <a:rPr lang="is-IS" dirty="0"/>
              <a:t>]</a:t>
            </a:r>
          </a:p>
        </p:txBody>
      </p:sp>
      <p:sp>
        <p:nvSpPr>
          <p:cNvPr id="13" name="ProjectName"/>
          <p:cNvSpPr>
            <a:spLocks noGrp="1"/>
          </p:cNvSpPr>
          <p:nvPr>
            <p:ph type="body" sz="quarter" idx="10" hasCustomPrompt="1"/>
          </p:nvPr>
        </p:nvSpPr>
        <p:spPr>
          <a:xfrm>
            <a:off x="1371601" y="1437624"/>
            <a:ext cx="6800799" cy="405000"/>
          </a:xfrm>
          <a:prstGeom prst="rect">
            <a:avLst/>
          </a:prstGeom>
        </p:spPr>
        <p:txBody>
          <a:bodyPr anchor="ctr" anchorCtr="0"/>
          <a:lstStyle>
            <a:lvl1pPr>
              <a:defRPr sz="2400" b="1" baseline="0">
                <a:solidFill>
                  <a:schemeClr val="bg1"/>
                </a:solidFill>
                <a:latin typeface="Calibri" panose="020F0502020204030204" pitchFamily="34" charset="0"/>
              </a:defRPr>
            </a:lvl1pPr>
          </a:lstStyle>
          <a:p>
            <a:pPr lvl="0"/>
            <a:r>
              <a:rPr lang="en-US" dirty="0"/>
              <a:t>[Type project name here]</a:t>
            </a:r>
          </a:p>
        </p:txBody>
      </p:sp>
      <p:sp>
        <p:nvSpPr>
          <p:cNvPr id="15" name="PeriodName"/>
          <p:cNvSpPr>
            <a:spLocks noGrp="1"/>
          </p:cNvSpPr>
          <p:nvPr>
            <p:ph type="body" sz="quarter" idx="11" hasCustomPrompt="1"/>
          </p:nvPr>
        </p:nvSpPr>
        <p:spPr>
          <a:xfrm>
            <a:off x="1371600" y="1734702"/>
            <a:ext cx="6800800" cy="405000"/>
          </a:xfrm>
          <a:prstGeom prst="rect">
            <a:avLst/>
          </a:prstGeom>
        </p:spPr>
        <p:txBody>
          <a:bodyPr anchor="ctr" anchorCtr="0"/>
          <a:lstStyle>
            <a:lvl1pPr>
              <a:defRPr sz="1875" baseline="0">
                <a:solidFill>
                  <a:schemeClr val="bg1">
                    <a:lumMod val="85000"/>
                  </a:schemeClr>
                </a:solidFill>
                <a:latin typeface="Calibri" panose="020F0502020204030204" pitchFamily="34" charset="0"/>
              </a:defRPr>
            </a:lvl1pPr>
          </a:lstStyle>
          <a:p>
            <a:pPr lvl="0"/>
            <a:r>
              <a:rPr lang="en-US" dirty="0"/>
              <a:t>[Type project period here]</a:t>
            </a:r>
          </a:p>
        </p:txBody>
      </p:sp>
      <p:sp>
        <p:nvSpPr>
          <p:cNvPr id="6" name="Disclaimer"/>
          <p:cNvSpPr txBox="1"/>
          <p:nvPr/>
        </p:nvSpPr>
        <p:spPr>
          <a:xfrm>
            <a:off x="1385646" y="4255516"/>
            <a:ext cx="3726414" cy="611706"/>
          </a:xfrm>
          <a:prstGeom prst="rect">
            <a:avLst/>
          </a:prstGeom>
          <a:noFill/>
        </p:spPr>
        <p:txBody>
          <a:bodyPr wrap="square" rtlCol="0">
            <a:spAutoFit/>
          </a:bodyPr>
          <a:lstStyle/>
          <a:p>
            <a:r>
              <a:rPr lang="is-IS" sz="675" kern="1200" dirty="0">
                <a:solidFill>
                  <a:schemeClr val="bg2">
                    <a:lumMod val="75000"/>
                  </a:schemeClr>
                </a:solidFill>
                <a:effectLst/>
                <a:latin typeface="Calibri" panose="020F0502020204030204" pitchFamily="34" charset="0"/>
                <a:ea typeface="+mn-ea"/>
                <a:cs typeface="+mn-cs"/>
              </a:rPr>
              <a:t>Efni </a:t>
            </a:r>
            <a:r>
              <a:rPr lang="is-IS" sz="675" kern="1200" dirty="0" err="1">
                <a:solidFill>
                  <a:schemeClr val="bg2">
                    <a:lumMod val="75000"/>
                  </a:schemeClr>
                </a:solidFill>
                <a:effectLst/>
                <a:latin typeface="Calibri" panose="020F0502020204030204" pitchFamily="34" charset="0"/>
                <a:ea typeface="+mn-ea"/>
                <a:cs typeface="+mn-cs"/>
              </a:rPr>
              <a:t>skýrslunnar</a:t>
            </a:r>
            <a:r>
              <a:rPr lang="is-IS" sz="675" kern="1200" dirty="0">
                <a:solidFill>
                  <a:schemeClr val="bg2">
                    <a:lumMod val="75000"/>
                  </a:schemeClr>
                </a:solidFill>
                <a:effectLst/>
                <a:latin typeface="Calibri" panose="020F0502020204030204" pitchFamily="34" charset="0"/>
                <a:ea typeface="+mn-ea"/>
                <a:cs typeface="+mn-cs"/>
              </a:rPr>
              <a:t> er háð höfundarrétti MMR. Öll opinber dreifing eða fjölritun er </a:t>
            </a:r>
            <a:r>
              <a:rPr lang="is-IS" sz="675" kern="1200" dirty="0" err="1">
                <a:solidFill>
                  <a:schemeClr val="bg2">
                    <a:lumMod val="75000"/>
                  </a:schemeClr>
                </a:solidFill>
                <a:effectLst/>
                <a:latin typeface="Calibri" panose="020F0502020204030204" pitchFamily="34" charset="0"/>
                <a:ea typeface="+mn-ea"/>
                <a:cs typeface="+mn-cs"/>
              </a:rPr>
              <a:t>óheimil</a:t>
            </a:r>
            <a:r>
              <a:rPr lang="is-IS" sz="675" kern="1200" dirty="0">
                <a:solidFill>
                  <a:schemeClr val="bg2">
                    <a:lumMod val="75000"/>
                  </a:schemeClr>
                </a:solidFill>
                <a:effectLst/>
                <a:latin typeface="Calibri" panose="020F0502020204030204" pitchFamily="34" charset="0"/>
                <a:ea typeface="+mn-ea"/>
                <a:cs typeface="+mn-cs"/>
              </a:rPr>
              <a:t> nema með skriflegu samþykki MMR. MMR er aðili að ESOMAR.</a:t>
            </a:r>
          </a:p>
          <a:p>
            <a:endParaRPr lang="is-IS" sz="675" kern="1200" dirty="0">
              <a:solidFill>
                <a:schemeClr val="bg2">
                  <a:lumMod val="75000"/>
                </a:schemeClr>
              </a:solidFill>
              <a:effectLst/>
              <a:latin typeface="Calibri" panose="020F0502020204030204" pitchFamily="34" charset="0"/>
              <a:ea typeface="+mn-ea"/>
              <a:cs typeface="+mn-cs"/>
            </a:endParaRPr>
          </a:p>
          <a:p>
            <a:r>
              <a:rPr lang="is-IS" sz="675" kern="1200" dirty="0">
                <a:solidFill>
                  <a:schemeClr val="bg2">
                    <a:lumMod val="75000"/>
                  </a:schemeClr>
                </a:solidFill>
                <a:effectLst/>
                <a:latin typeface="Calibri" panose="020F0502020204030204" pitchFamily="34" charset="0"/>
                <a:ea typeface="+mn-ea"/>
                <a:cs typeface="+mn-cs"/>
              </a:rPr>
              <a:t>Allur réttur áskilinn: © Markaðs- og miðlarannsóknir ehf. </a:t>
            </a:r>
          </a:p>
          <a:p>
            <a:r>
              <a:rPr lang="is-IS" sz="675" kern="1200" dirty="0">
                <a:solidFill>
                  <a:schemeClr val="bg2">
                    <a:lumMod val="75000"/>
                  </a:schemeClr>
                </a:solidFill>
                <a:effectLst/>
                <a:latin typeface="Calibri" panose="020F0502020204030204" pitchFamily="34" charset="0"/>
                <a:ea typeface="+mn-ea"/>
                <a:cs typeface="+mn-cs"/>
              </a:rPr>
              <a:t>MMR er skrásett vörumerki Markaðs- og miðlarannsókna ehf.</a:t>
            </a:r>
          </a:p>
        </p:txBody>
      </p:sp>
    </p:spTree>
    <p:extLst>
      <p:ext uri="{BB962C8B-B14F-4D97-AF65-F5344CB8AC3E}">
        <p14:creationId xmlns:p14="http://schemas.microsoft.com/office/powerpoint/2010/main" val="261621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7" name="Box"/>
          <p:cNvSpPr/>
          <p:nvPr/>
        </p:nvSpPr>
        <p:spPr bwMode="auto">
          <a:xfrm>
            <a:off x="-8874" y="2679761"/>
            <a:ext cx="9161748" cy="918102"/>
          </a:xfrm>
          <a:prstGeom prst="rect">
            <a:avLst/>
          </a:prstGeom>
          <a:solidFill>
            <a:srgbClr val="0B8DD7"/>
          </a:solidFill>
          <a:ln w="9525" cap="flat" cmpd="sng" algn="ctr">
            <a:noFill/>
            <a:prstDash val="solid"/>
            <a:round/>
            <a:headEnd type="none" w="med" len="med"/>
            <a:tailEnd type="none" w="med" len="med"/>
          </a:ln>
          <a:effectLst/>
        </p:spPr>
        <p:txBody>
          <a:bodyPr vert="horz" wrap="square" lIns="27000" tIns="27000" rIns="27000" bIns="27000" numCol="1" rtlCol="0" anchor="ctr" anchorCtr="0" compatLnSpc="1">
            <a:prstTxWarp prst="textNoShape">
              <a:avLst/>
            </a:prstTxWarp>
            <a:normAutofit/>
          </a:bodyPr>
          <a:lstStyle/>
          <a:p>
            <a:pPr marL="203597" marR="0" lvl="1" indent="0" algn="l" defTabSz="685800" rtl="0" eaLnBrk="1" fontAlgn="base" latinLnBrk="0" hangingPunct="1">
              <a:lnSpc>
                <a:spcPct val="100000"/>
              </a:lnSpc>
              <a:spcBef>
                <a:spcPct val="0"/>
              </a:spcBef>
              <a:spcAft>
                <a:spcPct val="0"/>
              </a:spcAft>
              <a:buClrTx/>
              <a:buSzTx/>
              <a:buFontTx/>
              <a:buNone/>
              <a:tabLst/>
            </a:pPr>
            <a:endParaRPr kumimoji="0" lang="is-IS" sz="2100" b="0" i="0" u="none" strike="noStrike" cap="none" normalizeH="0" baseline="0" dirty="0">
              <a:ln>
                <a:noFill/>
              </a:ln>
              <a:solidFill>
                <a:schemeClr val="bg1"/>
              </a:solidFill>
              <a:effectLst/>
              <a:latin typeface="Calibri" pitchFamily="34" charset="0"/>
              <a:cs typeface="Calibri" pitchFamily="34" charset="0"/>
            </a:endParaRPr>
          </a:p>
        </p:txBody>
      </p:sp>
      <p:sp>
        <p:nvSpPr>
          <p:cNvPr id="8" name="Title"/>
          <p:cNvSpPr>
            <a:spLocks noGrp="1"/>
          </p:cNvSpPr>
          <p:nvPr>
            <p:ph type="title" hasCustomPrompt="1"/>
          </p:nvPr>
        </p:nvSpPr>
        <p:spPr>
          <a:xfrm>
            <a:off x="323528" y="2787774"/>
            <a:ext cx="8640960" cy="702078"/>
          </a:xfrm>
          <a:prstGeom prst="rect">
            <a:avLst/>
          </a:prstGeom>
        </p:spPr>
        <p:txBody>
          <a:bodyPr lIns="36000" tIns="36000" rIns="36000" bIns="36000" anchor="ctr" anchorCtr="0">
            <a:normAutofit/>
          </a:bodyPr>
          <a:lstStyle>
            <a:lvl1pPr algn="l">
              <a:defRPr sz="2100" b="1">
                <a:solidFill>
                  <a:schemeClr val="bg1"/>
                </a:solidFill>
                <a:latin typeface="Calibri" panose="020F0502020204030204" pitchFamily="34" charset="0"/>
                <a:cs typeface="Calibri" panose="020F0502020204030204" pitchFamily="34" charset="0"/>
              </a:defRPr>
            </a:lvl1pPr>
          </a:lstStyle>
          <a:p>
            <a:r>
              <a:rPr lang="en-US" dirty="0"/>
              <a:t>[</a:t>
            </a:r>
            <a:r>
              <a:rPr lang="en-US" dirty="0" err="1"/>
              <a:t>Titill</a:t>
            </a:r>
            <a:r>
              <a:rPr lang="en-US" dirty="0"/>
              <a:t>]</a:t>
            </a:r>
            <a:endParaRPr lang="is-IS" dirty="0"/>
          </a:p>
        </p:txBody>
      </p:sp>
      <p:pic>
        <p:nvPicPr>
          <p:cNvPr id="5" name="Logo">
            <a:hlinkClick r:id="rId2" action="ppaction://hlinksldjump"/>
          </p:cNvPr>
          <p:cNvPicPr>
            <a:picLocks noChangeAspect="1"/>
          </p:cNvPicPr>
          <p:nvPr/>
        </p:nvPicPr>
        <p:blipFill rotWithShape="1">
          <a:blip r:embed="rId3"/>
          <a:srcRect l="1109" t="3331" r="173"/>
          <a:stretch/>
        </p:blipFill>
        <p:spPr>
          <a:xfrm>
            <a:off x="8380289" y="4623978"/>
            <a:ext cx="654917" cy="431994"/>
          </a:xfrm>
          <a:prstGeom prst="rect">
            <a:avLst/>
          </a:prstGeom>
        </p:spPr>
      </p:pic>
    </p:spTree>
    <p:extLst>
      <p:ext uri="{BB962C8B-B14F-4D97-AF65-F5344CB8AC3E}">
        <p14:creationId xmlns:p14="http://schemas.microsoft.com/office/powerpoint/2010/main" val="471423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nfo_panel">
    <p:spTree>
      <p:nvGrpSpPr>
        <p:cNvPr id="1" name=""/>
        <p:cNvGrpSpPr/>
        <p:nvPr/>
      </p:nvGrpSpPr>
      <p:grpSpPr>
        <a:xfrm>
          <a:off x="0" y="0"/>
          <a:ext cx="0" cy="0"/>
          <a:chOff x="0" y="0"/>
          <a:chExt cx="0" cy="0"/>
        </a:xfrm>
      </p:grpSpPr>
      <p:cxnSp>
        <p:nvCxnSpPr>
          <p:cNvPr id="13" name="HorizontalLine">
            <a:extLst>
              <a:ext uri="{FF2B5EF4-FFF2-40B4-BE49-F238E27FC236}">
                <a16:creationId xmlns:a16="http://schemas.microsoft.com/office/drawing/2014/main" id="{7FCBA311-97D5-4EC6-96F8-057E5C85346B}"/>
              </a:ext>
            </a:extLst>
          </p:cNvPr>
          <p:cNvCxnSpPr/>
          <p:nvPr/>
        </p:nvCxnSpPr>
        <p:spPr bwMode="auto">
          <a:xfrm>
            <a:off x="0" y="552097"/>
            <a:ext cx="9144000" cy="0"/>
          </a:xfrm>
          <a:prstGeom prst="line">
            <a:avLst/>
          </a:prstGeom>
          <a:solidFill>
            <a:schemeClr val="accent1"/>
          </a:solidFill>
          <a:ln w="25400" cap="flat" cmpd="sng" algn="ctr">
            <a:gradFill flip="none" rotWithShape="1">
              <a:gsLst>
                <a:gs pos="58000">
                  <a:srgbClr val="9DDFF9"/>
                </a:gs>
                <a:gs pos="83000">
                  <a:srgbClr val="0B8DD8"/>
                </a:gs>
              </a:gsLst>
              <a:lin ang="10800000" scaled="1"/>
              <a:tileRect/>
            </a:gradFill>
            <a:prstDash val="solid"/>
            <a:round/>
            <a:headEnd type="none" w="med" len="med"/>
            <a:tailEnd type="none" w="med" len="med"/>
          </a:ln>
          <a:effectLst/>
        </p:spPr>
      </p:cxnSp>
      <p:sp>
        <p:nvSpPr>
          <p:cNvPr id="22" name="Title">
            <a:extLst>
              <a:ext uri="{FF2B5EF4-FFF2-40B4-BE49-F238E27FC236}">
                <a16:creationId xmlns:a16="http://schemas.microsoft.com/office/drawing/2014/main" id="{95085E29-89AC-42F7-A69B-D3D3A87472F6}"/>
              </a:ext>
            </a:extLst>
          </p:cNvPr>
          <p:cNvSpPr txBox="1"/>
          <p:nvPr/>
        </p:nvSpPr>
        <p:spPr>
          <a:xfrm>
            <a:off x="899099" y="56700"/>
            <a:ext cx="7992000" cy="486000"/>
          </a:xfrm>
          <a:prstGeom prst="rect">
            <a:avLst/>
          </a:prstGeom>
          <a:noFill/>
        </p:spPr>
        <p:txBody>
          <a:bodyPr wrap="none" rtlCol="0" anchor="ctr" anchorCtr="0">
            <a:noAutofit/>
          </a:bodyPr>
          <a:lstStyle/>
          <a:p>
            <a:pPr algn="r"/>
            <a:r>
              <a:rPr lang="is-IS" sz="1500" b="1" dirty="0">
                <a:solidFill>
                  <a:srgbClr val="606060"/>
                </a:solidFill>
                <a:latin typeface="Calibri" panose="020F0502020204030204" pitchFamily="34" charset="0"/>
              </a:rPr>
              <a:t>Framkvæmd og vogtölur</a:t>
            </a:r>
            <a:endParaRPr lang="en-US" sz="1500" b="1" dirty="0">
              <a:solidFill>
                <a:srgbClr val="606060"/>
              </a:solidFill>
              <a:latin typeface="Calibri" panose="020F0502020204030204" pitchFamily="34" charset="0"/>
            </a:endParaRPr>
          </a:p>
        </p:txBody>
      </p:sp>
      <p:pic>
        <p:nvPicPr>
          <p:cNvPr id="14" name="Logo">
            <a:hlinkClick r:id="" action="ppaction://noaction"/>
            <a:extLst>
              <a:ext uri="{FF2B5EF4-FFF2-40B4-BE49-F238E27FC236}">
                <a16:creationId xmlns:a16="http://schemas.microsoft.com/office/drawing/2014/main" id="{EF6DE244-4947-406B-938E-936E460B2D85}"/>
              </a:ext>
            </a:extLst>
          </p:cNvPr>
          <p:cNvPicPr>
            <a:picLocks noChangeAspect="1"/>
          </p:cNvPicPr>
          <p:nvPr/>
        </p:nvPicPr>
        <p:blipFill rotWithShape="1">
          <a:blip r:embed="rId2"/>
          <a:srcRect l="1109" t="3331" r="173"/>
          <a:stretch/>
        </p:blipFill>
        <p:spPr>
          <a:xfrm>
            <a:off x="89502" y="42619"/>
            <a:ext cx="648072" cy="427478"/>
          </a:xfrm>
          <a:prstGeom prst="rect">
            <a:avLst/>
          </a:prstGeom>
        </p:spPr>
      </p:pic>
      <p:pic>
        <p:nvPicPr>
          <p:cNvPr id="88" name="Box">
            <a:extLst>
              <a:ext uri="{FF2B5EF4-FFF2-40B4-BE49-F238E27FC236}">
                <a16:creationId xmlns:a16="http://schemas.microsoft.com/office/drawing/2014/main" id="{95C8F294-FEAE-497C-A8FA-07A9D5589D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920371" y="4983754"/>
            <a:ext cx="1223628" cy="159745"/>
          </a:xfrm>
          <a:prstGeom prst="rect">
            <a:avLst/>
          </a:prstGeom>
        </p:spPr>
      </p:pic>
      <p:sp>
        <p:nvSpPr>
          <p:cNvPr id="89" name="PageNumber">
            <a:extLst>
              <a:ext uri="{FF2B5EF4-FFF2-40B4-BE49-F238E27FC236}">
                <a16:creationId xmlns:a16="http://schemas.microsoft.com/office/drawing/2014/main" id="{AA5033C6-40B0-42D4-82A1-402C20C9C2C1}"/>
              </a:ext>
            </a:extLst>
          </p:cNvPr>
          <p:cNvSpPr txBox="1"/>
          <p:nvPr/>
        </p:nvSpPr>
        <p:spPr>
          <a:xfrm>
            <a:off x="8784468" y="4983754"/>
            <a:ext cx="359532" cy="157961"/>
          </a:xfrm>
          <a:prstGeom prst="rect">
            <a:avLst/>
          </a:prstGeom>
          <a:noFill/>
        </p:spPr>
        <p:txBody>
          <a:bodyPr wrap="square" lIns="0" tIns="0" rIns="0" bIns="0" rtlCol="0" anchor="ctr" anchorCtr="1">
            <a:noAutofit/>
          </a:bodyPr>
          <a:lstStyle/>
          <a:p>
            <a:fld id="{9078918B-E5B3-4DEE-883E-0BA625604324}" type="slidenum">
              <a:rPr lang="en-US" sz="900" b="0" smtClean="0">
                <a:solidFill>
                  <a:schemeClr val="bg1"/>
                </a:solidFill>
                <a:latin typeface="Calibri" panose="020F0502020204030204" pitchFamily="34" charset="0"/>
              </a:rPr>
              <a:t>‹#›</a:t>
            </a:fld>
            <a:endParaRPr lang="en-US" sz="1200" b="0" dirty="0">
              <a:solidFill>
                <a:schemeClr val="bg1"/>
              </a:solidFill>
              <a:latin typeface="Calibri" panose="020F0502020204030204" pitchFamily="34" charset="0"/>
            </a:endParaRPr>
          </a:p>
        </p:txBody>
      </p:sp>
      <p:sp>
        <p:nvSpPr>
          <p:cNvPr id="41" name="Sample">
            <a:extLst>
              <a:ext uri="{FF2B5EF4-FFF2-40B4-BE49-F238E27FC236}">
                <a16:creationId xmlns:a16="http://schemas.microsoft.com/office/drawing/2014/main" id="{408536EE-3325-4178-91AB-7D03D918B4E8}"/>
              </a:ext>
            </a:extLst>
          </p:cNvPr>
          <p:cNvSpPr txBox="1"/>
          <p:nvPr/>
        </p:nvSpPr>
        <p:spPr>
          <a:xfrm>
            <a:off x="1674000" y="2477402"/>
            <a:ext cx="2430000" cy="381189"/>
          </a:xfrm>
          <a:prstGeom prst="rect">
            <a:avLst/>
          </a:prstGeom>
          <a:noFill/>
        </p:spPr>
        <p:txBody>
          <a:bodyPr wrap="square" rtlCol="0" anchor="ctr">
            <a:noAutofit/>
          </a:bodyPr>
          <a:lstStyle/>
          <a:p>
            <a:pPr algn="l"/>
            <a:r>
              <a:rPr lang="is-IS" sz="900" b="0" i="0" dirty="0">
                <a:solidFill>
                  <a:srgbClr val="606060"/>
                </a:solidFill>
                <a:latin typeface="Calibri" panose="020F0502020204030204" pitchFamily="34" charset="0"/>
                <a:cs typeface="Calibri" panose="020F0502020204030204" pitchFamily="34" charset="0"/>
              </a:rPr>
              <a:t>Íslendingar 18 ára og eldri valdir handahófskennt úr hópi álitsgjafa MMR*</a:t>
            </a:r>
          </a:p>
          <a:p>
            <a:pPr algn="l"/>
            <a:endParaRPr lang="is-IS" sz="900" b="0" i="0" dirty="0">
              <a:solidFill>
                <a:srgbClr val="606060"/>
              </a:solidFill>
              <a:latin typeface="Calibri" panose="020F0502020204030204" pitchFamily="34" charset="0"/>
              <a:cs typeface="Calibri" panose="020F0502020204030204" pitchFamily="34" charset="0"/>
            </a:endParaRPr>
          </a:p>
        </p:txBody>
      </p:sp>
      <p:sp>
        <p:nvSpPr>
          <p:cNvPr id="31" name="SampleHeader">
            <a:extLst>
              <a:ext uri="{FF2B5EF4-FFF2-40B4-BE49-F238E27FC236}">
                <a16:creationId xmlns:a16="http://schemas.microsoft.com/office/drawing/2014/main" id="{8B76A22B-FE31-4D34-B8AC-C8B39506D249}"/>
              </a:ext>
            </a:extLst>
          </p:cNvPr>
          <p:cNvSpPr txBox="1"/>
          <p:nvPr/>
        </p:nvSpPr>
        <p:spPr>
          <a:xfrm>
            <a:off x="189000" y="2436798"/>
            <a:ext cx="1485000" cy="189000"/>
          </a:xfrm>
          <a:prstGeom prst="rect">
            <a:avLst/>
          </a:prstGeom>
          <a:noFill/>
        </p:spPr>
        <p:txBody>
          <a:bodyPr wrap="square" rtlCol="0" anchor="ctr">
            <a:noAutofit/>
          </a:bodyPr>
          <a:lstStyle/>
          <a:p>
            <a:pPr algn="r"/>
            <a:r>
              <a:rPr lang="is-IS" sz="900" b="1" i="0" dirty="0">
                <a:solidFill>
                  <a:srgbClr val="606060"/>
                </a:solidFill>
                <a:latin typeface="Calibri" panose="020F0502020204030204" pitchFamily="34" charset="0"/>
                <a:cs typeface="Calibri" panose="020F0502020204030204" pitchFamily="34" charset="0"/>
              </a:rPr>
              <a:t>ÚRTAK:</a:t>
            </a:r>
          </a:p>
        </p:txBody>
      </p:sp>
      <p:sp>
        <p:nvSpPr>
          <p:cNvPr id="42" name="Respondents">
            <a:extLst>
              <a:ext uri="{FF2B5EF4-FFF2-40B4-BE49-F238E27FC236}">
                <a16:creationId xmlns:a16="http://schemas.microsoft.com/office/drawing/2014/main" id="{F8204AD5-A332-4F97-B3B7-A4D97542545F}"/>
              </a:ext>
            </a:extLst>
          </p:cNvPr>
          <p:cNvSpPr>
            <a:spLocks noGrp="1"/>
          </p:cNvSpPr>
          <p:nvPr>
            <p:ph type="body" sz="quarter" idx="14" hasCustomPrompt="1"/>
          </p:nvPr>
        </p:nvSpPr>
        <p:spPr>
          <a:xfrm>
            <a:off x="1674000" y="2733768"/>
            <a:ext cx="2430000" cy="189000"/>
          </a:xfrm>
          <a:prstGeom prst="rect">
            <a:avLst/>
          </a:prstGeom>
        </p:spPr>
        <p:txBody>
          <a:bodyPr anchor="ctr"/>
          <a:lstStyle>
            <a:lvl1pPr>
              <a:defRPr sz="900" b="0">
                <a:solidFill>
                  <a:srgbClr val="606060"/>
                </a:solidFill>
              </a:defRPr>
            </a:lvl1pPr>
          </a:lstStyle>
          <a:p>
            <a:pPr lvl="0"/>
            <a:r>
              <a:rPr lang="is-IS" dirty="0"/>
              <a:t>[Fjöldi þátttakenda]</a:t>
            </a:r>
          </a:p>
        </p:txBody>
      </p:sp>
      <p:sp>
        <p:nvSpPr>
          <p:cNvPr id="33" name="RespondentHeader">
            <a:extLst>
              <a:ext uri="{FF2B5EF4-FFF2-40B4-BE49-F238E27FC236}">
                <a16:creationId xmlns:a16="http://schemas.microsoft.com/office/drawing/2014/main" id="{AFD2799A-BBB9-4F78-B636-1225A0DC50D6}"/>
              </a:ext>
            </a:extLst>
          </p:cNvPr>
          <p:cNvSpPr txBox="1"/>
          <p:nvPr/>
        </p:nvSpPr>
        <p:spPr>
          <a:xfrm>
            <a:off x="189000" y="2733768"/>
            <a:ext cx="1485000" cy="189000"/>
          </a:xfrm>
          <a:prstGeom prst="rect">
            <a:avLst/>
          </a:prstGeom>
          <a:noFill/>
        </p:spPr>
        <p:txBody>
          <a:bodyPr wrap="square" rtlCol="0" anchor="ctr">
            <a:noAutofit/>
          </a:bodyPr>
          <a:lstStyle/>
          <a:p>
            <a:pPr algn="r"/>
            <a:r>
              <a:rPr lang="is-IS" sz="900" b="1" i="0" dirty="0">
                <a:solidFill>
                  <a:srgbClr val="606060"/>
                </a:solidFill>
                <a:latin typeface="Calibri" panose="020F0502020204030204" pitchFamily="34" charset="0"/>
                <a:cs typeface="Calibri" panose="020F0502020204030204" pitchFamily="34" charset="0"/>
              </a:rPr>
              <a:t>FJÖLDI ÞÁTTTAKENDA:</a:t>
            </a:r>
          </a:p>
        </p:txBody>
      </p:sp>
      <p:sp>
        <p:nvSpPr>
          <p:cNvPr id="39" name="Method">
            <a:extLst>
              <a:ext uri="{FF2B5EF4-FFF2-40B4-BE49-F238E27FC236}">
                <a16:creationId xmlns:a16="http://schemas.microsoft.com/office/drawing/2014/main" id="{7928B681-FCE4-442D-A721-5F2E08434B2F}"/>
              </a:ext>
            </a:extLst>
          </p:cNvPr>
          <p:cNvSpPr txBox="1"/>
          <p:nvPr/>
        </p:nvSpPr>
        <p:spPr>
          <a:xfrm>
            <a:off x="1674000" y="1734678"/>
            <a:ext cx="2430000" cy="189000"/>
          </a:xfrm>
          <a:prstGeom prst="rect">
            <a:avLst/>
          </a:prstGeom>
          <a:noFill/>
        </p:spPr>
        <p:txBody>
          <a:bodyPr wrap="square" rtlCol="0" anchor="ctr">
            <a:noAutofit/>
          </a:bodyPr>
          <a:lstStyle/>
          <a:p>
            <a:pPr algn="l"/>
            <a:r>
              <a:rPr lang="is-IS" sz="900" b="0" i="0" dirty="0">
                <a:solidFill>
                  <a:srgbClr val="606060"/>
                </a:solidFill>
                <a:latin typeface="Calibri" panose="020F0502020204030204" pitchFamily="34" charset="0"/>
                <a:cs typeface="Calibri" panose="020F0502020204030204" pitchFamily="34" charset="0"/>
              </a:rPr>
              <a:t>Netkönnun (spurningavagn)</a:t>
            </a:r>
          </a:p>
        </p:txBody>
      </p:sp>
      <p:sp>
        <p:nvSpPr>
          <p:cNvPr id="29" name="MethodHeader">
            <a:extLst>
              <a:ext uri="{FF2B5EF4-FFF2-40B4-BE49-F238E27FC236}">
                <a16:creationId xmlns:a16="http://schemas.microsoft.com/office/drawing/2014/main" id="{2214137E-708C-4F08-AEC4-036BC37E714F}"/>
              </a:ext>
            </a:extLst>
          </p:cNvPr>
          <p:cNvSpPr txBox="1"/>
          <p:nvPr/>
        </p:nvSpPr>
        <p:spPr>
          <a:xfrm>
            <a:off x="189000" y="1734678"/>
            <a:ext cx="1485000" cy="189000"/>
          </a:xfrm>
          <a:prstGeom prst="rect">
            <a:avLst/>
          </a:prstGeom>
          <a:noFill/>
        </p:spPr>
        <p:txBody>
          <a:bodyPr wrap="square" rtlCol="0" anchor="ctr">
            <a:noAutofit/>
          </a:bodyPr>
          <a:lstStyle/>
          <a:p>
            <a:pPr algn="r"/>
            <a:r>
              <a:rPr lang="is-IS" sz="900" b="1" i="0" dirty="0">
                <a:solidFill>
                  <a:srgbClr val="606060"/>
                </a:solidFill>
                <a:latin typeface="Calibri" panose="020F0502020204030204" pitchFamily="34" charset="0"/>
                <a:cs typeface="Calibri" panose="020F0502020204030204" pitchFamily="34" charset="0"/>
              </a:rPr>
              <a:t>AÐFERÐ:</a:t>
            </a:r>
          </a:p>
        </p:txBody>
      </p:sp>
      <p:sp>
        <p:nvSpPr>
          <p:cNvPr id="37" name="PeriodName">
            <a:extLst>
              <a:ext uri="{FF2B5EF4-FFF2-40B4-BE49-F238E27FC236}">
                <a16:creationId xmlns:a16="http://schemas.microsoft.com/office/drawing/2014/main" id="{3EAE9FF9-0FC2-4E8C-9CBB-98EB6064ED99}"/>
              </a:ext>
            </a:extLst>
          </p:cNvPr>
          <p:cNvSpPr>
            <a:spLocks noGrp="1"/>
          </p:cNvSpPr>
          <p:nvPr>
            <p:ph type="body" sz="quarter" idx="13" hasCustomPrompt="1"/>
          </p:nvPr>
        </p:nvSpPr>
        <p:spPr>
          <a:xfrm>
            <a:off x="1674000" y="1545678"/>
            <a:ext cx="2430000" cy="189000"/>
          </a:xfrm>
          <a:prstGeom prst="rect">
            <a:avLst/>
          </a:prstGeom>
        </p:spPr>
        <p:txBody>
          <a:bodyPr anchor="ctr"/>
          <a:lstStyle>
            <a:lvl1pPr>
              <a:defRPr sz="900" b="0">
                <a:solidFill>
                  <a:srgbClr val="606060"/>
                </a:solidFill>
              </a:defRPr>
            </a:lvl1pPr>
          </a:lstStyle>
          <a:p>
            <a:pPr lvl="0"/>
            <a:r>
              <a:rPr lang="is-IS" dirty="0"/>
              <a:t>[Tímabil]</a:t>
            </a:r>
          </a:p>
        </p:txBody>
      </p:sp>
      <p:sp>
        <p:nvSpPr>
          <p:cNvPr id="28" name="PeriodHeader">
            <a:extLst>
              <a:ext uri="{FF2B5EF4-FFF2-40B4-BE49-F238E27FC236}">
                <a16:creationId xmlns:a16="http://schemas.microsoft.com/office/drawing/2014/main" id="{64A11C3F-2F13-468E-9966-6324F483FD8E}"/>
              </a:ext>
            </a:extLst>
          </p:cNvPr>
          <p:cNvSpPr txBox="1"/>
          <p:nvPr/>
        </p:nvSpPr>
        <p:spPr>
          <a:xfrm>
            <a:off x="189000" y="1545678"/>
            <a:ext cx="1485000" cy="189000"/>
          </a:xfrm>
          <a:prstGeom prst="rect">
            <a:avLst/>
          </a:prstGeom>
          <a:noFill/>
        </p:spPr>
        <p:txBody>
          <a:bodyPr wrap="square" rtlCol="0" anchor="ctr">
            <a:noAutofit/>
          </a:bodyPr>
          <a:lstStyle/>
          <a:p>
            <a:pPr algn="r"/>
            <a:r>
              <a:rPr lang="is-IS" sz="900" b="1" i="0" dirty="0">
                <a:solidFill>
                  <a:srgbClr val="606060"/>
                </a:solidFill>
                <a:latin typeface="Calibri" panose="020F0502020204030204" pitchFamily="34" charset="0"/>
                <a:cs typeface="Calibri" panose="020F0502020204030204" pitchFamily="34" charset="0"/>
              </a:rPr>
              <a:t>TÍMABIL GAGNAÖFLUNAR:</a:t>
            </a:r>
          </a:p>
        </p:txBody>
      </p:sp>
      <p:sp>
        <p:nvSpPr>
          <p:cNvPr id="36" name="CompanyName">
            <a:extLst>
              <a:ext uri="{FF2B5EF4-FFF2-40B4-BE49-F238E27FC236}">
                <a16:creationId xmlns:a16="http://schemas.microsoft.com/office/drawing/2014/main" id="{8F70BD70-80A1-4801-B05E-97791F5958A9}"/>
              </a:ext>
            </a:extLst>
          </p:cNvPr>
          <p:cNvSpPr>
            <a:spLocks noGrp="1"/>
          </p:cNvSpPr>
          <p:nvPr>
            <p:ph type="body" sz="quarter" idx="12" hasCustomPrompt="1"/>
          </p:nvPr>
        </p:nvSpPr>
        <p:spPr>
          <a:xfrm>
            <a:off x="1674000" y="1356678"/>
            <a:ext cx="2430000" cy="189000"/>
          </a:xfrm>
          <a:prstGeom prst="rect">
            <a:avLst/>
          </a:prstGeom>
        </p:spPr>
        <p:txBody>
          <a:bodyPr anchor="ctr"/>
          <a:lstStyle>
            <a:lvl1pPr>
              <a:defRPr sz="900" b="0">
                <a:solidFill>
                  <a:srgbClr val="606060"/>
                </a:solidFill>
              </a:defRPr>
            </a:lvl1pPr>
          </a:lstStyle>
          <a:p>
            <a:pPr lvl="0"/>
            <a:r>
              <a:rPr lang="is-IS" dirty="0"/>
              <a:t>[Nafn fyrirtækis]</a:t>
            </a:r>
          </a:p>
        </p:txBody>
      </p:sp>
      <p:sp>
        <p:nvSpPr>
          <p:cNvPr id="27" name="CompanyHeader">
            <a:extLst>
              <a:ext uri="{FF2B5EF4-FFF2-40B4-BE49-F238E27FC236}">
                <a16:creationId xmlns:a16="http://schemas.microsoft.com/office/drawing/2014/main" id="{1B5B6B9A-6DD4-47AA-AF0F-D54E73B5F087}"/>
              </a:ext>
            </a:extLst>
          </p:cNvPr>
          <p:cNvSpPr txBox="1"/>
          <p:nvPr/>
        </p:nvSpPr>
        <p:spPr>
          <a:xfrm>
            <a:off x="189000" y="1356678"/>
            <a:ext cx="1485000" cy="189000"/>
          </a:xfrm>
          <a:prstGeom prst="rect">
            <a:avLst/>
          </a:prstGeom>
          <a:noFill/>
        </p:spPr>
        <p:txBody>
          <a:bodyPr wrap="square" rtlCol="0" anchor="ctr">
            <a:noAutofit/>
          </a:bodyPr>
          <a:lstStyle/>
          <a:p>
            <a:pPr algn="r"/>
            <a:r>
              <a:rPr lang="is-IS" sz="900" b="1" i="0" dirty="0">
                <a:solidFill>
                  <a:srgbClr val="606060"/>
                </a:solidFill>
                <a:latin typeface="Calibri" panose="020F0502020204030204" pitchFamily="34" charset="0"/>
                <a:cs typeface="Calibri" panose="020F0502020204030204" pitchFamily="34" charset="0"/>
              </a:rPr>
              <a:t>UNNIÐ FYRIR:</a:t>
            </a:r>
          </a:p>
        </p:txBody>
      </p:sp>
      <p:sp>
        <p:nvSpPr>
          <p:cNvPr id="26" name="FieldworkSubHeader1">
            <a:extLst>
              <a:ext uri="{FF2B5EF4-FFF2-40B4-BE49-F238E27FC236}">
                <a16:creationId xmlns:a16="http://schemas.microsoft.com/office/drawing/2014/main" id="{B29F4949-7681-4A81-B418-21BDF2993244}"/>
              </a:ext>
            </a:extLst>
          </p:cNvPr>
          <p:cNvSpPr txBox="1"/>
          <p:nvPr/>
        </p:nvSpPr>
        <p:spPr>
          <a:xfrm>
            <a:off x="189000" y="1127473"/>
            <a:ext cx="3240000" cy="216000"/>
          </a:xfrm>
          <a:prstGeom prst="rect">
            <a:avLst/>
          </a:prstGeom>
          <a:noFill/>
        </p:spPr>
        <p:txBody>
          <a:bodyPr wrap="none" rtlCol="0" anchor="ctr">
            <a:noAutofit/>
          </a:bodyPr>
          <a:lstStyle/>
          <a:p>
            <a:r>
              <a:rPr lang="is-IS" sz="1050" b="1" dirty="0">
                <a:solidFill>
                  <a:srgbClr val="0B8DD7"/>
                </a:solidFill>
                <a:latin typeface="Calibri" panose="020F0502020204030204" pitchFamily="34" charset="0"/>
                <a:cs typeface="Calibri" panose="020F0502020204030204" pitchFamily="34" charset="0"/>
              </a:rPr>
              <a:t>FRAMKVÆMD</a:t>
            </a:r>
          </a:p>
        </p:txBody>
      </p:sp>
      <p:sp>
        <p:nvSpPr>
          <p:cNvPr id="30" name="FieldworkSubHeader2">
            <a:extLst>
              <a:ext uri="{FF2B5EF4-FFF2-40B4-BE49-F238E27FC236}">
                <a16:creationId xmlns:a16="http://schemas.microsoft.com/office/drawing/2014/main" id="{0D91A62C-C9C4-4944-B0C0-9E47E0026DF5}"/>
              </a:ext>
            </a:extLst>
          </p:cNvPr>
          <p:cNvSpPr txBox="1"/>
          <p:nvPr/>
        </p:nvSpPr>
        <p:spPr>
          <a:xfrm>
            <a:off x="189000" y="2207593"/>
            <a:ext cx="3240000" cy="216000"/>
          </a:xfrm>
          <a:prstGeom prst="rect">
            <a:avLst/>
          </a:prstGeom>
          <a:noFill/>
        </p:spPr>
        <p:txBody>
          <a:bodyPr wrap="none" rtlCol="0" anchor="ctr">
            <a:noAutofit/>
          </a:bodyPr>
          <a:lstStyle/>
          <a:p>
            <a:r>
              <a:rPr lang="is-IS" sz="1050" b="1" dirty="0">
                <a:solidFill>
                  <a:srgbClr val="0B8DD7"/>
                </a:solidFill>
                <a:latin typeface="Calibri" panose="020F0502020204030204" pitchFamily="34" charset="0"/>
                <a:cs typeface="Calibri" panose="020F0502020204030204" pitchFamily="34" charset="0"/>
              </a:rPr>
              <a:t>ÞÁTTTAKENDUR</a:t>
            </a:r>
          </a:p>
        </p:txBody>
      </p:sp>
      <p:sp>
        <p:nvSpPr>
          <p:cNvPr id="45" name="InfoText1">
            <a:extLst>
              <a:ext uri="{FF2B5EF4-FFF2-40B4-BE49-F238E27FC236}">
                <a16:creationId xmlns:a16="http://schemas.microsoft.com/office/drawing/2014/main" id="{7A75A611-EC67-4FEC-8460-AAB54AA93D1D}"/>
              </a:ext>
            </a:extLst>
          </p:cNvPr>
          <p:cNvSpPr txBox="1"/>
          <p:nvPr/>
        </p:nvSpPr>
        <p:spPr>
          <a:xfrm>
            <a:off x="269201" y="3911197"/>
            <a:ext cx="4176628" cy="1090823"/>
          </a:xfrm>
          <a:prstGeom prst="rect">
            <a:avLst/>
          </a:prstGeom>
          <a:noFill/>
        </p:spPr>
        <p:txBody>
          <a:bodyPr wrap="square" rtlCol="0" anchor="t">
            <a:noAutofit/>
          </a:bodyPr>
          <a:lstStyle/>
          <a:p>
            <a:pPr algn="l">
              <a:spcBef>
                <a:spcPts val="0"/>
              </a:spcBef>
              <a:spcAft>
                <a:spcPts val="0"/>
              </a:spcAft>
            </a:pPr>
            <a:r>
              <a:rPr lang="is-IS" sz="900" b="0" i="0" dirty="0">
                <a:solidFill>
                  <a:srgbClr val="606060"/>
                </a:solidFill>
                <a:latin typeface="Calibri" panose="020F0502020204030204" pitchFamily="34" charset="0"/>
                <a:cs typeface="Calibri" panose="020F0502020204030204" pitchFamily="34" charset="0"/>
              </a:rPr>
              <a:t>Óheimilt er að birta niðurstöður kannana opinberlega nema með skriflegu leyfi MMR. Ef niðurstöður eru birtar skal nafn þess sem greiðir fyrir viðkomandi könnun tekið fram ásamt því sem niðurstöður viðkomandi spurningar skulu gerðar opinberar í heild sinni, þar með talið þær forsendur sem svarendum eru gefnar áður en spurningunni er svarað. MMR áskilur sér jafnframt rétt til að gera ofangreindar upplýsingar opinberar við birtingu af hálfu kaupanda.</a:t>
            </a:r>
          </a:p>
        </p:txBody>
      </p:sp>
      <p:sp>
        <p:nvSpPr>
          <p:cNvPr id="46" name="InfoText2">
            <a:extLst>
              <a:ext uri="{FF2B5EF4-FFF2-40B4-BE49-F238E27FC236}">
                <a16:creationId xmlns:a16="http://schemas.microsoft.com/office/drawing/2014/main" id="{44C12126-34D3-4FC8-8B8D-F2412782A727}"/>
              </a:ext>
            </a:extLst>
          </p:cNvPr>
          <p:cNvSpPr txBox="1"/>
          <p:nvPr/>
        </p:nvSpPr>
        <p:spPr>
          <a:xfrm>
            <a:off x="4859711" y="3924827"/>
            <a:ext cx="4176628" cy="671351"/>
          </a:xfrm>
          <a:prstGeom prst="rect">
            <a:avLst/>
          </a:prstGeom>
          <a:noFill/>
        </p:spPr>
        <p:txBody>
          <a:bodyPr wrap="square" rtlCol="0" anchor="t">
            <a:noAutofit/>
          </a:bodyPr>
          <a:lstStyle/>
          <a:p>
            <a:pPr algn="l"/>
            <a:r>
              <a:rPr lang="is-IS" sz="900" b="0" i="0" dirty="0">
                <a:solidFill>
                  <a:srgbClr val="606060"/>
                </a:solidFill>
                <a:latin typeface="Calibri" panose="020F0502020204030204" pitchFamily="34" charset="0"/>
                <a:cs typeface="Calibri" panose="020F0502020204030204" pitchFamily="34" charset="0"/>
              </a:rPr>
              <a:t>Hópur Álitsgjafa MMR telur liðlega 18.000 Íslendinga sem valdir hafa verið með tilviljunarúrtaki úr þjóðskrá og fengnir til þátttöku í netkönnun með símakönnun. Hópurinn er endurnýjaður vikulega allt árið í kring til að bæta brottfall og tryggja eðlilega endurnýjun.</a:t>
            </a:r>
          </a:p>
        </p:txBody>
      </p:sp>
      <p:sp>
        <p:nvSpPr>
          <p:cNvPr id="4" name="Header1">
            <a:extLst>
              <a:ext uri="{FF2B5EF4-FFF2-40B4-BE49-F238E27FC236}">
                <a16:creationId xmlns:a16="http://schemas.microsoft.com/office/drawing/2014/main" id="{ECFD285E-4B65-4C33-8635-102197C55E90}"/>
              </a:ext>
            </a:extLst>
          </p:cNvPr>
          <p:cNvSpPr txBox="1"/>
          <p:nvPr/>
        </p:nvSpPr>
        <p:spPr>
          <a:xfrm>
            <a:off x="189000" y="659200"/>
            <a:ext cx="4050000" cy="270000"/>
          </a:xfrm>
          <a:prstGeom prst="roundRect">
            <a:avLst/>
          </a:prstGeom>
          <a:solidFill>
            <a:schemeClr val="bg1">
              <a:lumMod val="95000"/>
            </a:schemeClr>
          </a:solidFill>
          <a:ln>
            <a:solidFill>
              <a:schemeClr val="tx1">
                <a:lumMod val="50000"/>
                <a:lumOff val="50000"/>
              </a:schemeClr>
            </a:solidFill>
          </a:ln>
        </p:spPr>
        <p:txBody>
          <a:bodyPr wrap="square" rtlCol="0" anchor="ctr">
            <a:noAutofit/>
          </a:bodyPr>
          <a:lstStyle/>
          <a:p>
            <a:r>
              <a:rPr lang="is-IS" sz="1200" b="1" i="0" dirty="0">
                <a:solidFill>
                  <a:srgbClr val="606060"/>
                </a:solidFill>
                <a:latin typeface="Calibri" panose="020F0502020204030204" pitchFamily="34" charset="0"/>
                <a:cs typeface="Calibri" panose="020F0502020204030204" pitchFamily="34" charset="0"/>
              </a:rPr>
              <a:t>FRAMKVÆMD</a:t>
            </a:r>
          </a:p>
        </p:txBody>
      </p:sp>
      <p:sp>
        <p:nvSpPr>
          <p:cNvPr id="47" name="Header2">
            <a:extLst>
              <a:ext uri="{FF2B5EF4-FFF2-40B4-BE49-F238E27FC236}">
                <a16:creationId xmlns:a16="http://schemas.microsoft.com/office/drawing/2014/main" id="{36A9B71D-BA69-47A8-82BD-4DD0AAACC93B}"/>
              </a:ext>
            </a:extLst>
          </p:cNvPr>
          <p:cNvSpPr txBox="1"/>
          <p:nvPr/>
        </p:nvSpPr>
        <p:spPr>
          <a:xfrm>
            <a:off x="4859711" y="659200"/>
            <a:ext cx="4050000" cy="270000"/>
          </a:xfrm>
          <a:prstGeom prst="roundRect">
            <a:avLst/>
          </a:prstGeom>
          <a:solidFill>
            <a:schemeClr val="bg1">
              <a:lumMod val="95000"/>
            </a:schemeClr>
          </a:solidFill>
          <a:ln>
            <a:solidFill>
              <a:schemeClr val="tx1">
                <a:lumMod val="50000"/>
                <a:lumOff val="50000"/>
              </a:schemeClr>
            </a:solidFill>
          </a:ln>
        </p:spPr>
        <p:txBody>
          <a:bodyPr wrap="square" rtlCol="0" anchor="ctr">
            <a:noAutofit/>
          </a:bodyPr>
          <a:lstStyle/>
          <a:p>
            <a:r>
              <a:rPr lang="is-IS" sz="1200" b="1" i="0" dirty="0">
                <a:solidFill>
                  <a:srgbClr val="606060"/>
                </a:solidFill>
                <a:latin typeface="Calibri" panose="020F0502020204030204" pitchFamily="34" charset="0"/>
                <a:cs typeface="Calibri" panose="020F0502020204030204" pitchFamily="34" charset="0"/>
              </a:rPr>
              <a:t>VOGTÖLUR</a:t>
            </a:r>
          </a:p>
        </p:txBody>
      </p:sp>
      <p:sp>
        <p:nvSpPr>
          <p:cNvPr id="34" name="Header3">
            <a:extLst>
              <a:ext uri="{FF2B5EF4-FFF2-40B4-BE49-F238E27FC236}">
                <a16:creationId xmlns:a16="http://schemas.microsoft.com/office/drawing/2014/main" id="{1D9C57E6-36A9-4DBE-9AC6-1D53A8765E3E}"/>
              </a:ext>
            </a:extLst>
          </p:cNvPr>
          <p:cNvSpPr txBox="1"/>
          <p:nvPr/>
        </p:nvSpPr>
        <p:spPr>
          <a:xfrm>
            <a:off x="189000" y="3550489"/>
            <a:ext cx="4050000" cy="270000"/>
          </a:xfrm>
          <a:prstGeom prst="roundRect">
            <a:avLst/>
          </a:prstGeom>
          <a:solidFill>
            <a:schemeClr val="bg1">
              <a:lumMod val="95000"/>
            </a:schemeClr>
          </a:solidFill>
          <a:ln>
            <a:solidFill>
              <a:schemeClr val="tx1">
                <a:lumMod val="50000"/>
                <a:lumOff val="50000"/>
              </a:schemeClr>
            </a:solidFill>
          </a:ln>
        </p:spPr>
        <p:txBody>
          <a:bodyPr wrap="square" rtlCol="0" anchor="ctr">
            <a:noAutofit/>
          </a:bodyPr>
          <a:lstStyle/>
          <a:p>
            <a:r>
              <a:rPr lang="is-IS" sz="1200" b="1" i="0" dirty="0">
                <a:solidFill>
                  <a:srgbClr val="606060"/>
                </a:solidFill>
                <a:latin typeface="Calibri" panose="020F0502020204030204" pitchFamily="34" charset="0"/>
                <a:cs typeface="Calibri" panose="020F0502020204030204" pitchFamily="34" charset="0"/>
              </a:rPr>
              <a:t>UM OPINBERA BIRTING NIÐURSTAÐA</a:t>
            </a:r>
          </a:p>
        </p:txBody>
      </p:sp>
      <p:sp>
        <p:nvSpPr>
          <p:cNvPr id="23" name="Header4">
            <a:extLst>
              <a:ext uri="{FF2B5EF4-FFF2-40B4-BE49-F238E27FC236}">
                <a16:creationId xmlns:a16="http://schemas.microsoft.com/office/drawing/2014/main" id="{FE2C85DB-04B0-4F1F-8B36-B7D8C9C3219A}"/>
              </a:ext>
            </a:extLst>
          </p:cNvPr>
          <p:cNvSpPr txBox="1"/>
          <p:nvPr/>
        </p:nvSpPr>
        <p:spPr>
          <a:xfrm>
            <a:off x="4788024" y="3550489"/>
            <a:ext cx="4050000" cy="270000"/>
          </a:xfrm>
          <a:prstGeom prst="roundRect">
            <a:avLst/>
          </a:prstGeom>
          <a:solidFill>
            <a:schemeClr val="bg1">
              <a:lumMod val="95000"/>
            </a:schemeClr>
          </a:solidFill>
          <a:ln>
            <a:solidFill>
              <a:schemeClr val="tx1">
                <a:lumMod val="50000"/>
                <a:lumOff val="50000"/>
              </a:schemeClr>
            </a:solidFill>
          </a:ln>
        </p:spPr>
        <p:txBody>
          <a:bodyPr wrap="square" rtlCol="0" anchor="ctr">
            <a:noAutofit/>
          </a:bodyPr>
          <a:lstStyle/>
          <a:p>
            <a:r>
              <a:rPr lang="is-IS" sz="1200" b="1" i="0" dirty="0">
                <a:solidFill>
                  <a:srgbClr val="606060"/>
                </a:solidFill>
                <a:latin typeface="Calibri" panose="020F0502020204030204" pitchFamily="34" charset="0"/>
                <a:cs typeface="Calibri" panose="020F0502020204030204" pitchFamily="34" charset="0"/>
              </a:rPr>
              <a:t>* UM ÁLITSGJAFA MMR</a:t>
            </a:r>
          </a:p>
        </p:txBody>
      </p:sp>
      <p:sp>
        <p:nvSpPr>
          <p:cNvPr id="50" name="WeightGroup1">
            <a:extLst>
              <a:ext uri="{FF2B5EF4-FFF2-40B4-BE49-F238E27FC236}">
                <a16:creationId xmlns:a16="http://schemas.microsoft.com/office/drawing/2014/main" id="{ADE74FC7-57AE-423C-B53A-6FE8C96B7490}"/>
              </a:ext>
            </a:extLst>
          </p:cNvPr>
          <p:cNvSpPr txBox="1"/>
          <p:nvPr/>
        </p:nvSpPr>
        <p:spPr>
          <a:xfrm>
            <a:off x="4859711" y="1275648"/>
            <a:ext cx="1053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Karlar:</a:t>
            </a:r>
          </a:p>
        </p:txBody>
      </p:sp>
      <p:sp>
        <p:nvSpPr>
          <p:cNvPr id="51" name="WeightGroup2">
            <a:extLst>
              <a:ext uri="{FF2B5EF4-FFF2-40B4-BE49-F238E27FC236}">
                <a16:creationId xmlns:a16="http://schemas.microsoft.com/office/drawing/2014/main" id="{3331A73B-FD74-4CCC-AD95-E473497C2F71}"/>
              </a:ext>
            </a:extLst>
          </p:cNvPr>
          <p:cNvSpPr txBox="1"/>
          <p:nvPr/>
        </p:nvSpPr>
        <p:spPr>
          <a:xfrm>
            <a:off x="4859711" y="1464648"/>
            <a:ext cx="1053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Konur:</a:t>
            </a:r>
          </a:p>
        </p:txBody>
      </p:sp>
      <p:sp>
        <p:nvSpPr>
          <p:cNvPr id="56" name="WeightGroup3">
            <a:extLst>
              <a:ext uri="{FF2B5EF4-FFF2-40B4-BE49-F238E27FC236}">
                <a16:creationId xmlns:a16="http://schemas.microsoft.com/office/drawing/2014/main" id="{A69B81E5-4A66-4A12-84B0-45B7C9E95061}"/>
              </a:ext>
            </a:extLst>
          </p:cNvPr>
          <p:cNvSpPr txBox="1"/>
          <p:nvPr/>
        </p:nvSpPr>
        <p:spPr>
          <a:xfrm>
            <a:off x="6462210" y="1275648"/>
            <a:ext cx="1566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Höfuðborgarsvæðið:</a:t>
            </a:r>
          </a:p>
        </p:txBody>
      </p:sp>
      <p:sp>
        <p:nvSpPr>
          <p:cNvPr id="57" name="WeightGroup4">
            <a:extLst>
              <a:ext uri="{FF2B5EF4-FFF2-40B4-BE49-F238E27FC236}">
                <a16:creationId xmlns:a16="http://schemas.microsoft.com/office/drawing/2014/main" id="{961E5828-9481-4BF1-AC9C-9BE7661FA8DA}"/>
              </a:ext>
            </a:extLst>
          </p:cNvPr>
          <p:cNvSpPr txBox="1"/>
          <p:nvPr/>
        </p:nvSpPr>
        <p:spPr>
          <a:xfrm>
            <a:off x="6462210" y="1464648"/>
            <a:ext cx="1566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Landsbyggðin:</a:t>
            </a:r>
          </a:p>
        </p:txBody>
      </p:sp>
      <p:sp>
        <p:nvSpPr>
          <p:cNvPr id="60" name="WeightGroup5">
            <a:extLst>
              <a:ext uri="{FF2B5EF4-FFF2-40B4-BE49-F238E27FC236}">
                <a16:creationId xmlns:a16="http://schemas.microsoft.com/office/drawing/2014/main" id="{31B7C252-0484-4E9D-A3E5-170899372191}"/>
              </a:ext>
            </a:extLst>
          </p:cNvPr>
          <p:cNvSpPr txBox="1"/>
          <p:nvPr/>
        </p:nvSpPr>
        <p:spPr>
          <a:xfrm>
            <a:off x="4859711" y="2031355"/>
            <a:ext cx="1053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18-29 ára:</a:t>
            </a:r>
          </a:p>
        </p:txBody>
      </p:sp>
      <p:sp>
        <p:nvSpPr>
          <p:cNvPr id="61" name="WeightGroup6">
            <a:extLst>
              <a:ext uri="{FF2B5EF4-FFF2-40B4-BE49-F238E27FC236}">
                <a16:creationId xmlns:a16="http://schemas.microsoft.com/office/drawing/2014/main" id="{3CA2EB0C-FF04-4D2F-8AB2-8A58831E50E6}"/>
              </a:ext>
            </a:extLst>
          </p:cNvPr>
          <p:cNvSpPr txBox="1"/>
          <p:nvPr/>
        </p:nvSpPr>
        <p:spPr>
          <a:xfrm>
            <a:off x="4859711" y="2220355"/>
            <a:ext cx="1053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30-39 ára:</a:t>
            </a:r>
          </a:p>
        </p:txBody>
      </p:sp>
      <p:sp>
        <p:nvSpPr>
          <p:cNvPr id="64" name="WeightGroup7">
            <a:extLst>
              <a:ext uri="{FF2B5EF4-FFF2-40B4-BE49-F238E27FC236}">
                <a16:creationId xmlns:a16="http://schemas.microsoft.com/office/drawing/2014/main" id="{28F50677-EA70-451B-8790-04156580FAE4}"/>
              </a:ext>
            </a:extLst>
          </p:cNvPr>
          <p:cNvSpPr txBox="1"/>
          <p:nvPr/>
        </p:nvSpPr>
        <p:spPr>
          <a:xfrm>
            <a:off x="4859711" y="2409816"/>
            <a:ext cx="1053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40-49 ára:</a:t>
            </a:r>
          </a:p>
        </p:txBody>
      </p:sp>
      <p:sp>
        <p:nvSpPr>
          <p:cNvPr id="65" name="WeightGroup8">
            <a:extLst>
              <a:ext uri="{FF2B5EF4-FFF2-40B4-BE49-F238E27FC236}">
                <a16:creationId xmlns:a16="http://schemas.microsoft.com/office/drawing/2014/main" id="{07FF877F-7F8A-4E13-A7B7-D8CA5A343AE4}"/>
              </a:ext>
            </a:extLst>
          </p:cNvPr>
          <p:cNvSpPr txBox="1"/>
          <p:nvPr/>
        </p:nvSpPr>
        <p:spPr>
          <a:xfrm>
            <a:off x="4859711" y="2598816"/>
            <a:ext cx="1053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50-59 ára:</a:t>
            </a:r>
          </a:p>
        </p:txBody>
      </p:sp>
      <p:sp>
        <p:nvSpPr>
          <p:cNvPr id="68" name="WeightGroup9">
            <a:extLst>
              <a:ext uri="{FF2B5EF4-FFF2-40B4-BE49-F238E27FC236}">
                <a16:creationId xmlns:a16="http://schemas.microsoft.com/office/drawing/2014/main" id="{21F11C35-2516-40A1-B554-D8107C053E02}"/>
              </a:ext>
            </a:extLst>
          </p:cNvPr>
          <p:cNvSpPr txBox="1"/>
          <p:nvPr/>
        </p:nvSpPr>
        <p:spPr>
          <a:xfrm>
            <a:off x="4859711" y="2787816"/>
            <a:ext cx="1053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60-67 ára:</a:t>
            </a:r>
          </a:p>
        </p:txBody>
      </p:sp>
      <p:sp>
        <p:nvSpPr>
          <p:cNvPr id="69" name="WeightGroup10">
            <a:extLst>
              <a:ext uri="{FF2B5EF4-FFF2-40B4-BE49-F238E27FC236}">
                <a16:creationId xmlns:a16="http://schemas.microsoft.com/office/drawing/2014/main" id="{5995ADCB-F89D-4630-B53F-DB1C2A2D9237}"/>
              </a:ext>
            </a:extLst>
          </p:cNvPr>
          <p:cNvSpPr txBox="1"/>
          <p:nvPr/>
        </p:nvSpPr>
        <p:spPr>
          <a:xfrm>
            <a:off x="4859711" y="2976816"/>
            <a:ext cx="1053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68 ára og eldri:</a:t>
            </a:r>
          </a:p>
        </p:txBody>
      </p:sp>
      <p:sp>
        <p:nvSpPr>
          <p:cNvPr id="72" name="WeightGroup11">
            <a:extLst>
              <a:ext uri="{FF2B5EF4-FFF2-40B4-BE49-F238E27FC236}">
                <a16:creationId xmlns:a16="http://schemas.microsoft.com/office/drawing/2014/main" id="{3AEE9D53-1134-4986-A407-24F36169AC0F}"/>
              </a:ext>
            </a:extLst>
          </p:cNvPr>
          <p:cNvSpPr txBox="1"/>
          <p:nvPr/>
        </p:nvSpPr>
        <p:spPr>
          <a:xfrm>
            <a:off x="6462210" y="2031355"/>
            <a:ext cx="1566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Grunnskóli:</a:t>
            </a:r>
          </a:p>
        </p:txBody>
      </p:sp>
      <p:sp>
        <p:nvSpPr>
          <p:cNvPr id="73" name="WeightGroup12">
            <a:extLst>
              <a:ext uri="{FF2B5EF4-FFF2-40B4-BE49-F238E27FC236}">
                <a16:creationId xmlns:a16="http://schemas.microsoft.com/office/drawing/2014/main" id="{B035594F-E0CB-40D2-84FE-44EBDAC60E83}"/>
              </a:ext>
            </a:extLst>
          </p:cNvPr>
          <p:cNvSpPr txBox="1"/>
          <p:nvPr/>
        </p:nvSpPr>
        <p:spPr>
          <a:xfrm>
            <a:off x="6462210" y="2220355"/>
            <a:ext cx="1566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Starfsnám:</a:t>
            </a:r>
          </a:p>
        </p:txBody>
      </p:sp>
      <p:sp>
        <p:nvSpPr>
          <p:cNvPr id="76" name="WeightGroup13">
            <a:extLst>
              <a:ext uri="{FF2B5EF4-FFF2-40B4-BE49-F238E27FC236}">
                <a16:creationId xmlns:a16="http://schemas.microsoft.com/office/drawing/2014/main" id="{A4176C13-1F45-4425-9C4F-74930CA284BD}"/>
              </a:ext>
            </a:extLst>
          </p:cNvPr>
          <p:cNvSpPr txBox="1"/>
          <p:nvPr/>
        </p:nvSpPr>
        <p:spPr>
          <a:xfrm>
            <a:off x="6462210" y="2409816"/>
            <a:ext cx="1566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Bóklegt framhaldsnám:</a:t>
            </a:r>
          </a:p>
        </p:txBody>
      </p:sp>
      <p:sp>
        <p:nvSpPr>
          <p:cNvPr id="77" name="WeightGroup14">
            <a:extLst>
              <a:ext uri="{FF2B5EF4-FFF2-40B4-BE49-F238E27FC236}">
                <a16:creationId xmlns:a16="http://schemas.microsoft.com/office/drawing/2014/main" id="{78DEE644-59B5-4D81-AAC9-BC54B65FDB8C}"/>
              </a:ext>
            </a:extLst>
          </p:cNvPr>
          <p:cNvSpPr txBox="1"/>
          <p:nvPr/>
        </p:nvSpPr>
        <p:spPr>
          <a:xfrm>
            <a:off x="6462210" y="2598816"/>
            <a:ext cx="1566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Verklegt framhaldsnám:</a:t>
            </a:r>
          </a:p>
        </p:txBody>
      </p:sp>
      <p:sp>
        <p:nvSpPr>
          <p:cNvPr id="80" name="WeightGroup15">
            <a:extLst>
              <a:ext uri="{FF2B5EF4-FFF2-40B4-BE49-F238E27FC236}">
                <a16:creationId xmlns:a16="http://schemas.microsoft.com/office/drawing/2014/main" id="{3869E6E1-58EF-4BDF-AFAB-CA35F2F7CCF4}"/>
              </a:ext>
            </a:extLst>
          </p:cNvPr>
          <p:cNvSpPr txBox="1"/>
          <p:nvPr/>
        </p:nvSpPr>
        <p:spPr>
          <a:xfrm>
            <a:off x="6462210" y="2787816"/>
            <a:ext cx="1566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Próf úr sérskólum við háskólastig:</a:t>
            </a:r>
          </a:p>
        </p:txBody>
      </p:sp>
      <p:sp>
        <p:nvSpPr>
          <p:cNvPr id="81" name="WeightGroup16">
            <a:extLst>
              <a:ext uri="{FF2B5EF4-FFF2-40B4-BE49-F238E27FC236}">
                <a16:creationId xmlns:a16="http://schemas.microsoft.com/office/drawing/2014/main" id="{6D025355-76D8-4EA5-9F83-AD2F506F0B98}"/>
              </a:ext>
            </a:extLst>
          </p:cNvPr>
          <p:cNvSpPr txBox="1"/>
          <p:nvPr/>
        </p:nvSpPr>
        <p:spPr>
          <a:xfrm>
            <a:off x="6462210" y="2976816"/>
            <a:ext cx="1566000" cy="189000"/>
          </a:xfrm>
          <a:prstGeom prst="rect">
            <a:avLst/>
          </a:prstGeom>
          <a:noFill/>
        </p:spPr>
        <p:txBody>
          <a:bodyPr wrap="square" rtlCol="0" anchor="ctr">
            <a:noAutofit/>
          </a:bodyPr>
          <a:lstStyle/>
          <a:p>
            <a:pPr algn="r"/>
            <a:r>
              <a:rPr lang="is-IS" sz="825" b="0" i="0" dirty="0">
                <a:solidFill>
                  <a:srgbClr val="606060"/>
                </a:solidFill>
                <a:latin typeface="Calibri" panose="020F0502020204030204" pitchFamily="34" charset="0"/>
                <a:cs typeface="Calibri" panose="020F0502020204030204" pitchFamily="34" charset="0"/>
              </a:rPr>
              <a:t>Háskólanám:</a:t>
            </a:r>
          </a:p>
        </p:txBody>
      </p:sp>
      <p:sp>
        <p:nvSpPr>
          <p:cNvPr id="53" name="Weight1">
            <a:extLst>
              <a:ext uri="{FF2B5EF4-FFF2-40B4-BE49-F238E27FC236}">
                <a16:creationId xmlns:a16="http://schemas.microsoft.com/office/drawing/2014/main" id="{BBB31FBF-5009-4C3C-9942-9692E38B9D67}"/>
              </a:ext>
            </a:extLst>
          </p:cNvPr>
          <p:cNvSpPr>
            <a:spLocks noGrp="1"/>
          </p:cNvSpPr>
          <p:nvPr>
            <p:ph type="body" sz="quarter" idx="15" hasCustomPrompt="1"/>
          </p:nvPr>
        </p:nvSpPr>
        <p:spPr>
          <a:xfrm>
            <a:off x="5913000" y="1275648"/>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54" name="Weight2">
            <a:extLst>
              <a:ext uri="{FF2B5EF4-FFF2-40B4-BE49-F238E27FC236}">
                <a16:creationId xmlns:a16="http://schemas.microsoft.com/office/drawing/2014/main" id="{C0B19190-47F7-47A4-8747-5EA883FF6CFA}"/>
              </a:ext>
            </a:extLst>
          </p:cNvPr>
          <p:cNvSpPr>
            <a:spLocks noGrp="1"/>
          </p:cNvSpPr>
          <p:nvPr>
            <p:ph type="body" sz="quarter" idx="16" hasCustomPrompt="1"/>
          </p:nvPr>
        </p:nvSpPr>
        <p:spPr>
          <a:xfrm>
            <a:off x="5913000" y="1464648"/>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58" name="Weight3">
            <a:extLst>
              <a:ext uri="{FF2B5EF4-FFF2-40B4-BE49-F238E27FC236}">
                <a16:creationId xmlns:a16="http://schemas.microsoft.com/office/drawing/2014/main" id="{70D4BB27-A710-4646-A988-9793E64A1BE0}"/>
              </a:ext>
            </a:extLst>
          </p:cNvPr>
          <p:cNvSpPr>
            <a:spLocks noGrp="1"/>
          </p:cNvSpPr>
          <p:nvPr>
            <p:ph type="body" sz="quarter" idx="17" hasCustomPrompt="1"/>
          </p:nvPr>
        </p:nvSpPr>
        <p:spPr>
          <a:xfrm>
            <a:off x="8028210" y="1275648"/>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59" name="Weight4">
            <a:extLst>
              <a:ext uri="{FF2B5EF4-FFF2-40B4-BE49-F238E27FC236}">
                <a16:creationId xmlns:a16="http://schemas.microsoft.com/office/drawing/2014/main" id="{F97E2F98-72C0-41E5-A3FD-21ECA306ED47}"/>
              </a:ext>
            </a:extLst>
          </p:cNvPr>
          <p:cNvSpPr>
            <a:spLocks noGrp="1"/>
          </p:cNvSpPr>
          <p:nvPr>
            <p:ph type="body" sz="quarter" idx="18" hasCustomPrompt="1"/>
          </p:nvPr>
        </p:nvSpPr>
        <p:spPr>
          <a:xfrm>
            <a:off x="8028210" y="1464648"/>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62" name="Weight5">
            <a:extLst>
              <a:ext uri="{FF2B5EF4-FFF2-40B4-BE49-F238E27FC236}">
                <a16:creationId xmlns:a16="http://schemas.microsoft.com/office/drawing/2014/main" id="{64714A90-984F-4A4C-922A-64975C8BD441}"/>
              </a:ext>
            </a:extLst>
          </p:cNvPr>
          <p:cNvSpPr>
            <a:spLocks noGrp="1"/>
          </p:cNvSpPr>
          <p:nvPr>
            <p:ph type="body" sz="quarter" idx="19" hasCustomPrompt="1"/>
          </p:nvPr>
        </p:nvSpPr>
        <p:spPr>
          <a:xfrm>
            <a:off x="5913000" y="2031355"/>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63" name="Weight6">
            <a:extLst>
              <a:ext uri="{FF2B5EF4-FFF2-40B4-BE49-F238E27FC236}">
                <a16:creationId xmlns:a16="http://schemas.microsoft.com/office/drawing/2014/main" id="{9F9B6AE7-D67B-4B0D-8C37-65457303D120}"/>
              </a:ext>
            </a:extLst>
          </p:cNvPr>
          <p:cNvSpPr>
            <a:spLocks noGrp="1"/>
          </p:cNvSpPr>
          <p:nvPr>
            <p:ph type="body" sz="quarter" idx="20" hasCustomPrompt="1"/>
          </p:nvPr>
        </p:nvSpPr>
        <p:spPr>
          <a:xfrm>
            <a:off x="5913000" y="2220355"/>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66" name="Weight7">
            <a:extLst>
              <a:ext uri="{FF2B5EF4-FFF2-40B4-BE49-F238E27FC236}">
                <a16:creationId xmlns:a16="http://schemas.microsoft.com/office/drawing/2014/main" id="{7B3FF1C3-64ED-4D76-8CE1-1FB72702C03A}"/>
              </a:ext>
            </a:extLst>
          </p:cNvPr>
          <p:cNvSpPr>
            <a:spLocks noGrp="1"/>
          </p:cNvSpPr>
          <p:nvPr>
            <p:ph type="body" sz="quarter" idx="21" hasCustomPrompt="1"/>
          </p:nvPr>
        </p:nvSpPr>
        <p:spPr>
          <a:xfrm>
            <a:off x="5913000" y="2409816"/>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67" name="Weight8">
            <a:extLst>
              <a:ext uri="{FF2B5EF4-FFF2-40B4-BE49-F238E27FC236}">
                <a16:creationId xmlns:a16="http://schemas.microsoft.com/office/drawing/2014/main" id="{5A821009-8C07-4BAF-954B-2C81758D0A43}"/>
              </a:ext>
            </a:extLst>
          </p:cNvPr>
          <p:cNvSpPr>
            <a:spLocks noGrp="1"/>
          </p:cNvSpPr>
          <p:nvPr>
            <p:ph type="body" sz="quarter" idx="22" hasCustomPrompt="1"/>
          </p:nvPr>
        </p:nvSpPr>
        <p:spPr>
          <a:xfrm>
            <a:off x="5913000" y="2598816"/>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70" name="Weight9">
            <a:extLst>
              <a:ext uri="{FF2B5EF4-FFF2-40B4-BE49-F238E27FC236}">
                <a16:creationId xmlns:a16="http://schemas.microsoft.com/office/drawing/2014/main" id="{360EC125-E99E-41F1-963C-73CE4E1A38E4}"/>
              </a:ext>
            </a:extLst>
          </p:cNvPr>
          <p:cNvSpPr>
            <a:spLocks noGrp="1"/>
          </p:cNvSpPr>
          <p:nvPr>
            <p:ph type="body" sz="quarter" idx="23" hasCustomPrompt="1"/>
          </p:nvPr>
        </p:nvSpPr>
        <p:spPr>
          <a:xfrm>
            <a:off x="5913000" y="2787816"/>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71" name="Weight10">
            <a:extLst>
              <a:ext uri="{FF2B5EF4-FFF2-40B4-BE49-F238E27FC236}">
                <a16:creationId xmlns:a16="http://schemas.microsoft.com/office/drawing/2014/main" id="{B8810F0A-E16D-4A08-BE90-F205DB30F23C}"/>
              </a:ext>
            </a:extLst>
          </p:cNvPr>
          <p:cNvSpPr>
            <a:spLocks noGrp="1"/>
          </p:cNvSpPr>
          <p:nvPr>
            <p:ph type="body" sz="quarter" idx="24" hasCustomPrompt="1"/>
          </p:nvPr>
        </p:nvSpPr>
        <p:spPr>
          <a:xfrm>
            <a:off x="5913000" y="2976816"/>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74" name="Weight11">
            <a:extLst>
              <a:ext uri="{FF2B5EF4-FFF2-40B4-BE49-F238E27FC236}">
                <a16:creationId xmlns:a16="http://schemas.microsoft.com/office/drawing/2014/main" id="{7473B319-F5D8-42A0-BDA3-4F41B92F0F5A}"/>
              </a:ext>
            </a:extLst>
          </p:cNvPr>
          <p:cNvSpPr>
            <a:spLocks noGrp="1"/>
          </p:cNvSpPr>
          <p:nvPr>
            <p:ph type="body" sz="quarter" idx="25" hasCustomPrompt="1"/>
          </p:nvPr>
        </p:nvSpPr>
        <p:spPr>
          <a:xfrm>
            <a:off x="8028210" y="2031355"/>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75" name="Weight12">
            <a:extLst>
              <a:ext uri="{FF2B5EF4-FFF2-40B4-BE49-F238E27FC236}">
                <a16:creationId xmlns:a16="http://schemas.microsoft.com/office/drawing/2014/main" id="{803C270B-E66C-4F8D-AA9A-FAE67EA9EDB0}"/>
              </a:ext>
            </a:extLst>
          </p:cNvPr>
          <p:cNvSpPr>
            <a:spLocks noGrp="1"/>
          </p:cNvSpPr>
          <p:nvPr>
            <p:ph type="body" sz="quarter" idx="26" hasCustomPrompt="1"/>
          </p:nvPr>
        </p:nvSpPr>
        <p:spPr>
          <a:xfrm>
            <a:off x="8028210" y="2220355"/>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78" name="Weight13">
            <a:extLst>
              <a:ext uri="{FF2B5EF4-FFF2-40B4-BE49-F238E27FC236}">
                <a16:creationId xmlns:a16="http://schemas.microsoft.com/office/drawing/2014/main" id="{72402A80-D3E6-4029-BF05-181306A7B822}"/>
              </a:ext>
            </a:extLst>
          </p:cNvPr>
          <p:cNvSpPr>
            <a:spLocks noGrp="1"/>
          </p:cNvSpPr>
          <p:nvPr>
            <p:ph type="body" sz="quarter" idx="27" hasCustomPrompt="1"/>
          </p:nvPr>
        </p:nvSpPr>
        <p:spPr>
          <a:xfrm>
            <a:off x="8028210" y="2409816"/>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79" name="Weight14">
            <a:extLst>
              <a:ext uri="{FF2B5EF4-FFF2-40B4-BE49-F238E27FC236}">
                <a16:creationId xmlns:a16="http://schemas.microsoft.com/office/drawing/2014/main" id="{7F4AEC42-9350-4335-B36E-9CE16378C7C3}"/>
              </a:ext>
            </a:extLst>
          </p:cNvPr>
          <p:cNvSpPr>
            <a:spLocks noGrp="1"/>
          </p:cNvSpPr>
          <p:nvPr>
            <p:ph type="body" sz="quarter" idx="28" hasCustomPrompt="1"/>
          </p:nvPr>
        </p:nvSpPr>
        <p:spPr>
          <a:xfrm>
            <a:off x="8028210" y="2598816"/>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82" name="Weight15">
            <a:extLst>
              <a:ext uri="{FF2B5EF4-FFF2-40B4-BE49-F238E27FC236}">
                <a16:creationId xmlns:a16="http://schemas.microsoft.com/office/drawing/2014/main" id="{45548034-6A6F-458D-B5BF-B53A1C8E14DF}"/>
              </a:ext>
            </a:extLst>
          </p:cNvPr>
          <p:cNvSpPr>
            <a:spLocks noGrp="1"/>
          </p:cNvSpPr>
          <p:nvPr>
            <p:ph type="body" sz="quarter" idx="29" hasCustomPrompt="1"/>
          </p:nvPr>
        </p:nvSpPr>
        <p:spPr>
          <a:xfrm>
            <a:off x="8028210" y="2787816"/>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83" name="Weight16">
            <a:extLst>
              <a:ext uri="{FF2B5EF4-FFF2-40B4-BE49-F238E27FC236}">
                <a16:creationId xmlns:a16="http://schemas.microsoft.com/office/drawing/2014/main" id="{2E08D1E7-BC6E-4201-AF66-58EA7E812AD2}"/>
              </a:ext>
            </a:extLst>
          </p:cNvPr>
          <p:cNvSpPr>
            <a:spLocks noGrp="1"/>
          </p:cNvSpPr>
          <p:nvPr>
            <p:ph type="body" sz="quarter" idx="30" hasCustomPrompt="1"/>
          </p:nvPr>
        </p:nvSpPr>
        <p:spPr>
          <a:xfrm>
            <a:off x="8028210" y="2976816"/>
            <a:ext cx="324000" cy="189000"/>
          </a:xfrm>
          <a:prstGeom prst="rect">
            <a:avLst/>
          </a:prstGeom>
        </p:spPr>
        <p:txBody>
          <a:bodyPr lIns="0" tIns="0" rIns="0" bIns="0" anchor="ctr" anchorCtr="1"/>
          <a:lstStyle>
            <a:lvl1pPr>
              <a:defRPr sz="825" b="0">
                <a:solidFill>
                  <a:srgbClr val="606060"/>
                </a:solidFill>
              </a:defRPr>
            </a:lvl1pPr>
          </a:lstStyle>
          <a:p>
            <a:pPr lvl="0"/>
            <a:r>
              <a:rPr lang="is-IS" dirty="0"/>
              <a:t>X,XX</a:t>
            </a:r>
          </a:p>
        </p:txBody>
      </p:sp>
      <p:sp>
        <p:nvSpPr>
          <p:cNvPr id="84" name="WeightSubHeader1">
            <a:extLst>
              <a:ext uri="{FF2B5EF4-FFF2-40B4-BE49-F238E27FC236}">
                <a16:creationId xmlns:a16="http://schemas.microsoft.com/office/drawing/2014/main" id="{D40B43DC-0235-43A6-B4CD-2FF34F99152A}"/>
              </a:ext>
            </a:extLst>
          </p:cNvPr>
          <p:cNvSpPr txBox="1"/>
          <p:nvPr/>
        </p:nvSpPr>
        <p:spPr>
          <a:xfrm>
            <a:off x="4859711" y="1079211"/>
            <a:ext cx="1053145" cy="219291"/>
          </a:xfrm>
          <a:prstGeom prst="rect">
            <a:avLst/>
          </a:prstGeom>
          <a:noFill/>
        </p:spPr>
        <p:txBody>
          <a:bodyPr wrap="square" rtlCol="0">
            <a:spAutoFit/>
          </a:bodyPr>
          <a:lstStyle/>
          <a:p>
            <a:pPr algn="r"/>
            <a:r>
              <a:rPr lang="is-IS" sz="825" b="1" dirty="0">
                <a:solidFill>
                  <a:srgbClr val="606060"/>
                </a:solidFill>
                <a:latin typeface="Calibri" panose="020F0502020204030204" pitchFamily="34" charset="0"/>
                <a:cs typeface="Calibri" panose="020F0502020204030204" pitchFamily="34" charset="0"/>
              </a:rPr>
              <a:t>KYN</a:t>
            </a:r>
          </a:p>
        </p:txBody>
      </p:sp>
      <p:sp>
        <p:nvSpPr>
          <p:cNvPr id="86" name="WeightSubHeader2">
            <a:extLst>
              <a:ext uri="{FF2B5EF4-FFF2-40B4-BE49-F238E27FC236}">
                <a16:creationId xmlns:a16="http://schemas.microsoft.com/office/drawing/2014/main" id="{7E3B73F8-9124-4160-B965-D98DE4F0D3EC}"/>
              </a:ext>
            </a:extLst>
          </p:cNvPr>
          <p:cNvSpPr txBox="1"/>
          <p:nvPr/>
        </p:nvSpPr>
        <p:spPr>
          <a:xfrm>
            <a:off x="6975138" y="1078328"/>
            <a:ext cx="1053145" cy="219291"/>
          </a:xfrm>
          <a:prstGeom prst="rect">
            <a:avLst/>
          </a:prstGeom>
          <a:noFill/>
        </p:spPr>
        <p:txBody>
          <a:bodyPr wrap="square" rtlCol="0">
            <a:spAutoFit/>
          </a:bodyPr>
          <a:lstStyle/>
          <a:p>
            <a:pPr algn="r"/>
            <a:r>
              <a:rPr lang="is-IS" sz="825" b="1" dirty="0">
                <a:solidFill>
                  <a:srgbClr val="606060"/>
                </a:solidFill>
                <a:latin typeface="Calibri" panose="020F0502020204030204" pitchFamily="34" charset="0"/>
                <a:cs typeface="Calibri" panose="020F0502020204030204" pitchFamily="34" charset="0"/>
              </a:rPr>
              <a:t>BÚSETA</a:t>
            </a:r>
          </a:p>
        </p:txBody>
      </p:sp>
      <p:sp>
        <p:nvSpPr>
          <p:cNvPr id="85" name="WeightSubHeader3">
            <a:extLst>
              <a:ext uri="{FF2B5EF4-FFF2-40B4-BE49-F238E27FC236}">
                <a16:creationId xmlns:a16="http://schemas.microsoft.com/office/drawing/2014/main" id="{31A7DB62-2DC9-4854-995B-365271535A46}"/>
              </a:ext>
            </a:extLst>
          </p:cNvPr>
          <p:cNvSpPr txBox="1"/>
          <p:nvPr/>
        </p:nvSpPr>
        <p:spPr>
          <a:xfrm>
            <a:off x="4859638" y="1838521"/>
            <a:ext cx="1053145" cy="219291"/>
          </a:xfrm>
          <a:prstGeom prst="rect">
            <a:avLst/>
          </a:prstGeom>
          <a:noFill/>
        </p:spPr>
        <p:txBody>
          <a:bodyPr wrap="square" rtlCol="0">
            <a:spAutoFit/>
          </a:bodyPr>
          <a:lstStyle/>
          <a:p>
            <a:pPr algn="r"/>
            <a:r>
              <a:rPr lang="is-IS" sz="825" b="1" dirty="0">
                <a:solidFill>
                  <a:srgbClr val="606060"/>
                </a:solidFill>
                <a:latin typeface="Calibri" panose="020F0502020204030204" pitchFamily="34" charset="0"/>
                <a:cs typeface="Calibri" panose="020F0502020204030204" pitchFamily="34" charset="0"/>
              </a:rPr>
              <a:t>ALDUR</a:t>
            </a:r>
          </a:p>
        </p:txBody>
      </p:sp>
      <p:sp>
        <p:nvSpPr>
          <p:cNvPr id="87" name="WeightSubHeader4">
            <a:extLst>
              <a:ext uri="{FF2B5EF4-FFF2-40B4-BE49-F238E27FC236}">
                <a16:creationId xmlns:a16="http://schemas.microsoft.com/office/drawing/2014/main" id="{51C30E46-3469-4250-865B-C3ED3A0693F4}"/>
              </a:ext>
            </a:extLst>
          </p:cNvPr>
          <p:cNvSpPr txBox="1"/>
          <p:nvPr/>
        </p:nvSpPr>
        <p:spPr>
          <a:xfrm>
            <a:off x="6975066" y="1837639"/>
            <a:ext cx="1053145" cy="219291"/>
          </a:xfrm>
          <a:prstGeom prst="rect">
            <a:avLst/>
          </a:prstGeom>
          <a:noFill/>
        </p:spPr>
        <p:txBody>
          <a:bodyPr wrap="square" rtlCol="0">
            <a:spAutoFit/>
          </a:bodyPr>
          <a:lstStyle/>
          <a:p>
            <a:pPr algn="r"/>
            <a:r>
              <a:rPr lang="is-IS" sz="825" b="1" dirty="0">
                <a:solidFill>
                  <a:srgbClr val="606060"/>
                </a:solidFill>
                <a:latin typeface="Calibri" panose="020F0502020204030204" pitchFamily="34" charset="0"/>
                <a:cs typeface="Calibri" panose="020F0502020204030204" pitchFamily="34" charset="0"/>
              </a:rPr>
              <a:t>MENNTUN</a:t>
            </a:r>
          </a:p>
        </p:txBody>
      </p:sp>
    </p:spTree>
    <p:extLst>
      <p:ext uri="{BB962C8B-B14F-4D97-AF65-F5344CB8AC3E}">
        <p14:creationId xmlns:p14="http://schemas.microsoft.com/office/powerpoint/2010/main" val="2178067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Info_panel">
    <p:spTree>
      <p:nvGrpSpPr>
        <p:cNvPr id="1" name=""/>
        <p:cNvGrpSpPr/>
        <p:nvPr/>
      </p:nvGrpSpPr>
      <p:grpSpPr>
        <a:xfrm>
          <a:off x="0" y="0"/>
          <a:ext cx="0" cy="0"/>
          <a:chOff x="0" y="0"/>
          <a:chExt cx="0" cy="0"/>
        </a:xfrm>
      </p:grpSpPr>
      <p:cxnSp>
        <p:nvCxnSpPr>
          <p:cNvPr id="13" name="HorizontalLine">
            <a:extLst>
              <a:ext uri="{FF2B5EF4-FFF2-40B4-BE49-F238E27FC236}">
                <a16:creationId xmlns:a16="http://schemas.microsoft.com/office/drawing/2014/main" id="{7FCBA311-97D5-4EC6-96F8-057E5C85346B}"/>
              </a:ext>
            </a:extLst>
          </p:cNvPr>
          <p:cNvCxnSpPr/>
          <p:nvPr/>
        </p:nvCxnSpPr>
        <p:spPr bwMode="auto">
          <a:xfrm>
            <a:off x="0" y="552097"/>
            <a:ext cx="9144000" cy="0"/>
          </a:xfrm>
          <a:prstGeom prst="line">
            <a:avLst/>
          </a:prstGeom>
          <a:solidFill>
            <a:schemeClr val="accent1"/>
          </a:solidFill>
          <a:ln w="25400" cap="flat" cmpd="sng" algn="ctr">
            <a:gradFill flip="none" rotWithShape="1">
              <a:gsLst>
                <a:gs pos="58000">
                  <a:srgbClr val="9DDFF9"/>
                </a:gs>
                <a:gs pos="83000">
                  <a:srgbClr val="0B8DD8"/>
                </a:gs>
              </a:gsLst>
              <a:lin ang="10800000" scaled="1"/>
              <a:tileRect/>
            </a:gradFill>
            <a:prstDash val="solid"/>
            <a:round/>
            <a:headEnd type="none" w="med" len="med"/>
            <a:tailEnd type="none" w="med" len="med"/>
          </a:ln>
          <a:effectLst/>
        </p:spPr>
      </p:cxnSp>
      <p:sp>
        <p:nvSpPr>
          <p:cNvPr id="22" name="Title">
            <a:extLst>
              <a:ext uri="{FF2B5EF4-FFF2-40B4-BE49-F238E27FC236}">
                <a16:creationId xmlns:a16="http://schemas.microsoft.com/office/drawing/2014/main" id="{95085E29-89AC-42F7-A69B-D3D3A87472F6}"/>
              </a:ext>
            </a:extLst>
          </p:cNvPr>
          <p:cNvSpPr txBox="1"/>
          <p:nvPr/>
        </p:nvSpPr>
        <p:spPr>
          <a:xfrm>
            <a:off x="899099" y="56700"/>
            <a:ext cx="7992000" cy="486000"/>
          </a:xfrm>
          <a:prstGeom prst="rect">
            <a:avLst/>
          </a:prstGeom>
          <a:noFill/>
        </p:spPr>
        <p:txBody>
          <a:bodyPr wrap="none" rtlCol="0" anchor="ctr" anchorCtr="0">
            <a:noAutofit/>
          </a:bodyPr>
          <a:lstStyle/>
          <a:p>
            <a:pPr algn="r"/>
            <a:r>
              <a:rPr lang="is-IS" sz="1500" b="1" dirty="0">
                <a:solidFill>
                  <a:srgbClr val="606060"/>
                </a:solidFill>
                <a:latin typeface="Calibri" panose="020F0502020204030204" pitchFamily="34" charset="0"/>
              </a:rPr>
              <a:t>Framkvæmd og vogtölur</a:t>
            </a:r>
            <a:endParaRPr lang="en-US" sz="1500" b="1" dirty="0">
              <a:solidFill>
                <a:srgbClr val="606060"/>
              </a:solidFill>
              <a:latin typeface="Calibri" panose="020F0502020204030204" pitchFamily="34" charset="0"/>
            </a:endParaRPr>
          </a:p>
        </p:txBody>
      </p:sp>
      <p:pic>
        <p:nvPicPr>
          <p:cNvPr id="14" name="Logo">
            <a:hlinkClick r:id="" action="ppaction://noaction"/>
            <a:extLst>
              <a:ext uri="{FF2B5EF4-FFF2-40B4-BE49-F238E27FC236}">
                <a16:creationId xmlns:a16="http://schemas.microsoft.com/office/drawing/2014/main" id="{EF6DE244-4947-406B-938E-936E460B2D85}"/>
              </a:ext>
            </a:extLst>
          </p:cNvPr>
          <p:cNvPicPr>
            <a:picLocks noChangeAspect="1"/>
          </p:cNvPicPr>
          <p:nvPr/>
        </p:nvPicPr>
        <p:blipFill rotWithShape="1">
          <a:blip r:embed="rId2"/>
          <a:srcRect l="1109" t="3331" r="173"/>
          <a:stretch/>
        </p:blipFill>
        <p:spPr>
          <a:xfrm>
            <a:off x="89502" y="42619"/>
            <a:ext cx="648072" cy="427478"/>
          </a:xfrm>
          <a:prstGeom prst="rect">
            <a:avLst/>
          </a:prstGeom>
        </p:spPr>
      </p:pic>
      <p:sp>
        <p:nvSpPr>
          <p:cNvPr id="90" name="Text Placeholder 44">
            <a:extLst>
              <a:ext uri="{FF2B5EF4-FFF2-40B4-BE49-F238E27FC236}">
                <a16:creationId xmlns:a16="http://schemas.microsoft.com/office/drawing/2014/main" id="{C480FB64-4B20-4679-A96D-6DD62BA43EAA}"/>
              </a:ext>
            </a:extLst>
          </p:cNvPr>
          <p:cNvSpPr>
            <a:spLocks noGrp="1"/>
          </p:cNvSpPr>
          <p:nvPr>
            <p:ph type="body" sz="quarter" idx="23"/>
          </p:nvPr>
        </p:nvSpPr>
        <p:spPr>
          <a:xfrm>
            <a:off x="1273045" y="2709622"/>
            <a:ext cx="3083057" cy="458504"/>
          </a:xfrm>
          <a:prstGeom prst="rect">
            <a:avLst/>
          </a:prstGeom>
        </p:spPr>
        <p:txBody>
          <a:bodyPr/>
          <a:lstStyle>
            <a:lvl1pPr marL="0" indent="0">
              <a:defRPr sz="1350">
                <a:solidFill>
                  <a:schemeClr val="tx1">
                    <a:lumMod val="65000"/>
                    <a:lumOff val="35000"/>
                  </a:schemeClr>
                </a:solidFill>
              </a:defRPr>
            </a:lvl1pPr>
            <a:lvl2pPr marL="342900" indent="0">
              <a:buNone/>
              <a:defRPr/>
            </a:lvl2pPr>
          </a:lstStyle>
          <a:p>
            <a:pPr lvl="0"/>
            <a:r>
              <a:rPr lang="en-US"/>
              <a:t>Click to edit Master text styles</a:t>
            </a:r>
          </a:p>
        </p:txBody>
      </p:sp>
      <p:sp>
        <p:nvSpPr>
          <p:cNvPr id="91" name="Text Placeholder 38">
            <a:extLst>
              <a:ext uri="{FF2B5EF4-FFF2-40B4-BE49-F238E27FC236}">
                <a16:creationId xmlns:a16="http://schemas.microsoft.com/office/drawing/2014/main" id="{808C8917-4F24-4301-AE32-D036DF432EF2}"/>
              </a:ext>
            </a:extLst>
          </p:cNvPr>
          <p:cNvSpPr>
            <a:spLocks noGrp="1"/>
          </p:cNvSpPr>
          <p:nvPr>
            <p:ph type="body" sz="quarter" idx="20"/>
          </p:nvPr>
        </p:nvSpPr>
        <p:spPr>
          <a:xfrm>
            <a:off x="1273045" y="4437622"/>
            <a:ext cx="3079901" cy="458504"/>
          </a:xfrm>
          <a:prstGeom prst="rect">
            <a:avLst/>
          </a:prstGeom>
        </p:spPr>
        <p:txBody>
          <a:bodyPr/>
          <a:lstStyle>
            <a:lvl1pPr marL="0" indent="0">
              <a:defRPr sz="1350">
                <a:solidFill>
                  <a:schemeClr val="tx1">
                    <a:lumMod val="65000"/>
                    <a:lumOff val="35000"/>
                  </a:schemeClr>
                </a:solidFill>
              </a:defRPr>
            </a:lvl1pPr>
            <a:lvl2pPr marL="342900" indent="0">
              <a:buNone/>
              <a:defRPr/>
            </a:lvl2pPr>
          </a:lstStyle>
          <a:p>
            <a:pPr lvl="0"/>
            <a:r>
              <a:rPr lang="en-US"/>
              <a:t>Click to edit Master text styles</a:t>
            </a:r>
          </a:p>
        </p:txBody>
      </p:sp>
      <p:sp>
        <p:nvSpPr>
          <p:cNvPr id="92" name="Text Placeholder 42">
            <a:extLst>
              <a:ext uri="{FF2B5EF4-FFF2-40B4-BE49-F238E27FC236}">
                <a16:creationId xmlns:a16="http://schemas.microsoft.com/office/drawing/2014/main" id="{E4B08065-73B4-4D76-8002-9DFE0907D623}"/>
              </a:ext>
            </a:extLst>
          </p:cNvPr>
          <p:cNvSpPr>
            <a:spLocks noGrp="1"/>
          </p:cNvSpPr>
          <p:nvPr>
            <p:ph type="body" sz="quarter" idx="22"/>
          </p:nvPr>
        </p:nvSpPr>
        <p:spPr>
          <a:xfrm>
            <a:off x="1273046" y="3573622"/>
            <a:ext cx="3086751" cy="458504"/>
          </a:xfrm>
          <a:prstGeom prst="rect">
            <a:avLst/>
          </a:prstGeom>
        </p:spPr>
        <p:txBody>
          <a:bodyPr/>
          <a:lstStyle>
            <a:lvl1pPr marL="0" indent="0">
              <a:defRPr sz="1350">
                <a:solidFill>
                  <a:schemeClr val="tx1">
                    <a:lumMod val="65000"/>
                    <a:lumOff val="3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p:txBody>
      </p:sp>
      <p:sp>
        <p:nvSpPr>
          <p:cNvPr id="93" name="Text Placeholder 40">
            <a:extLst>
              <a:ext uri="{FF2B5EF4-FFF2-40B4-BE49-F238E27FC236}">
                <a16:creationId xmlns:a16="http://schemas.microsoft.com/office/drawing/2014/main" id="{24CC1855-E8FE-42DD-A88A-0FEFAA8CBF92}"/>
              </a:ext>
            </a:extLst>
          </p:cNvPr>
          <p:cNvSpPr>
            <a:spLocks noGrp="1"/>
          </p:cNvSpPr>
          <p:nvPr>
            <p:ph type="body" sz="quarter" idx="21"/>
          </p:nvPr>
        </p:nvSpPr>
        <p:spPr>
          <a:xfrm>
            <a:off x="1273046" y="1847578"/>
            <a:ext cx="3083595" cy="456548"/>
          </a:xfrm>
          <a:prstGeom prst="rect">
            <a:avLst/>
          </a:prstGeom>
        </p:spPr>
        <p:txBody>
          <a:bodyPr/>
          <a:lstStyle>
            <a:lvl1pPr marL="0" indent="0">
              <a:defRPr sz="1350">
                <a:solidFill>
                  <a:schemeClr val="tx1">
                    <a:lumMod val="65000"/>
                    <a:lumOff val="35000"/>
                  </a:schemeClr>
                </a:solidFill>
                <a:latin typeface="Calibri" panose="020F0502020204030204" pitchFamily="34" charset="0"/>
                <a:cs typeface="Calibri" panose="020F0502020204030204" pitchFamily="34" charset="0"/>
              </a:defRPr>
            </a:lvl1pPr>
            <a:lvl2pPr marL="342900" indent="0">
              <a:buNone/>
              <a:defRPr/>
            </a:lvl2pPr>
          </a:lstStyle>
          <a:p>
            <a:pPr lvl="0"/>
            <a:r>
              <a:rPr lang="en-US"/>
              <a:t>Click to edit Master text styles</a:t>
            </a:r>
          </a:p>
        </p:txBody>
      </p:sp>
      <p:sp>
        <p:nvSpPr>
          <p:cNvPr id="94" name="TextBox 93">
            <a:extLst>
              <a:ext uri="{FF2B5EF4-FFF2-40B4-BE49-F238E27FC236}">
                <a16:creationId xmlns:a16="http://schemas.microsoft.com/office/drawing/2014/main" id="{86983D84-2A19-4730-9F10-AB52F534D1EA}"/>
              </a:ext>
            </a:extLst>
          </p:cNvPr>
          <p:cNvSpPr txBox="1"/>
          <p:nvPr/>
        </p:nvSpPr>
        <p:spPr>
          <a:xfrm>
            <a:off x="4733284" y="3657694"/>
            <a:ext cx="3943172" cy="1220847"/>
          </a:xfrm>
          <a:prstGeom prst="rect">
            <a:avLst/>
          </a:prstGeom>
          <a:solidFill>
            <a:schemeClr val="bg1">
              <a:lumMod val="95000"/>
            </a:schemeClr>
          </a:solidFill>
        </p:spPr>
        <p:txBody>
          <a:bodyPr wrap="square" rtlCol="0">
            <a:spAutoFit/>
          </a:bodyPr>
          <a:lstStyle/>
          <a:p>
            <a:r>
              <a:rPr lang="is-IS" sz="750" dirty="0">
                <a:solidFill>
                  <a:schemeClr val="tx1">
                    <a:lumMod val="75000"/>
                    <a:lumOff val="25000"/>
                  </a:schemeClr>
                </a:solidFill>
                <a:latin typeface="Calibri" panose="020F0502020204030204" pitchFamily="34" charset="0"/>
              </a:rPr>
              <a:t>*Hópur Álitsgjafa MMR telur liðlega 18.000 Íslendinga sem valdir hafa verið með tilviljunarúrtaki úr þjóðskrá og fengnir til þátttöku í netkönnun með símakönnun. Hópurinn er endurnýjaður vikulega allt árið um kring til að bæta fyrir brottfall og tryggja eðlilega endurnýjun.</a:t>
            </a:r>
          </a:p>
          <a:p>
            <a:pPr>
              <a:spcBef>
                <a:spcPts val="450"/>
              </a:spcBef>
            </a:pPr>
            <a:r>
              <a:rPr lang="en-GB" sz="750" b="1" dirty="0">
                <a:solidFill>
                  <a:schemeClr val="tx1">
                    <a:lumMod val="75000"/>
                    <a:lumOff val="25000"/>
                  </a:schemeClr>
                </a:solidFill>
                <a:latin typeface="Calibri" panose="020F0502020204030204" pitchFamily="34" charset="0"/>
              </a:rPr>
              <a:t>Um </a:t>
            </a:r>
            <a:r>
              <a:rPr lang="is-IS" sz="750" b="1" dirty="0">
                <a:solidFill>
                  <a:schemeClr val="tx1">
                    <a:lumMod val="75000"/>
                    <a:lumOff val="25000"/>
                  </a:schemeClr>
                </a:solidFill>
                <a:latin typeface="Calibri" panose="020F0502020204030204" pitchFamily="34" charset="0"/>
              </a:rPr>
              <a:t>opinbera birtingu niðurstaða úr könnunum MMR:</a:t>
            </a:r>
          </a:p>
          <a:p>
            <a:pPr>
              <a:spcBef>
                <a:spcPts val="225"/>
              </a:spcBef>
            </a:pPr>
            <a:r>
              <a:rPr lang="is-IS" sz="750" dirty="0">
                <a:solidFill>
                  <a:schemeClr val="tx1">
                    <a:lumMod val="75000"/>
                    <a:lumOff val="25000"/>
                  </a:schemeClr>
                </a:solidFill>
                <a:latin typeface="Calibri" panose="020F0502020204030204" pitchFamily="34" charset="0"/>
              </a:rPr>
              <a:t>Óheimilt er að birta niðurstöður kannana opinberlega nema með skriflegu leyfi MMR. Ef niðurstöður eru birtar skal nafn þess sem greiðir fyrir viðkomandi könnun tekið fram ásamt því sem niðurstöður viðkomandi spurningar skulu gerðar opinberar í heild sinni, þar með talið þær forsendur sem svarendum eru gefnar áður en spurningunni er svarað. MMR áskilur sér jafnframt rétt til að gera ofangreindar upplýsingar opinberar við birtingu af hálfu kaupanda.</a:t>
            </a:r>
          </a:p>
        </p:txBody>
      </p:sp>
      <p:pic>
        <p:nvPicPr>
          <p:cNvPr id="95" name="Picture 94">
            <a:extLst>
              <a:ext uri="{FF2B5EF4-FFF2-40B4-BE49-F238E27FC236}">
                <a16:creationId xmlns:a16="http://schemas.microsoft.com/office/drawing/2014/main" id="{3D447170-C69D-4960-B5DD-43F2326E29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629" y="684126"/>
            <a:ext cx="756000" cy="756000"/>
          </a:xfrm>
          <a:prstGeom prst="rect">
            <a:avLst/>
          </a:prstGeom>
        </p:spPr>
      </p:pic>
      <p:pic>
        <p:nvPicPr>
          <p:cNvPr id="96" name="Picture 95">
            <a:extLst>
              <a:ext uri="{FF2B5EF4-FFF2-40B4-BE49-F238E27FC236}">
                <a16:creationId xmlns:a16="http://schemas.microsoft.com/office/drawing/2014/main" id="{9266B24E-5922-4A68-A1EB-83C000FBFB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629" y="1548126"/>
            <a:ext cx="756000" cy="756000"/>
          </a:xfrm>
          <a:prstGeom prst="rect">
            <a:avLst/>
          </a:prstGeom>
        </p:spPr>
      </p:pic>
      <p:pic>
        <p:nvPicPr>
          <p:cNvPr id="97" name="Picture 96">
            <a:extLst>
              <a:ext uri="{FF2B5EF4-FFF2-40B4-BE49-F238E27FC236}">
                <a16:creationId xmlns:a16="http://schemas.microsoft.com/office/drawing/2014/main" id="{743701AD-DA08-47C0-9711-6E7FB50957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629" y="2412126"/>
            <a:ext cx="756000" cy="756000"/>
          </a:xfrm>
          <a:prstGeom prst="rect">
            <a:avLst/>
          </a:prstGeom>
        </p:spPr>
      </p:pic>
      <p:pic>
        <p:nvPicPr>
          <p:cNvPr id="98" name="Picture 97">
            <a:extLst>
              <a:ext uri="{FF2B5EF4-FFF2-40B4-BE49-F238E27FC236}">
                <a16:creationId xmlns:a16="http://schemas.microsoft.com/office/drawing/2014/main" id="{E773FD4B-0742-4936-87D0-AFE19C0148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629" y="3276126"/>
            <a:ext cx="756000" cy="756000"/>
          </a:xfrm>
          <a:prstGeom prst="rect">
            <a:avLst/>
          </a:prstGeom>
        </p:spPr>
      </p:pic>
      <p:pic>
        <p:nvPicPr>
          <p:cNvPr id="99" name="Picture 98">
            <a:extLst>
              <a:ext uri="{FF2B5EF4-FFF2-40B4-BE49-F238E27FC236}">
                <a16:creationId xmlns:a16="http://schemas.microsoft.com/office/drawing/2014/main" id="{BA5B2C97-DF5E-4F08-80E2-94F9B92005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629" y="4140126"/>
            <a:ext cx="756000" cy="756000"/>
          </a:xfrm>
          <a:prstGeom prst="rect">
            <a:avLst/>
          </a:prstGeom>
        </p:spPr>
      </p:pic>
      <p:sp>
        <p:nvSpPr>
          <p:cNvPr id="100" name="TextBox 99">
            <a:extLst>
              <a:ext uri="{FF2B5EF4-FFF2-40B4-BE49-F238E27FC236}">
                <a16:creationId xmlns:a16="http://schemas.microsoft.com/office/drawing/2014/main" id="{C0BD9EED-D3A3-4340-9AEE-4A600993B904}"/>
              </a:ext>
            </a:extLst>
          </p:cNvPr>
          <p:cNvSpPr txBox="1"/>
          <p:nvPr/>
        </p:nvSpPr>
        <p:spPr>
          <a:xfrm>
            <a:off x="1273046" y="681540"/>
            <a:ext cx="2963034" cy="323165"/>
          </a:xfrm>
          <a:prstGeom prst="rect">
            <a:avLst/>
          </a:prstGeom>
          <a:noFill/>
        </p:spPr>
        <p:txBody>
          <a:bodyPr wrap="square" rtlCol="0">
            <a:spAutoFit/>
          </a:bodyPr>
          <a:lstStyle/>
          <a:p>
            <a:r>
              <a:rPr lang="is-IS" sz="1500" b="0" dirty="0">
                <a:solidFill>
                  <a:srgbClr val="0B8DD7"/>
                </a:solidFill>
                <a:latin typeface="Calibri" panose="020F0502020204030204" pitchFamily="34" charset="0"/>
                <a:cs typeface="Calibri" panose="020F0502020204030204" pitchFamily="34" charset="0"/>
              </a:rPr>
              <a:t>VERKKAUPI</a:t>
            </a:r>
          </a:p>
        </p:txBody>
      </p:sp>
      <p:sp>
        <p:nvSpPr>
          <p:cNvPr id="101" name="Text Placeholder 24">
            <a:extLst>
              <a:ext uri="{FF2B5EF4-FFF2-40B4-BE49-F238E27FC236}">
                <a16:creationId xmlns:a16="http://schemas.microsoft.com/office/drawing/2014/main" id="{FB51C6EE-A9BA-41C7-9171-642536EEFB44}"/>
              </a:ext>
            </a:extLst>
          </p:cNvPr>
          <p:cNvSpPr>
            <a:spLocks noGrp="1"/>
          </p:cNvSpPr>
          <p:nvPr>
            <p:ph type="body" sz="quarter" idx="13"/>
          </p:nvPr>
        </p:nvSpPr>
        <p:spPr>
          <a:xfrm>
            <a:off x="1273045" y="981622"/>
            <a:ext cx="3079901" cy="458504"/>
          </a:xfrm>
          <a:prstGeom prst="rect">
            <a:avLst/>
          </a:prstGeom>
        </p:spPr>
        <p:txBody>
          <a:bodyPr/>
          <a:lstStyle>
            <a:lvl1pPr marL="0" indent="0">
              <a:defRPr sz="1350">
                <a:solidFill>
                  <a:schemeClr val="tx1">
                    <a:lumMod val="65000"/>
                    <a:lumOff val="35000"/>
                  </a:schemeClr>
                </a:solidFill>
              </a:defRPr>
            </a:lvl1pPr>
          </a:lstStyle>
          <a:p>
            <a:pPr lvl="0"/>
            <a:r>
              <a:rPr lang="en-US"/>
              <a:t>Click to edit Master text styles</a:t>
            </a:r>
          </a:p>
        </p:txBody>
      </p:sp>
      <p:sp>
        <p:nvSpPr>
          <p:cNvPr id="102" name="TextBox 101">
            <a:extLst>
              <a:ext uri="{FF2B5EF4-FFF2-40B4-BE49-F238E27FC236}">
                <a16:creationId xmlns:a16="http://schemas.microsoft.com/office/drawing/2014/main" id="{27362ED7-2F9C-4A6A-A04C-570A2B02517F}"/>
              </a:ext>
            </a:extLst>
          </p:cNvPr>
          <p:cNvSpPr txBox="1"/>
          <p:nvPr/>
        </p:nvSpPr>
        <p:spPr>
          <a:xfrm>
            <a:off x="1273046" y="1545540"/>
            <a:ext cx="2963034" cy="323165"/>
          </a:xfrm>
          <a:prstGeom prst="rect">
            <a:avLst/>
          </a:prstGeom>
          <a:noFill/>
        </p:spPr>
        <p:txBody>
          <a:bodyPr wrap="square" rtlCol="0">
            <a:spAutoFit/>
          </a:bodyPr>
          <a:lstStyle/>
          <a:p>
            <a:r>
              <a:rPr lang="is-IS" sz="1500" b="0" dirty="0">
                <a:solidFill>
                  <a:srgbClr val="0B8DD7"/>
                </a:solidFill>
                <a:latin typeface="Calibri" panose="020F0502020204030204" pitchFamily="34" charset="0"/>
                <a:cs typeface="Calibri" panose="020F0502020204030204" pitchFamily="34" charset="0"/>
              </a:rPr>
              <a:t>DAGSETNING</a:t>
            </a:r>
            <a:r>
              <a:rPr lang="is-IS" sz="1500" b="0" baseline="0" dirty="0">
                <a:solidFill>
                  <a:srgbClr val="0B8DD7"/>
                </a:solidFill>
                <a:latin typeface="Calibri" panose="020F0502020204030204" pitchFamily="34" charset="0"/>
                <a:cs typeface="Calibri" panose="020F0502020204030204" pitchFamily="34" charset="0"/>
              </a:rPr>
              <a:t> GAGNAÖFLUNAR</a:t>
            </a:r>
            <a:endParaRPr lang="is-IS" sz="1500" b="0" dirty="0">
              <a:solidFill>
                <a:srgbClr val="0B8DD7"/>
              </a:solidFill>
              <a:latin typeface="Calibri" panose="020F0502020204030204" pitchFamily="34" charset="0"/>
              <a:cs typeface="Calibri" panose="020F0502020204030204" pitchFamily="34" charset="0"/>
            </a:endParaRPr>
          </a:p>
        </p:txBody>
      </p:sp>
      <p:sp>
        <p:nvSpPr>
          <p:cNvPr id="103" name="TextBox 102">
            <a:extLst>
              <a:ext uri="{FF2B5EF4-FFF2-40B4-BE49-F238E27FC236}">
                <a16:creationId xmlns:a16="http://schemas.microsoft.com/office/drawing/2014/main" id="{7A54CCC8-8CFB-4A98-84FF-7F724DC74332}"/>
              </a:ext>
            </a:extLst>
          </p:cNvPr>
          <p:cNvSpPr txBox="1"/>
          <p:nvPr/>
        </p:nvSpPr>
        <p:spPr>
          <a:xfrm>
            <a:off x="1273046" y="2409540"/>
            <a:ext cx="2963034" cy="323165"/>
          </a:xfrm>
          <a:prstGeom prst="rect">
            <a:avLst/>
          </a:prstGeom>
          <a:noFill/>
        </p:spPr>
        <p:txBody>
          <a:bodyPr wrap="square" rtlCol="0">
            <a:spAutoFit/>
          </a:bodyPr>
          <a:lstStyle/>
          <a:p>
            <a:r>
              <a:rPr lang="is-IS" sz="1500" b="0" dirty="0">
                <a:solidFill>
                  <a:srgbClr val="0B8DD7"/>
                </a:solidFill>
                <a:latin typeface="Calibri" panose="020F0502020204030204" pitchFamily="34" charset="0"/>
                <a:cs typeface="Calibri" panose="020F0502020204030204" pitchFamily="34" charset="0"/>
              </a:rPr>
              <a:t>AÐFERÐ</a:t>
            </a:r>
          </a:p>
        </p:txBody>
      </p:sp>
      <p:sp>
        <p:nvSpPr>
          <p:cNvPr id="104" name="TextBox 103">
            <a:extLst>
              <a:ext uri="{FF2B5EF4-FFF2-40B4-BE49-F238E27FC236}">
                <a16:creationId xmlns:a16="http://schemas.microsoft.com/office/drawing/2014/main" id="{0ACD758B-CC39-4358-B5CA-607F59D40032}"/>
              </a:ext>
            </a:extLst>
          </p:cNvPr>
          <p:cNvSpPr txBox="1"/>
          <p:nvPr/>
        </p:nvSpPr>
        <p:spPr>
          <a:xfrm>
            <a:off x="1273046" y="3273540"/>
            <a:ext cx="2963034" cy="323165"/>
          </a:xfrm>
          <a:prstGeom prst="rect">
            <a:avLst/>
          </a:prstGeom>
          <a:noFill/>
        </p:spPr>
        <p:txBody>
          <a:bodyPr wrap="square" rtlCol="0">
            <a:spAutoFit/>
          </a:bodyPr>
          <a:lstStyle/>
          <a:p>
            <a:r>
              <a:rPr lang="is-IS" sz="1500" b="0" dirty="0">
                <a:solidFill>
                  <a:srgbClr val="0B8DD7"/>
                </a:solidFill>
                <a:latin typeface="Calibri" panose="020F0502020204030204" pitchFamily="34" charset="0"/>
                <a:cs typeface="Calibri" panose="020F0502020204030204" pitchFamily="34" charset="0"/>
              </a:rPr>
              <a:t>ÚRTAK</a:t>
            </a:r>
          </a:p>
        </p:txBody>
      </p:sp>
      <p:sp>
        <p:nvSpPr>
          <p:cNvPr id="105" name="TextBox 104">
            <a:extLst>
              <a:ext uri="{FF2B5EF4-FFF2-40B4-BE49-F238E27FC236}">
                <a16:creationId xmlns:a16="http://schemas.microsoft.com/office/drawing/2014/main" id="{8316E0A8-6401-484F-B123-939610B4B6B1}"/>
              </a:ext>
            </a:extLst>
          </p:cNvPr>
          <p:cNvSpPr txBox="1"/>
          <p:nvPr/>
        </p:nvSpPr>
        <p:spPr>
          <a:xfrm>
            <a:off x="1273046" y="4137540"/>
            <a:ext cx="2963034" cy="323165"/>
          </a:xfrm>
          <a:prstGeom prst="rect">
            <a:avLst/>
          </a:prstGeom>
          <a:noFill/>
        </p:spPr>
        <p:txBody>
          <a:bodyPr wrap="square" rtlCol="0">
            <a:spAutoFit/>
          </a:bodyPr>
          <a:lstStyle/>
          <a:p>
            <a:r>
              <a:rPr lang="is-IS" sz="1500" b="0" dirty="0">
                <a:solidFill>
                  <a:srgbClr val="0B8DD7"/>
                </a:solidFill>
                <a:latin typeface="Calibri" panose="020F0502020204030204" pitchFamily="34" charset="0"/>
                <a:cs typeface="Calibri" panose="020F0502020204030204" pitchFamily="34" charset="0"/>
              </a:rPr>
              <a:t>FJÖLDI</a:t>
            </a:r>
            <a:r>
              <a:rPr lang="is-IS" sz="1500" b="0" baseline="0" dirty="0">
                <a:solidFill>
                  <a:srgbClr val="0B8DD7"/>
                </a:solidFill>
                <a:latin typeface="Calibri" panose="020F0502020204030204" pitchFamily="34" charset="0"/>
                <a:cs typeface="Calibri" panose="020F0502020204030204" pitchFamily="34" charset="0"/>
              </a:rPr>
              <a:t> SVARENDA</a:t>
            </a:r>
            <a:endParaRPr lang="is-IS" sz="1500" b="0" dirty="0">
              <a:solidFill>
                <a:srgbClr val="0B8DD7"/>
              </a:solidFill>
              <a:latin typeface="Calibri" panose="020F0502020204030204" pitchFamily="34" charset="0"/>
              <a:cs typeface="Calibri" panose="020F0502020204030204" pitchFamily="34" charset="0"/>
            </a:endParaRPr>
          </a:p>
        </p:txBody>
      </p:sp>
      <p:grpSp>
        <p:nvGrpSpPr>
          <p:cNvPr id="106" name="Group 105">
            <a:extLst>
              <a:ext uri="{FF2B5EF4-FFF2-40B4-BE49-F238E27FC236}">
                <a16:creationId xmlns:a16="http://schemas.microsoft.com/office/drawing/2014/main" id="{85D25D1F-C34E-4D79-AD36-3B61798549EA}"/>
              </a:ext>
            </a:extLst>
          </p:cNvPr>
          <p:cNvGrpSpPr/>
          <p:nvPr/>
        </p:nvGrpSpPr>
        <p:grpSpPr>
          <a:xfrm>
            <a:off x="4733286" y="681541"/>
            <a:ext cx="3943171" cy="2874807"/>
            <a:chOff x="12590407" y="-329384"/>
            <a:chExt cx="5257561" cy="3833076"/>
          </a:xfrm>
        </p:grpSpPr>
        <p:sp>
          <p:nvSpPr>
            <p:cNvPr id="107" name="TextBox 106">
              <a:extLst>
                <a:ext uri="{FF2B5EF4-FFF2-40B4-BE49-F238E27FC236}">
                  <a16:creationId xmlns:a16="http://schemas.microsoft.com/office/drawing/2014/main" id="{E2307DBA-AADE-4D86-84B3-92E1821D7C79}"/>
                </a:ext>
              </a:extLst>
            </p:cNvPr>
            <p:cNvSpPr txBox="1"/>
            <p:nvPr userDrawn="1"/>
          </p:nvSpPr>
          <p:spPr>
            <a:xfrm>
              <a:off x="12590407" y="822616"/>
              <a:ext cx="5257561" cy="2681076"/>
            </a:xfrm>
            <a:prstGeom prst="rect">
              <a:avLst/>
            </a:prstGeom>
            <a:noFill/>
          </p:spPr>
          <p:txBody>
            <a:bodyPr wrap="square" rtlCol="0">
              <a:spAutoFit/>
            </a:bodyPr>
            <a:lstStyle/>
            <a:p>
              <a:pPr>
                <a:spcAft>
                  <a:spcPts val="450"/>
                </a:spcAft>
                <a:tabLst>
                  <a:tab pos="1078706" algn="l"/>
                  <a:tab pos="1814513" algn="l"/>
                  <a:tab pos="3500438" algn="l"/>
                </a:tabLst>
              </a:pPr>
              <a:r>
                <a:rPr lang="is-IS" sz="1050" b="1" dirty="0">
                  <a:solidFill>
                    <a:schemeClr val="tx1">
                      <a:lumMod val="65000"/>
                      <a:lumOff val="35000"/>
                    </a:schemeClr>
                  </a:solidFill>
                  <a:latin typeface="Calibri" panose="020F0502020204030204" pitchFamily="34" charset="0"/>
                </a:rPr>
                <a:t>Kyn		Búseta</a:t>
              </a:r>
            </a:p>
            <a:p>
              <a:pPr>
                <a:spcAft>
                  <a:spcPts val="0"/>
                </a:spcAft>
                <a:tabLst>
                  <a:tab pos="1078706" algn="l"/>
                  <a:tab pos="1814513" algn="l"/>
                  <a:tab pos="3500438" algn="l"/>
                </a:tabLst>
              </a:pPr>
              <a:r>
                <a:rPr lang="is-IS" sz="1050" dirty="0">
                  <a:solidFill>
                    <a:schemeClr val="tx1">
                      <a:lumMod val="65000"/>
                      <a:lumOff val="35000"/>
                    </a:schemeClr>
                  </a:solidFill>
                  <a:latin typeface="Calibri" panose="020F0502020204030204" pitchFamily="34" charset="0"/>
                </a:rPr>
                <a:t>Karlkyn	1,03	Höfuðborgarsvæði	1,01</a:t>
              </a:r>
            </a:p>
            <a:p>
              <a:pPr>
                <a:spcAft>
                  <a:spcPts val="0"/>
                </a:spcAft>
                <a:tabLst>
                  <a:tab pos="1078706" algn="l"/>
                  <a:tab pos="1814513" algn="l"/>
                  <a:tab pos="3500438" algn="l"/>
                </a:tabLst>
              </a:pPr>
              <a:r>
                <a:rPr lang="is-IS" sz="1050" dirty="0">
                  <a:solidFill>
                    <a:schemeClr val="tx1">
                      <a:lumMod val="65000"/>
                      <a:lumOff val="35000"/>
                    </a:schemeClr>
                  </a:solidFill>
                  <a:latin typeface="Calibri" panose="020F0502020204030204" pitchFamily="34" charset="0"/>
                </a:rPr>
                <a:t>Kvenkyn	0,97	Landsbyggð	0,98</a:t>
              </a:r>
            </a:p>
            <a:p>
              <a:pPr>
                <a:spcAft>
                  <a:spcPts val="300"/>
                </a:spcAft>
                <a:tabLst>
                  <a:tab pos="1078706" algn="l"/>
                  <a:tab pos="1814513" algn="l"/>
                  <a:tab pos="3500438" algn="l"/>
                </a:tabLst>
              </a:pPr>
              <a:endParaRPr lang="is-IS" sz="1050" b="1" dirty="0">
                <a:solidFill>
                  <a:schemeClr val="tx1">
                    <a:lumMod val="65000"/>
                    <a:lumOff val="35000"/>
                  </a:schemeClr>
                </a:solidFill>
                <a:latin typeface="Calibri" panose="020F0502020204030204" pitchFamily="34" charset="0"/>
              </a:endParaRPr>
            </a:p>
            <a:p>
              <a:pPr>
                <a:spcAft>
                  <a:spcPts val="300"/>
                </a:spcAft>
                <a:tabLst>
                  <a:tab pos="1078706" algn="l"/>
                  <a:tab pos="1814513" algn="l"/>
                  <a:tab pos="3500438" algn="l"/>
                </a:tabLst>
              </a:pPr>
              <a:r>
                <a:rPr lang="is-IS" sz="1050" b="1" dirty="0">
                  <a:solidFill>
                    <a:schemeClr val="tx1">
                      <a:lumMod val="65000"/>
                      <a:lumOff val="35000"/>
                    </a:schemeClr>
                  </a:solidFill>
                  <a:latin typeface="Calibri" panose="020F0502020204030204" pitchFamily="34" charset="0"/>
                </a:rPr>
                <a:t>Aldur</a:t>
              </a:r>
              <a:r>
                <a:rPr lang="is-IS" sz="1050" dirty="0">
                  <a:solidFill>
                    <a:schemeClr val="tx1">
                      <a:lumMod val="65000"/>
                      <a:lumOff val="35000"/>
                    </a:schemeClr>
                  </a:solidFill>
                  <a:latin typeface="Calibri" panose="020F0502020204030204" pitchFamily="34" charset="0"/>
                </a:rPr>
                <a:t>		</a:t>
              </a:r>
              <a:r>
                <a:rPr lang="is-IS" sz="1050" b="1" dirty="0">
                  <a:solidFill>
                    <a:schemeClr val="tx1">
                      <a:lumMod val="65000"/>
                      <a:lumOff val="35000"/>
                    </a:schemeClr>
                  </a:solidFill>
                  <a:latin typeface="Calibri" panose="020F0502020204030204" pitchFamily="34" charset="0"/>
                </a:rPr>
                <a:t>Menntun</a:t>
              </a:r>
            </a:p>
            <a:p>
              <a:pPr>
                <a:spcAft>
                  <a:spcPts val="0"/>
                </a:spcAft>
                <a:tabLst>
                  <a:tab pos="1078706" algn="l"/>
                  <a:tab pos="1814513" algn="l"/>
                  <a:tab pos="3500438" algn="l"/>
                </a:tabLst>
              </a:pPr>
              <a:r>
                <a:rPr lang="is-IS" sz="1050" dirty="0">
                  <a:solidFill>
                    <a:schemeClr val="tx1">
                      <a:lumMod val="65000"/>
                      <a:lumOff val="35000"/>
                    </a:schemeClr>
                  </a:solidFill>
                  <a:latin typeface="Calibri" panose="020F0502020204030204" pitchFamily="34" charset="0"/>
                </a:rPr>
                <a:t>18-29 ára	1,26	Grunnskóli	2,60</a:t>
              </a:r>
            </a:p>
            <a:p>
              <a:pPr>
                <a:spcAft>
                  <a:spcPts val="0"/>
                </a:spcAft>
                <a:tabLst>
                  <a:tab pos="1078706" algn="l"/>
                  <a:tab pos="1814513" algn="l"/>
                  <a:tab pos="3500438" algn="l"/>
                </a:tabLst>
              </a:pPr>
              <a:r>
                <a:rPr lang="is-IS" sz="1050" dirty="0">
                  <a:solidFill>
                    <a:schemeClr val="tx1">
                      <a:lumMod val="65000"/>
                      <a:lumOff val="35000"/>
                    </a:schemeClr>
                  </a:solidFill>
                  <a:latin typeface="Calibri" panose="020F0502020204030204" pitchFamily="34" charset="0"/>
                </a:rPr>
                <a:t>30-39 ára	1,06	Starfsnám	0,58</a:t>
              </a:r>
            </a:p>
            <a:p>
              <a:pPr>
                <a:spcAft>
                  <a:spcPts val="0"/>
                </a:spcAft>
                <a:tabLst>
                  <a:tab pos="1078706" algn="l"/>
                  <a:tab pos="1814513" algn="l"/>
                  <a:tab pos="3500438" algn="l"/>
                </a:tabLst>
              </a:pPr>
              <a:r>
                <a:rPr lang="is-IS" sz="1050" dirty="0">
                  <a:solidFill>
                    <a:schemeClr val="tx1">
                      <a:lumMod val="65000"/>
                      <a:lumOff val="35000"/>
                    </a:schemeClr>
                  </a:solidFill>
                  <a:latin typeface="Calibri" panose="020F0502020204030204" pitchFamily="34" charset="0"/>
                </a:rPr>
                <a:t>40-49 ára	0,96	Bóklegt framhaldsnám	1,15</a:t>
              </a:r>
            </a:p>
            <a:p>
              <a:pPr>
                <a:spcAft>
                  <a:spcPts val="0"/>
                </a:spcAft>
                <a:tabLst>
                  <a:tab pos="1078706" algn="l"/>
                  <a:tab pos="1814513" algn="l"/>
                  <a:tab pos="3500438" algn="l"/>
                </a:tabLst>
              </a:pPr>
              <a:r>
                <a:rPr lang="is-IS" sz="1050" dirty="0">
                  <a:solidFill>
                    <a:schemeClr val="tx1">
                      <a:lumMod val="65000"/>
                      <a:lumOff val="35000"/>
                    </a:schemeClr>
                  </a:solidFill>
                  <a:latin typeface="Calibri" panose="020F0502020204030204" pitchFamily="34" charset="0"/>
                </a:rPr>
                <a:t>50-59 ára	0,98	Verklegt framhaldsnám	1,17</a:t>
              </a:r>
            </a:p>
            <a:p>
              <a:pPr>
                <a:spcAft>
                  <a:spcPts val="0"/>
                </a:spcAft>
                <a:tabLst>
                  <a:tab pos="1078706" algn="l"/>
                  <a:tab pos="1814513" algn="l"/>
                  <a:tab pos="3500438" algn="l"/>
                </a:tabLst>
              </a:pPr>
              <a:r>
                <a:rPr lang="is-IS" sz="1050" dirty="0">
                  <a:solidFill>
                    <a:schemeClr val="tx1">
                      <a:lumMod val="65000"/>
                      <a:lumOff val="35000"/>
                    </a:schemeClr>
                  </a:solidFill>
                  <a:latin typeface="Calibri" panose="020F0502020204030204" pitchFamily="34" charset="0"/>
                </a:rPr>
                <a:t>60-67 ára	0,89	Próf úr </a:t>
              </a:r>
              <a:r>
                <a:rPr lang="is-IS" sz="1050" dirty="0" err="1">
                  <a:solidFill>
                    <a:schemeClr val="tx1">
                      <a:lumMod val="65000"/>
                      <a:lumOff val="35000"/>
                    </a:schemeClr>
                  </a:solidFill>
                  <a:latin typeface="Calibri" panose="020F0502020204030204" pitchFamily="34" charset="0"/>
                </a:rPr>
                <a:t>sérsk</a:t>
              </a:r>
              <a:r>
                <a:rPr lang="is-IS" sz="1050" dirty="0">
                  <a:solidFill>
                    <a:schemeClr val="tx1">
                      <a:lumMod val="65000"/>
                      <a:lumOff val="35000"/>
                    </a:schemeClr>
                  </a:solidFill>
                  <a:latin typeface="Calibri" panose="020F0502020204030204" pitchFamily="34" charset="0"/>
                </a:rPr>
                <a:t>.</a:t>
              </a:r>
              <a:r>
                <a:rPr lang="is-IS" sz="1050" baseline="0" dirty="0">
                  <a:solidFill>
                    <a:schemeClr val="tx1">
                      <a:lumMod val="65000"/>
                      <a:lumOff val="35000"/>
                    </a:schemeClr>
                  </a:solidFill>
                  <a:latin typeface="Calibri" panose="020F0502020204030204" pitchFamily="34" charset="0"/>
                </a:rPr>
                <a:t> (við </a:t>
              </a:r>
              <a:r>
                <a:rPr lang="is-IS" sz="1050" dirty="0">
                  <a:solidFill>
                    <a:schemeClr val="tx1">
                      <a:lumMod val="65000"/>
                      <a:lumOff val="35000"/>
                    </a:schemeClr>
                  </a:solidFill>
                  <a:latin typeface="Calibri" panose="020F0502020204030204" pitchFamily="34" charset="0"/>
                </a:rPr>
                <a:t>háskólastig)	0,45</a:t>
              </a:r>
            </a:p>
            <a:p>
              <a:pPr>
                <a:spcAft>
                  <a:spcPts val="0"/>
                </a:spcAft>
                <a:tabLst>
                  <a:tab pos="1078706" algn="l"/>
                  <a:tab pos="1814513" algn="l"/>
                  <a:tab pos="3500438" algn="l"/>
                </a:tabLst>
              </a:pPr>
              <a:r>
                <a:rPr lang="is-IS" sz="1050" dirty="0">
                  <a:solidFill>
                    <a:schemeClr val="tx1">
                      <a:lumMod val="65000"/>
                      <a:lumOff val="35000"/>
                    </a:schemeClr>
                  </a:solidFill>
                  <a:latin typeface="Calibri" panose="020F0502020204030204" pitchFamily="34" charset="0"/>
                </a:rPr>
                <a:t>68 ára og eldri	0,72	Háskólanám</a:t>
              </a:r>
              <a:r>
                <a:rPr lang="en-GB" sz="1050" dirty="0">
                  <a:solidFill>
                    <a:schemeClr val="tx1">
                      <a:lumMod val="65000"/>
                      <a:lumOff val="35000"/>
                    </a:schemeClr>
                  </a:solidFill>
                  <a:latin typeface="Calibri" panose="020F0502020204030204" pitchFamily="34" charset="0"/>
                </a:rPr>
                <a:t>	0,71</a:t>
              </a:r>
              <a:endParaRPr lang="is-IS" sz="1050" b="1" dirty="0">
                <a:solidFill>
                  <a:schemeClr val="tx1">
                    <a:lumMod val="65000"/>
                    <a:lumOff val="35000"/>
                  </a:schemeClr>
                </a:solidFill>
                <a:latin typeface="Calibri" panose="020F0502020204030204" pitchFamily="34" charset="0"/>
              </a:endParaRPr>
            </a:p>
          </p:txBody>
        </p:sp>
        <p:pic>
          <p:nvPicPr>
            <p:cNvPr id="108" name="Picture 107">
              <a:extLst>
                <a:ext uri="{FF2B5EF4-FFF2-40B4-BE49-F238E27FC236}">
                  <a16:creationId xmlns:a16="http://schemas.microsoft.com/office/drawing/2014/main" id="{C81D55AC-F33F-44F9-93F1-5E39F4CD3F9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628021" y="-329384"/>
              <a:ext cx="1008000" cy="1008000"/>
            </a:xfrm>
            <a:prstGeom prst="rect">
              <a:avLst/>
            </a:prstGeom>
          </p:spPr>
        </p:pic>
        <p:sp>
          <p:nvSpPr>
            <p:cNvPr id="109" name="TextBox 108">
              <a:extLst>
                <a:ext uri="{FF2B5EF4-FFF2-40B4-BE49-F238E27FC236}">
                  <a16:creationId xmlns:a16="http://schemas.microsoft.com/office/drawing/2014/main" id="{8E871152-530E-493A-AF43-F0A769AAD8CE}"/>
                </a:ext>
              </a:extLst>
            </p:cNvPr>
            <p:cNvSpPr txBox="1"/>
            <p:nvPr userDrawn="1"/>
          </p:nvSpPr>
          <p:spPr>
            <a:xfrm>
              <a:off x="13639047" y="-23715"/>
              <a:ext cx="1461348" cy="430887"/>
            </a:xfrm>
            <a:prstGeom prst="rect">
              <a:avLst/>
            </a:prstGeom>
            <a:noFill/>
          </p:spPr>
          <p:txBody>
            <a:bodyPr wrap="square" rtlCol="0">
              <a:spAutoFit/>
            </a:bodyPr>
            <a:lstStyle/>
            <a:p>
              <a:pPr algn="ctr"/>
              <a:r>
                <a:rPr lang="is-IS" sz="1500" b="0" dirty="0">
                  <a:solidFill>
                    <a:srgbClr val="0B8DD7"/>
                  </a:solidFill>
                  <a:latin typeface="Calibri" panose="020F0502020204030204" pitchFamily="34" charset="0"/>
                  <a:cs typeface="Calibri" panose="020F0502020204030204" pitchFamily="34" charset="0"/>
                </a:rPr>
                <a:t>VOGTÖLUR</a:t>
              </a:r>
            </a:p>
          </p:txBody>
        </p:sp>
      </p:grpSp>
    </p:spTree>
    <p:extLst>
      <p:ext uri="{BB962C8B-B14F-4D97-AF65-F5344CB8AC3E}">
        <p14:creationId xmlns:p14="http://schemas.microsoft.com/office/powerpoint/2010/main" val="4293591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nalysis_Page1">
    <p:spTree>
      <p:nvGrpSpPr>
        <p:cNvPr id="1" name=""/>
        <p:cNvGrpSpPr/>
        <p:nvPr/>
      </p:nvGrpSpPr>
      <p:grpSpPr>
        <a:xfrm>
          <a:off x="0" y="0"/>
          <a:ext cx="0" cy="0"/>
          <a:chOff x="0" y="0"/>
          <a:chExt cx="0" cy="0"/>
        </a:xfrm>
      </p:grpSpPr>
      <p:cxnSp>
        <p:nvCxnSpPr>
          <p:cNvPr id="11" name="HorizontalLine"/>
          <p:cNvCxnSpPr/>
          <p:nvPr/>
        </p:nvCxnSpPr>
        <p:spPr bwMode="auto">
          <a:xfrm>
            <a:off x="0" y="552097"/>
            <a:ext cx="9144000" cy="0"/>
          </a:xfrm>
          <a:prstGeom prst="line">
            <a:avLst/>
          </a:prstGeom>
          <a:solidFill>
            <a:schemeClr val="accent1"/>
          </a:solidFill>
          <a:ln w="25400" cap="flat" cmpd="sng" algn="ctr">
            <a:gradFill flip="none" rotWithShape="1">
              <a:gsLst>
                <a:gs pos="58000">
                  <a:srgbClr val="9DDFF9"/>
                </a:gs>
                <a:gs pos="83000">
                  <a:srgbClr val="0B8DD8"/>
                </a:gs>
              </a:gsLst>
              <a:lin ang="10800000" scaled="1"/>
              <a:tileRect/>
            </a:gradFill>
            <a:prstDash val="solid"/>
            <a:round/>
            <a:headEnd type="none" w="med" len="med"/>
            <a:tailEnd type="none" w="med" len="med"/>
          </a:ln>
          <a:effectLst/>
        </p:spPr>
      </p:cxnSp>
      <p:sp>
        <p:nvSpPr>
          <p:cNvPr id="10" name="Title"/>
          <p:cNvSpPr>
            <a:spLocks noGrp="1"/>
          </p:cNvSpPr>
          <p:nvPr>
            <p:ph type="title" hasCustomPrompt="1"/>
          </p:nvPr>
        </p:nvSpPr>
        <p:spPr>
          <a:xfrm>
            <a:off x="899592" y="56310"/>
            <a:ext cx="7992888" cy="486000"/>
          </a:xfrm>
          <a:prstGeom prst="rect">
            <a:avLst/>
          </a:prstGeom>
        </p:spPr>
        <p:txBody>
          <a:bodyPr anchor="ctr" anchorCtr="0"/>
          <a:lstStyle>
            <a:lvl1pPr algn="r">
              <a:defRPr sz="1500" b="1">
                <a:solidFill>
                  <a:srgbClr val="606060"/>
                </a:solidFill>
              </a:defRPr>
            </a:lvl1pPr>
          </a:lstStyle>
          <a:p>
            <a:r>
              <a:rPr lang="en-US" dirty="0"/>
              <a:t>CLICK TO EDIT MASTER TITLE STYLE</a:t>
            </a:r>
          </a:p>
        </p:txBody>
      </p:sp>
      <p:pic>
        <p:nvPicPr>
          <p:cNvPr id="16" name="Logo">
            <a:hlinkClick r:id="rId2" action="ppaction://hlinksldjump"/>
            <a:extLst>
              <a:ext uri="{FF2B5EF4-FFF2-40B4-BE49-F238E27FC236}">
                <a16:creationId xmlns:a16="http://schemas.microsoft.com/office/drawing/2014/main" id="{559CD140-48E6-4BBD-BEFA-9849542B1F50}"/>
              </a:ext>
            </a:extLst>
          </p:cNvPr>
          <p:cNvPicPr>
            <a:picLocks noChangeAspect="1"/>
          </p:cNvPicPr>
          <p:nvPr/>
        </p:nvPicPr>
        <p:blipFill rotWithShape="1">
          <a:blip r:embed="rId3"/>
          <a:srcRect l="1109" t="3331" r="173"/>
          <a:stretch/>
        </p:blipFill>
        <p:spPr>
          <a:xfrm>
            <a:off x="89502" y="42619"/>
            <a:ext cx="648072" cy="427478"/>
          </a:xfrm>
          <a:prstGeom prst="rect">
            <a:avLst/>
          </a:prstGeom>
        </p:spPr>
      </p:pic>
      <p:sp>
        <p:nvSpPr>
          <p:cNvPr id="3" name="Sidebar"/>
          <p:cNvSpPr/>
          <p:nvPr/>
        </p:nvSpPr>
        <p:spPr bwMode="auto">
          <a:xfrm>
            <a:off x="7002271" y="561885"/>
            <a:ext cx="2141729" cy="458161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cxnSp>
        <p:nvCxnSpPr>
          <p:cNvPr id="4" name="VerticalLine"/>
          <p:cNvCxnSpPr/>
          <p:nvPr/>
        </p:nvCxnSpPr>
        <p:spPr bwMode="auto">
          <a:xfrm>
            <a:off x="7002029" y="627534"/>
            <a:ext cx="0" cy="4455000"/>
          </a:xfrm>
          <a:prstGeom prst="line">
            <a:avLst/>
          </a:prstGeom>
          <a:solidFill>
            <a:schemeClr val="accent1"/>
          </a:solidFill>
          <a:ln w="6350" cap="flat" cmpd="sng" algn="ctr">
            <a:solidFill>
              <a:srgbClr val="0B8DD8"/>
            </a:solidFill>
            <a:prstDash val="dash"/>
            <a:round/>
            <a:headEnd type="none" w="med" len="med"/>
            <a:tailEnd type="none" w="med" len="med"/>
          </a:ln>
          <a:effectLst/>
        </p:spPr>
      </p:cxnSp>
      <p:pic>
        <p:nvPicPr>
          <p:cNvPr id="17" name="CornerBox">
            <a:extLst>
              <a:ext uri="{FF2B5EF4-FFF2-40B4-BE49-F238E27FC236}">
                <a16:creationId xmlns:a16="http://schemas.microsoft.com/office/drawing/2014/main" id="{49773FEC-B736-4DB0-A0D2-D9C7AAB7EA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920371" y="4983754"/>
            <a:ext cx="1223628" cy="159745"/>
          </a:xfrm>
          <a:prstGeom prst="rect">
            <a:avLst/>
          </a:prstGeom>
        </p:spPr>
      </p:pic>
      <p:sp>
        <p:nvSpPr>
          <p:cNvPr id="18" name="PageNumber">
            <a:extLst>
              <a:ext uri="{FF2B5EF4-FFF2-40B4-BE49-F238E27FC236}">
                <a16:creationId xmlns:a16="http://schemas.microsoft.com/office/drawing/2014/main" id="{E4008F84-35A2-4DCD-95A8-698918992C0E}"/>
              </a:ext>
            </a:extLst>
          </p:cNvPr>
          <p:cNvSpPr txBox="1"/>
          <p:nvPr/>
        </p:nvSpPr>
        <p:spPr>
          <a:xfrm>
            <a:off x="8784468" y="4983754"/>
            <a:ext cx="359532" cy="157961"/>
          </a:xfrm>
          <a:prstGeom prst="rect">
            <a:avLst/>
          </a:prstGeom>
          <a:noFill/>
        </p:spPr>
        <p:txBody>
          <a:bodyPr wrap="square" lIns="0" tIns="0" rIns="0" bIns="0" rtlCol="0" anchor="ctr" anchorCtr="1">
            <a:noAutofit/>
          </a:bodyPr>
          <a:lstStyle/>
          <a:p>
            <a:fld id="{9078918B-E5B3-4DEE-883E-0BA625604324}" type="slidenum">
              <a:rPr lang="en-US" sz="900" b="0" smtClean="0">
                <a:solidFill>
                  <a:schemeClr val="bg1"/>
                </a:solidFill>
                <a:latin typeface="Calibri" panose="020F0502020204030204" pitchFamily="34" charset="0"/>
              </a:rPr>
              <a:t>‹#›</a:t>
            </a:fld>
            <a:endParaRPr lang="en-US" sz="12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36955436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nalysis_Page1_Subtitle">
    <p:spTree>
      <p:nvGrpSpPr>
        <p:cNvPr id="1" name=""/>
        <p:cNvGrpSpPr/>
        <p:nvPr/>
      </p:nvGrpSpPr>
      <p:grpSpPr>
        <a:xfrm>
          <a:off x="0" y="0"/>
          <a:ext cx="0" cy="0"/>
          <a:chOff x="0" y="0"/>
          <a:chExt cx="0" cy="0"/>
        </a:xfrm>
      </p:grpSpPr>
      <p:sp>
        <p:nvSpPr>
          <p:cNvPr id="10" name="Title"/>
          <p:cNvSpPr>
            <a:spLocks noGrp="1"/>
          </p:cNvSpPr>
          <p:nvPr>
            <p:ph type="title" hasCustomPrompt="1"/>
          </p:nvPr>
        </p:nvSpPr>
        <p:spPr>
          <a:xfrm>
            <a:off x="899592" y="56310"/>
            <a:ext cx="7992000" cy="245403"/>
          </a:xfrm>
          <a:prstGeom prst="rect">
            <a:avLst/>
          </a:prstGeom>
        </p:spPr>
        <p:txBody>
          <a:bodyPr anchor="ctr" anchorCtr="0"/>
          <a:lstStyle>
            <a:lvl1pPr algn="r">
              <a:defRPr sz="1500" b="1">
                <a:solidFill>
                  <a:srgbClr val="606060"/>
                </a:solidFill>
              </a:defRPr>
            </a:lvl1pPr>
          </a:lstStyle>
          <a:p>
            <a:r>
              <a:rPr lang="en-US" dirty="0"/>
              <a:t>CLICK TO EDIT MASTER TITLE STYLE</a:t>
            </a:r>
          </a:p>
        </p:txBody>
      </p:sp>
      <p:sp>
        <p:nvSpPr>
          <p:cNvPr id="14" name="SideBar"/>
          <p:cNvSpPr/>
          <p:nvPr/>
        </p:nvSpPr>
        <p:spPr bwMode="auto">
          <a:xfrm>
            <a:off x="7002271" y="561885"/>
            <a:ext cx="2141729" cy="458161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sp>
        <p:nvSpPr>
          <p:cNvPr id="11" name="Subtitle"/>
          <p:cNvSpPr>
            <a:spLocks noGrp="1"/>
          </p:cNvSpPr>
          <p:nvPr>
            <p:ph type="subTitle" idx="1"/>
          </p:nvPr>
        </p:nvSpPr>
        <p:spPr>
          <a:xfrm>
            <a:off x="899591" y="301714"/>
            <a:ext cx="7992000" cy="234068"/>
          </a:xfrm>
          <a:prstGeom prst="rect">
            <a:avLst/>
          </a:prstGeom>
        </p:spPr>
        <p:txBody>
          <a:bodyPr anchor="ctr" anchorCtr="0">
            <a:noAutofit/>
          </a:bodyPr>
          <a:lstStyle>
            <a:lvl1pPr marL="0" indent="0" algn="r">
              <a:buNone/>
              <a:defRPr sz="1200">
                <a:solidFill>
                  <a:srgbClr val="606060"/>
                </a:solidFill>
                <a:latin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is-IS" dirty="0"/>
          </a:p>
        </p:txBody>
      </p:sp>
      <p:cxnSp>
        <p:nvCxnSpPr>
          <p:cNvPr id="19" name="VerticalLine"/>
          <p:cNvCxnSpPr/>
          <p:nvPr/>
        </p:nvCxnSpPr>
        <p:spPr bwMode="auto">
          <a:xfrm>
            <a:off x="7002029" y="627534"/>
            <a:ext cx="0" cy="4455000"/>
          </a:xfrm>
          <a:prstGeom prst="line">
            <a:avLst/>
          </a:prstGeom>
          <a:solidFill>
            <a:schemeClr val="accent1"/>
          </a:solidFill>
          <a:ln w="6350" cap="flat" cmpd="sng" algn="ctr">
            <a:solidFill>
              <a:srgbClr val="0B8DD8"/>
            </a:solidFill>
            <a:prstDash val="dash"/>
            <a:round/>
            <a:headEnd type="none" w="med" len="med"/>
            <a:tailEnd type="none" w="med" len="med"/>
          </a:ln>
          <a:effectLst/>
        </p:spPr>
      </p:cxnSp>
      <p:cxnSp>
        <p:nvCxnSpPr>
          <p:cNvPr id="13" name="HorizontalLine"/>
          <p:cNvCxnSpPr/>
          <p:nvPr/>
        </p:nvCxnSpPr>
        <p:spPr bwMode="auto">
          <a:xfrm>
            <a:off x="0" y="552097"/>
            <a:ext cx="9144000" cy="0"/>
          </a:xfrm>
          <a:prstGeom prst="line">
            <a:avLst/>
          </a:prstGeom>
          <a:solidFill>
            <a:schemeClr val="accent1"/>
          </a:solidFill>
          <a:ln w="25400" cap="flat" cmpd="sng" algn="ctr">
            <a:gradFill flip="none" rotWithShape="1">
              <a:gsLst>
                <a:gs pos="58000">
                  <a:srgbClr val="9DDFF9"/>
                </a:gs>
                <a:gs pos="83000">
                  <a:srgbClr val="0B8DD8"/>
                </a:gs>
              </a:gsLst>
              <a:lin ang="10800000" scaled="1"/>
              <a:tileRect/>
            </a:gradFill>
            <a:prstDash val="solid"/>
            <a:round/>
            <a:headEnd type="none" w="med" len="med"/>
            <a:tailEnd type="none" w="med" len="med"/>
          </a:ln>
          <a:effectLst/>
        </p:spPr>
      </p:cxnSp>
      <p:pic>
        <p:nvPicPr>
          <p:cNvPr id="15" name="Logo">
            <a:hlinkClick r:id="rId2" action="ppaction://hlinksldjump"/>
            <a:extLst>
              <a:ext uri="{FF2B5EF4-FFF2-40B4-BE49-F238E27FC236}">
                <a16:creationId xmlns:a16="http://schemas.microsoft.com/office/drawing/2014/main" id="{2C87A1F1-887C-4C27-90E4-40B0E932EB05}"/>
              </a:ext>
            </a:extLst>
          </p:cNvPr>
          <p:cNvPicPr>
            <a:picLocks noChangeAspect="1"/>
          </p:cNvPicPr>
          <p:nvPr/>
        </p:nvPicPr>
        <p:blipFill rotWithShape="1">
          <a:blip r:embed="rId3"/>
          <a:srcRect l="1109" t="3331" r="173"/>
          <a:stretch/>
        </p:blipFill>
        <p:spPr>
          <a:xfrm>
            <a:off x="89502" y="42619"/>
            <a:ext cx="648072" cy="427478"/>
          </a:xfrm>
          <a:prstGeom prst="rect">
            <a:avLst/>
          </a:prstGeom>
        </p:spPr>
      </p:pic>
      <p:pic>
        <p:nvPicPr>
          <p:cNvPr id="16" name="CornerBox">
            <a:extLst>
              <a:ext uri="{FF2B5EF4-FFF2-40B4-BE49-F238E27FC236}">
                <a16:creationId xmlns:a16="http://schemas.microsoft.com/office/drawing/2014/main" id="{F4D60974-12E1-4E9B-AF22-0FE463D80B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920371" y="4983754"/>
            <a:ext cx="1223628" cy="159745"/>
          </a:xfrm>
          <a:prstGeom prst="rect">
            <a:avLst/>
          </a:prstGeom>
        </p:spPr>
      </p:pic>
      <p:sp>
        <p:nvSpPr>
          <p:cNvPr id="17" name="PageNumber">
            <a:extLst>
              <a:ext uri="{FF2B5EF4-FFF2-40B4-BE49-F238E27FC236}">
                <a16:creationId xmlns:a16="http://schemas.microsoft.com/office/drawing/2014/main" id="{39D2CF00-5321-4973-95B9-1A286B9DB209}"/>
              </a:ext>
            </a:extLst>
          </p:cNvPr>
          <p:cNvSpPr txBox="1"/>
          <p:nvPr/>
        </p:nvSpPr>
        <p:spPr>
          <a:xfrm>
            <a:off x="8784468" y="4983754"/>
            <a:ext cx="359532" cy="157961"/>
          </a:xfrm>
          <a:prstGeom prst="rect">
            <a:avLst/>
          </a:prstGeom>
          <a:noFill/>
        </p:spPr>
        <p:txBody>
          <a:bodyPr wrap="square" lIns="0" tIns="0" rIns="0" bIns="0" rtlCol="0" anchor="ctr" anchorCtr="1">
            <a:noAutofit/>
          </a:bodyPr>
          <a:lstStyle/>
          <a:p>
            <a:fld id="{9078918B-E5B3-4DEE-883E-0BA625604324}" type="slidenum">
              <a:rPr lang="en-US" sz="900" b="0" smtClean="0">
                <a:solidFill>
                  <a:schemeClr val="bg1"/>
                </a:solidFill>
                <a:latin typeface="Calibri" panose="020F0502020204030204" pitchFamily="34" charset="0"/>
              </a:rPr>
              <a:t>‹#›</a:t>
            </a:fld>
            <a:endParaRPr lang="en-US" sz="12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385740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rsíða1_ántexta">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364540" y="4368224"/>
            <a:ext cx="471476" cy="480868"/>
          </a:xfrm>
          <a:prstGeom prst="rect">
            <a:avLst/>
          </a:prstGeom>
        </p:spPr>
      </p:pic>
      <p:pic>
        <p:nvPicPr>
          <p:cNvPr id="6" name="Picture 5">
            <a:extLst>
              <a:ext uri="{FF2B5EF4-FFF2-40B4-BE49-F238E27FC236}">
                <a16:creationId xmlns:a16="http://schemas.microsoft.com/office/drawing/2014/main" id="{1BDC463B-B3AE-5F48-96A4-36F93B6179E8}"/>
              </a:ext>
            </a:extLst>
          </p:cNvPr>
          <p:cNvPicPr>
            <a:picLocks noChangeAspect="1"/>
          </p:cNvPicPr>
          <p:nvPr userDrawn="1"/>
        </p:nvPicPr>
        <p:blipFill>
          <a:blip r:embed="rId3"/>
          <a:stretch>
            <a:fillRect/>
          </a:stretch>
        </p:blipFill>
        <p:spPr>
          <a:xfrm>
            <a:off x="1959" y="0"/>
            <a:ext cx="9140082" cy="5143500"/>
          </a:xfrm>
          <a:prstGeom prst="rect">
            <a:avLst/>
          </a:prstGeom>
        </p:spPr>
      </p:pic>
    </p:spTree>
    <p:extLst>
      <p:ext uri="{BB962C8B-B14F-4D97-AF65-F5344CB8AC3E}">
        <p14:creationId xmlns:p14="http://schemas.microsoft.com/office/powerpoint/2010/main" val="2708582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nalysis_Page2">
    <p:spTree>
      <p:nvGrpSpPr>
        <p:cNvPr id="1" name=""/>
        <p:cNvGrpSpPr/>
        <p:nvPr/>
      </p:nvGrpSpPr>
      <p:grpSpPr>
        <a:xfrm>
          <a:off x="0" y="0"/>
          <a:ext cx="0" cy="0"/>
          <a:chOff x="0" y="0"/>
          <a:chExt cx="0" cy="0"/>
        </a:xfrm>
      </p:grpSpPr>
      <p:sp>
        <p:nvSpPr>
          <p:cNvPr id="10" name="Title"/>
          <p:cNvSpPr>
            <a:spLocks noGrp="1"/>
          </p:cNvSpPr>
          <p:nvPr>
            <p:ph type="title" hasCustomPrompt="1"/>
          </p:nvPr>
        </p:nvSpPr>
        <p:spPr>
          <a:xfrm>
            <a:off x="899592" y="56310"/>
            <a:ext cx="7992888" cy="486000"/>
          </a:xfrm>
          <a:prstGeom prst="rect">
            <a:avLst/>
          </a:prstGeom>
        </p:spPr>
        <p:txBody>
          <a:bodyPr anchor="ctr" anchorCtr="0"/>
          <a:lstStyle>
            <a:lvl1pPr algn="r">
              <a:defRPr sz="1500" b="1">
                <a:solidFill>
                  <a:schemeClr val="bg2">
                    <a:lumMod val="75000"/>
                  </a:schemeClr>
                </a:solidFill>
              </a:defRPr>
            </a:lvl1pPr>
          </a:lstStyle>
          <a:p>
            <a:r>
              <a:rPr lang="en-US" dirty="0"/>
              <a:t>CLICK TO EDIT MASTER TITLE STYLE</a:t>
            </a:r>
          </a:p>
        </p:txBody>
      </p:sp>
      <p:cxnSp>
        <p:nvCxnSpPr>
          <p:cNvPr id="12" name="HorizontalLine"/>
          <p:cNvCxnSpPr/>
          <p:nvPr/>
        </p:nvCxnSpPr>
        <p:spPr bwMode="auto">
          <a:xfrm>
            <a:off x="0" y="552097"/>
            <a:ext cx="9144000" cy="0"/>
          </a:xfrm>
          <a:prstGeom prst="line">
            <a:avLst/>
          </a:prstGeom>
          <a:solidFill>
            <a:schemeClr val="accent1"/>
          </a:solidFill>
          <a:ln w="25400" cap="flat" cmpd="sng" algn="ctr">
            <a:gradFill flip="none" rotWithShape="1">
              <a:gsLst>
                <a:gs pos="58000">
                  <a:srgbClr val="9DDFF9"/>
                </a:gs>
                <a:gs pos="83000">
                  <a:srgbClr val="0B8DD8"/>
                </a:gs>
              </a:gsLst>
              <a:lin ang="10800000" scaled="1"/>
              <a:tileRect/>
            </a:gradFill>
            <a:prstDash val="solid"/>
            <a:round/>
            <a:headEnd type="none" w="med" len="med"/>
            <a:tailEnd type="none" w="med" len="med"/>
          </a:ln>
          <a:effectLst/>
        </p:spPr>
      </p:cxnSp>
      <p:pic>
        <p:nvPicPr>
          <p:cNvPr id="7" name="Logo">
            <a:hlinkClick r:id="rId2" action="ppaction://hlinksldjump"/>
            <a:extLst>
              <a:ext uri="{FF2B5EF4-FFF2-40B4-BE49-F238E27FC236}">
                <a16:creationId xmlns:a16="http://schemas.microsoft.com/office/drawing/2014/main" id="{F459CF30-9273-4BAB-9A63-8C52DABDEA61}"/>
              </a:ext>
            </a:extLst>
          </p:cNvPr>
          <p:cNvPicPr>
            <a:picLocks noChangeAspect="1"/>
          </p:cNvPicPr>
          <p:nvPr/>
        </p:nvPicPr>
        <p:blipFill rotWithShape="1">
          <a:blip r:embed="rId3"/>
          <a:srcRect l="1109" t="3331" r="173"/>
          <a:stretch/>
        </p:blipFill>
        <p:spPr>
          <a:xfrm>
            <a:off x="89502" y="42619"/>
            <a:ext cx="648072" cy="427478"/>
          </a:xfrm>
          <a:prstGeom prst="rect">
            <a:avLst/>
          </a:prstGeom>
        </p:spPr>
      </p:pic>
      <p:pic>
        <p:nvPicPr>
          <p:cNvPr id="11" name="CornerBox">
            <a:extLst>
              <a:ext uri="{FF2B5EF4-FFF2-40B4-BE49-F238E27FC236}">
                <a16:creationId xmlns:a16="http://schemas.microsoft.com/office/drawing/2014/main" id="{E19CD8F7-FD5E-402B-BB6E-234708154D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920371" y="4983754"/>
            <a:ext cx="1223628" cy="159745"/>
          </a:xfrm>
          <a:prstGeom prst="rect">
            <a:avLst/>
          </a:prstGeom>
        </p:spPr>
      </p:pic>
      <p:sp>
        <p:nvSpPr>
          <p:cNvPr id="13" name="PageNumber">
            <a:extLst>
              <a:ext uri="{FF2B5EF4-FFF2-40B4-BE49-F238E27FC236}">
                <a16:creationId xmlns:a16="http://schemas.microsoft.com/office/drawing/2014/main" id="{3021D087-4E83-4733-A176-A675387AC660}"/>
              </a:ext>
            </a:extLst>
          </p:cNvPr>
          <p:cNvSpPr txBox="1"/>
          <p:nvPr/>
        </p:nvSpPr>
        <p:spPr>
          <a:xfrm>
            <a:off x="8784468" y="4983754"/>
            <a:ext cx="359532" cy="157961"/>
          </a:xfrm>
          <a:prstGeom prst="rect">
            <a:avLst/>
          </a:prstGeom>
          <a:noFill/>
        </p:spPr>
        <p:txBody>
          <a:bodyPr wrap="square" lIns="0" tIns="0" rIns="0" bIns="0" rtlCol="0" anchor="ctr" anchorCtr="1">
            <a:noAutofit/>
          </a:bodyPr>
          <a:lstStyle/>
          <a:p>
            <a:fld id="{9078918B-E5B3-4DEE-883E-0BA625604324}" type="slidenum">
              <a:rPr lang="en-US" sz="900" b="0" smtClean="0">
                <a:solidFill>
                  <a:schemeClr val="bg1"/>
                </a:solidFill>
                <a:latin typeface="Calibri" panose="020F0502020204030204" pitchFamily="34" charset="0"/>
              </a:rPr>
              <a:t>‹#›</a:t>
            </a:fld>
            <a:endParaRPr lang="en-US" sz="12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072365700"/>
      </p:ext>
    </p:extLst>
  </p:cSld>
  <p:clrMapOvr>
    <a:masterClrMapping/>
  </p:clrMapOvr>
  <p:extLst>
    <p:ext uri="{DCECCB84-F9BA-43D5-87BE-67443E8EF086}">
      <p15:sldGuideLst xmlns:p15="http://schemas.microsoft.com/office/powerpoint/2012/main">
        <p15:guide id="1" orient="horz" pos="2160">
          <p15:clr>
            <a:srgbClr val="FBAE40"/>
          </p15:clr>
        </p15:guide>
        <p15:guide id="2" pos="21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nalysis_Page2_Subtitle">
    <p:spTree>
      <p:nvGrpSpPr>
        <p:cNvPr id="1" name=""/>
        <p:cNvGrpSpPr/>
        <p:nvPr/>
      </p:nvGrpSpPr>
      <p:grpSpPr>
        <a:xfrm>
          <a:off x="0" y="0"/>
          <a:ext cx="0" cy="0"/>
          <a:chOff x="0" y="0"/>
          <a:chExt cx="0" cy="0"/>
        </a:xfrm>
      </p:grpSpPr>
      <p:sp>
        <p:nvSpPr>
          <p:cNvPr id="10" name="Title"/>
          <p:cNvSpPr>
            <a:spLocks noGrp="1"/>
          </p:cNvSpPr>
          <p:nvPr>
            <p:ph type="title" hasCustomPrompt="1"/>
          </p:nvPr>
        </p:nvSpPr>
        <p:spPr>
          <a:xfrm>
            <a:off x="899592" y="56310"/>
            <a:ext cx="7992000" cy="245403"/>
          </a:xfrm>
          <a:prstGeom prst="rect">
            <a:avLst/>
          </a:prstGeom>
        </p:spPr>
        <p:txBody>
          <a:bodyPr anchor="ctr" anchorCtr="0"/>
          <a:lstStyle>
            <a:lvl1pPr algn="r">
              <a:defRPr sz="1500" b="1">
                <a:solidFill>
                  <a:schemeClr val="bg2">
                    <a:lumMod val="75000"/>
                  </a:schemeClr>
                </a:solidFill>
              </a:defRPr>
            </a:lvl1pPr>
          </a:lstStyle>
          <a:p>
            <a:r>
              <a:rPr lang="en-US" dirty="0"/>
              <a:t>CLICK TO EDIT MASTER TITLE STYLE</a:t>
            </a:r>
          </a:p>
        </p:txBody>
      </p:sp>
      <p:sp>
        <p:nvSpPr>
          <p:cNvPr id="11" name="Subtitle"/>
          <p:cNvSpPr>
            <a:spLocks noGrp="1"/>
          </p:cNvSpPr>
          <p:nvPr>
            <p:ph type="subTitle" idx="1"/>
          </p:nvPr>
        </p:nvSpPr>
        <p:spPr>
          <a:xfrm>
            <a:off x="899592" y="301714"/>
            <a:ext cx="7992000" cy="234068"/>
          </a:xfrm>
          <a:prstGeom prst="rect">
            <a:avLst/>
          </a:prstGeom>
        </p:spPr>
        <p:txBody>
          <a:bodyPr anchor="ctr" anchorCtr="0">
            <a:noAutofit/>
          </a:bodyPr>
          <a:lstStyle>
            <a:lvl1pPr marL="0" indent="0" algn="r">
              <a:buNone/>
              <a:defRPr sz="1200">
                <a:solidFill>
                  <a:schemeClr val="bg2">
                    <a:lumMod val="75000"/>
                  </a:schemeClr>
                </a:solidFill>
                <a:latin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is-IS" dirty="0"/>
          </a:p>
        </p:txBody>
      </p:sp>
      <p:cxnSp>
        <p:nvCxnSpPr>
          <p:cNvPr id="15" name="HorizontalLine"/>
          <p:cNvCxnSpPr/>
          <p:nvPr/>
        </p:nvCxnSpPr>
        <p:spPr bwMode="auto">
          <a:xfrm>
            <a:off x="0" y="552097"/>
            <a:ext cx="9144000" cy="0"/>
          </a:xfrm>
          <a:prstGeom prst="line">
            <a:avLst/>
          </a:prstGeom>
          <a:solidFill>
            <a:schemeClr val="accent1"/>
          </a:solidFill>
          <a:ln w="25400" cap="flat" cmpd="sng" algn="ctr">
            <a:gradFill flip="none" rotWithShape="1">
              <a:gsLst>
                <a:gs pos="58000">
                  <a:srgbClr val="9DDFF9"/>
                </a:gs>
                <a:gs pos="83000">
                  <a:srgbClr val="0B8DD8"/>
                </a:gs>
              </a:gsLst>
              <a:lin ang="10800000" scaled="1"/>
              <a:tileRect/>
            </a:gradFill>
            <a:prstDash val="solid"/>
            <a:round/>
            <a:headEnd type="none" w="med" len="med"/>
            <a:tailEnd type="none" w="med" len="med"/>
          </a:ln>
          <a:effectLst/>
        </p:spPr>
      </p:cxnSp>
      <p:pic>
        <p:nvPicPr>
          <p:cNvPr id="8" name="Logo">
            <a:hlinkClick r:id="rId2" action="ppaction://hlinksldjump"/>
            <a:extLst>
              <a:ext uri="{FF2B5EF4-FFF2-40B4-BE49-F238E27FC236}">
                <a16:creationId xmlns:a16="http://schemas.microsoft.com/office/drawing/2014/main" id="{92A19204-A9A6-430C-9A91-E69A75C29662}"/>
              </a:ext>
            </a:extLst>
          </p:cNvPr>
          <p:cNvPicPr>
            <a:picLocks noChangeAspect="1"/>
          </p:cNvPicPr>
          <p:nvPr/>
        </p:nvPicPr>
        <p:blipFill rotWithShape="1">
          <a:blip r:embed="rId3"/>
          <a:srcRect l="1109" t="3331" r="173"/>
          <a:stretch/>
        </p:blipFill>
        <p:spPr>
          <a:xfrm>
            <a:off x="89502" y="42619"/>
            <a:ext cx="648072" cy="427478"/>
          </a:xfrm>
          <a:prstGeom prst="rect">
            <a:avLst/>
          </a:prstGeom>
        </p:spPr>
      </p:pic>
      <p:pic>
        <p:nvPicPr>
          <p:cNvPr id="9" name="CornerBox">
            <a:extLst>
              <a:ext uri="{FF2B5EF4-FFF2-40B4-BE49-F238E27FC236}">
                <a16:creationId xmlns:a16="http://schemas.microsoft.com/office/drawing/2014/main" id="{EAA40C5B-C166-45A8-92BC-B3DB18C3BE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920371" y="4983754"/>
            <a:ext cx="1223628" cy="159745"/>
          </a:xfrm>
          <a:prstGeom prst="rect">
            <a:avLst/>
          </a:prstGeom>
        </p:spPr>
      </p:pic>
      <p:sp>
        <p:nvSpPr>
          <p:cNvPr id="14" name="PageNumber">
            <a:extLst>
              <a:ext uri="{FF2B5EF4-FFF2-40B4-BE49-F238E27FC236}">
                <a16:creationId xmlns:a16="http://schemas.microsoft.com/office/drawing/2014/main" id="{73CD4F8C-F1D0-42C1-9A8E-A1E9C00CC3FC}"/>
              </a:ext>
            </a:extLst>
          </p:cNvPr>
          <p:cNvSpPr txBox="1"/>
          <p:nvPr/>
        </p:nvSpPr>
        <p:spPr>
          <a:xfrm>
            <a:off x="8784468" y="4983754"/>
            <a:ext cx="359532" cy="157961"/>
          </a:xfrm>
          <a:prstGeom prst="rect">
            <a:avLst/>
          </a:prstGeom>
          <a:noFill/>
        </p:spPr>
        <p:txBody>
          <a:bodyPr wrap="square" lIns="0" tIns="0" rIns="0" bIns="0" rtlCol="0" anchor="ctr" anchorCtr="1">
            <a:noAutofit/>
          </a:bodyPr>
          <a:lstStyle/>
          <a:p>
            <a:fld id="{9078918B-E5B3-4DEE-883E-0BA625604324}" type="slidenum">
              <a:rPr lang="en-US" sz="900" b="0" smtClean="0">
                <a:solidFill>
                  <a:schemeClr val="bg1"/>
                </a:solidFill>
                <a:latin typeface="Calibri" panose="020F0502020204030204" pitchFamily="34" charset="0"/>
              </a:rPr>
              <a:t>‹#›</a:t>
            </a:fld>
            <a:endParaRPr lang="en-US" sz="12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697436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0" name="Title"/>
          <p:cNvSpPr>
            <a:spLocks noGrp="1"/>
          </p:cNvSpPr>
          <p:nvPr>
            <p:ph type="title" hasCustomPrompt="1"/>
          </p:nvPr>
        </p:nvSpPr>
        <p:spPr>
          <a:xfrm>
            <a:off x="899592" y="56310"/>
            <a:ext cx="7992888" cy="486000"/>
          </a:xfrm>
          <a:prstGeom prst="rect">
            <a:avLst/>
          </a:prstGeom>
        </p:spPr>
        <p:txBody>
          <a:bodyPr anchor="ctr" anchorCtr="0"/>
          <a:lstStyle>
            <a:lvl1pPr algn="r">
              <a:defRPr sz="1500" b="1">
                <a:solidFill>
                  <a:schemeClr val="bg2">
                    <a:lumMod val="75000"/>
                  </a:schemeClr>
                </a:solidFill>
              </a:defRPr>
            </a:lvl1pPr>
          </a:lstStyle>
          <a:p>
            <a:r>
              <a:rPr lang="en-US" dirty="0"/>
              <a:t>CLICK TO EDIT MASTER TITLE STYLE</a:t>
            </a:r>
          </a:p>
        </p:txBody>
      </p:sp>
      <p:pic>
        <p:nvPicPr>
          <p:cNvPr id="9" name="Logo">
            <a:hlinkClick r:id="rId2" action="ppaction://hlinksldjump"/>
          </p:cNvPr>
          <p:cNvPicPr>
            <a:picLocks noChangeAspect="1"/>
          </p:cNvPicPr>
          <p:nvPr/>
        </p:nvPicPr>
        <p:blipFill rotWithShape="1">
          <a:blip r:embed="rId3"/>
          <a:srcRect l="1109" t="3331" r="173"/>
          <a:stretch/>
        </p:blipFill>
        <p:spPr>
          <a:xfrm>
            <a:off x="89502" y="42619"/>
            <a:ext cx="648072" cy="427478"/>
          </a:xfrm>
          <a:prstGeom prst="rect">
            <a:avLst/>
          </a:prstGeom>
        </p:spPr>
      </p:pic>
      <p:cxnSp>
        <p:nvCxnSpPr>
          <p:cNvPr id="12" name="HorizontalLine"/>
          <p:cNvCxnSpPr/>
          <p:nvPr/>
        </p:nvCxnSpPr>
        <p:spPr bwMode="auto">
          <a:xfrm>
            <a:off x="0" y="552097"/>
            <a:ext cx="9144000" cy="0"/>
          </a:xfrm>
          <a:prstGeom prst="line">
            <a:avLst/>
          </a:prstGeom>
          <a:solidFill>
            <a:schemeClr val="accent1"/>
          </a:solidFill>
          <a:ln w="25400" cap="flat" cmpd="sng" algn="ctr">
            <a:gradFill flip="none" rotWithShape="1">
              <a:gsLst>
                <a:gs pos="58000">
                  <a:srgbClr val="9DDFF9"/>
                </a:gs>
                <a:gs pos="83000">
                  <a:srgbClr val="0B8DD8"/>
                </a:gs>
              </a:gsLst>
              <a:lin ang="10800000" scaled="1"/>
              <a:tileRect/>
            </a:gradFill>
            <a:prstDash val="solid"/>
            <a:round/>
            <a:headEnd type="none" w="med" len="med"/>
            <a:tailEnd type="none" w="med" len="med"/>
          </a:ln>
          <a:effectLst/>
        </p:spPr>
      </p:cxnSp>
      <p:pic>
        <p:nvPicPr>
          <p:cNvPr id="8" name="CornerBox"/>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920371" y="4983754"/>
            <a:ext cx="1223628" cy="159745"/>
          </a:xfrm>
          <a:prstGeom prst="rect">
            <a:avLst/>
          </a:prstGeom>
        </p:spPr>
      </p:pic>
      <p:sp>
        <p:nvSpPr>
          <p:cNvPr id="2" name="PageNumber"/>
          <p:cNvSpPr txBox="1"/>
          <p:nvPr/>
        </p:nvSpPr>
        <p:spPr>
          <a:xfrm>
            <a:off x="8784468" y="4983754"/>
            <a:ext cx="359532" cy="157961"/>
          </a:xfrm>
          <a:prstGeom prst="rect">
            <a:avLst/>
          </a:prstGeom>
          <a:noFill/>
        </p:spPr>
        <p:txBody>
          <a:bodyPr wrap="square" lIns="0" tIns="0" rIns="0" bIns="0" rtlCol="0" anchor="ctr" anchorCtr="1">
            <a:noAutofit/>
          </a:bodyPr>
          <a:lstStyle/>
          <a:p>
            <a:fld id="{9078918B-E5B3-4DEE-883E-0BA625604324}" type="slidenum">
              <a:rPr lang="en-US" sz="900" b="0" smtClean="0">
                <a:solidFill>
                  <a:schemeClr val="bg1"/>
                </a:solidFill>
                <a:latin typeface="Calibri" panose="020F0502020204030204" pitchFamily="34" charset="0"/>
              </a:rPr>
              <a:t>‹#›</a:t>
            </a:fld>
            <a:endParaRPr lang="en-US" sz="12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567334476"/>
      </p:ext>
    </p:extLst>
  </p:cSld>
  <p:clrMapOvr>
    <a:masterClrMapping/>
  </p:clrMapOvr>
  <p:extLst>
    <p:ext uri="{DCECCB84-F9BA-43D5-87BE-67443E8EF086}">
      <p15:sldGuideLst xmlns:p15="http://schemas.microsoft.com/office/powerpoint/2012/main">
        <p15:guide id="1" orient="horz" pos="2160">
          <p15:clr>
            <a:srgbClr val="FBAE40"/>
          </p15:clr>
        </p15:guide>
        <p15:guide id="2" pos="21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_Subtitle">
    <p:spTree>
      <p:nvGrpSpPr>
        <p:cNvPr id="1" name=""/>
        <p:cNvGrpSpPr/>
        <p:nvPr/>
      </p:nvGrpSpPr>
      <p:grpSpPr>
        <a:xfrm>
          <a:off x="0" y="0"/>
          <a:ext cx="0" cy="0"/>
          <a:chOff x="0" y="0"/>
          <a:chExt cx="0" cy="0"/>
        </a:xfrm>
      </p:grpSpPr>
      <p:sp>
        <p:nvSpPr>
          <p:cNvPr id="10" name="Title" title="Title"/>
          <p:cNvSpPr>
            <a:spLocks noGrp="1"/>
          </p:cNvSpPr>
          <p:nvPr>
            <p:ph type="title" hasCustomPrompt="1"/>
          </p:nvPr>
        </p:nvSpPr>
        <p:spPr>
          <a:xfrm>
            <a:off x="899592" y="56310"/>
            <a:ext cx="7992000" cy="245403"/>
          </a:xfrm>
          <a:prstGeom prst="rect">
            <a:avLst/>
          </a:prstGeom>
        </p:spPr>
        <p:txBody>
          <a:bodyPr anchor="ctr" anchorCtr="0"/>
          <a:lstStyle>
            <a:lvl1pPr algn="r">
              <a:defRPr sz="1500" b="1">
                <a:solidFill>
                  <a:srgbClr val="606060"/>
                </a:solidFill>
              </a:defRPr>
            </a:lvl1pPr>
          </a:lstStyle>
          <a:p>
            <a:r>
              <a:rPr lang="en-US" dirty="0"/>
              <a:t>CLICK TO EDIT MASTER TITLE STYLE</a:t>
            </a:r>
          </a:p>
        </p:txBody>
      </p:sp>
      <p:sp>
        <p:nvSpPr>
          <p:cNvPr id="11" name="Subtitle"/>
          <p:cNvSpPr>
            <a:spLocks noGrp="1"/>
          </p:cNvSpPr>
          <p:nvPr>
            <p:ph type="subTitle" idx="1"/>
          </p:nvPr>
        </p:nvSpPr>
        <p:spPr>
          <a:xfrm>
            <a:off x="899592" y="301714"/>
            <a:ext cx="7992000" cy="234068"/>
          </a:xfrm>
          <a:prstGeom prst="rect">
            <a:avLst/>
          </a:prstGeom>
        </p:spPr>
        <p:txBody>
          <a:bodyPr anchor="ctr" anchorCtr="0">
            <a:noAutofit/>
          </a:bodyPr>
          <a:lstStyle>
            <a:lvl1pPr marL="0" indent="0" algn="r">
              <a:buNone/>
              <a:defRPr sz="1200">
                <a:solidFill>
                  <a:srgbClr val="606060"/>
                </a:solidFill>
                <a:latin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is-IS" dirty="0"/>
          </a:p>
        </p:txBody>
      </p:sp>
      <p:cxnSp>
        <p:nvCxnSpPr>
          <p:cNvPr id="15" name="HorizontalLine"/>
          <p:cNvCxnSpPr/>
          <p:nvPr/>
        </p:nvCxnSpPr>
        <p:spPr bwMode="auto">
          <a:xfrm>
            <a:off x="0" y="552097"/>
            <a:ext cx="9144000" cy="0"/>
          </a:xfrm>
          <a:prstGeom prst="line">
            <a:avLst/>
          </a:prstGeom>
          <a:solidFill>
            <a:schemeClr val="accent1"/>
          </a:solidFill>
          <a:ln w="25400" cap="flat" cmpd="sng" algn="ctr">
            <a:gradFill flip="none" rotWithShape="1">
              <a:gsLst>
                <a:gs pos="58000">
                  <a:srgbClr val="9DDFF9"/>
                </a:gs>
                <a:gs pos="83000">
                  <a:srgbClr val="0B8DD8"/>
                </a:gs>
              </a:gsLst>
              <a:lin ang="10800000" scaled="1"/>
              <a:tileRect/>
            </a:gradFill>
            <a:prstDash val="solid"/>
            <a:round/>
            <a:headEnd type="none" w="med" len="med"/>
            <a:tailEnd type="none" w="med" len="med"/>
          </a:ln>
          <a:effectLst/>
        </p:spPr>
      </p:cxnSp>
      <p:pic>
        <p:nvPicPr>
          <p:cNvPr id="9" name="Logo">
            <a:hlinkClick r:id="rId2" action="ppaction://hlinksldjump"/>
            <a:extLst>
              <a:ext uri="{FF2B5EF4-FFF2-40B4-BE49-F238E27FC236}">
                <a16:creationId xmlns:a16="http://schemas.microsoft.com/office/drawing/2014/main" id="{F0B0F241-3A63-41EE-A98D-A90E6889DFCE}"/>
              </a:ext>
            </a:extLst>
          </p:cNvPr>
          <p:cNvPicPr>
            <a:picLocks noChangeAspect="1"/>
          </p:cNvPicPr>
          <p:nvPr/>
        </p:nvPicPr>
        <p:blipFill rotWithShape="1">
          <a:blip r:embed="rId3"/>
          <a:srcRect l="1109" t="3331" r="173"/>
          <a:stretch/>
        </p:blipFill>
        <p:spPr>
          <a:xfrm>
            <a:off x="89502" y="42619"/>
            <a:ext cx="648072" cy="427478"/>
          </a:xfrm>
          <a:prstGeom prst="rect">
            <a:avLst/>
          </a:prstGeom>
        </p:spPr>
      </p:pic>
      <p:pic>
        <p:nvPicPr>
          <p:cNvPr id="16" name="CornerBox">
            <a:extLst>
              <a:ext uri="{FF2B5EF4-FFF2-40B4-BE49-F238E27FC236}">
                <a16:creationId xmlns:a16="http://schemas.microsoft.com/office/drawing/2014/main" id="{D8912BA1-2A8D-4743-B57A-EEB1AEC0FC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7920371" y="4983754"/>
            <a:ext cx="1223628" cy="159745"/>
          </a:xfrm>
          <a:prstGeom prst="rect">
            <a:avLst/>
          </a:prstGeom>
        </p:spPr>
      </p:pic>
      <p:sp>
        <p:nvSpPr>
          <p:cNvPr id="17" name="PageNumber">
            <a:extLst>
              <a:ext uri="{FF2B5EF4-FFF2-40B4-BE49-F238E27FC236}">
                <a16:creationId xmlns:a16="http://schemas.microsoft.com/office/drawing/2014/main" id="{D754E33C-4201-4715-B7E4-D0AE15216392}"/>
              </a:ext>
            </a:extLst>
          </p:cNvPr>
          <p:cNvSpPr txBox="1"/>
          <p:nvPr/>
        </p:nvSpPr>
        <p:spPr>
          <a:xfrm>
            <a:off x="8784468" y="4983754"/>
            <a:ext cx="359532" cy="157961"/>
          </a:xfrm>
          <a:prstGeom prst="rect">
            <a:avLst/>
          </a:prstGeom>
          <a:noFill/>
        </p:spPr>
        <p:txBody>
          <a:bodyPr wrap="square" lIns="0" tIns="0" rIns="0" bIns="0" rtlCol="0" anchor="ctr" anchorCtr="1">
            <a:noAutofit/>
          </a:bodyPr>
          <a:lstStyle/>
          <a:p>
            <a:fld id="{9078918B-E5B3-4DEE-883E-0BA625604324}" type="slidenum">
              <a:rPr lang="en-US" sz="900" b="0" smtClean="0">
                <a:solidFill>
                  <a:schemeClr val="bg1"/>
                </a:solidFill>
                <a:latin typeface="Calibri" panose="020F0502020204030204" pitchFamily="34" charset="0"/>
              </a:rPr>
              <a:t>‹#›</a:t>
            </a:fld>
            <a:endParaRPr lang="en-US" sz="1200" b="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179355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PS">
    <p:spTree>
      <p:nvGrpSpPr>
        <p:cNvPr id="1" name=""/>
        <p:cNvGrpSpPr/>
        <p:nvPr/>
      </p:nvGrpSpPr>
      <p:grpSpPr>
        <a:xfrm>
          <a:off x="0" y="0"/>
          <a:ext cx="0" cy="0"/>
          <a:chOff x="0" y="0"/>
          <a:chExt cx="0" cy="0"/>
        </a:xfrm>
      </p:grpSpPr>
      <p:sp>
        <p:nvSpPr>
          <p:cNvPr id="6" name="Title"/>
          <p:cNvSpPr txBox="1"/>
          <p:nvPr/>
        </p:nvSpPr>
        <p:spPr>
          <a:xfrm>
            <a:off x="899099" y="56700"/>
            <a:ext cx="7992000" cy="486000"/>
          </a:xfrm>
          <a:prstGeom prst="rect">
            <a:avLst/>
          </a:prstGeom>
          <a:noFill/>
        </p:spPr>
        <p:txBody>
          <a:bodyPr wrap="none" rtlCol="0" anchor="ctr" anchorCtr="0">
            <a:noAutofit/>
          </a:bodyPr>
          <a:lstStyle/>
          <a:p>
            <a:pPr algn="r"/>
            <a:r>
              <a:rPr lang="is-IS" sz="1500" b="1" dirty="0">
                <a:solidFill>
                  <a:srgbClr val="606060"/>
                </a:solidFill>
                <a:latin typeface="Calibri" panose="020F0502020204030204" pitchFamily="34" charset="0"/>
              </a:rPr>
              <a:t>Aðeins um </a:t>
            </a:r>
            <a:r>
              <a:rPr lang="is-IS" sz="1500" b="1" i="1" dirty="0">
                <a:solidFill>
                  <a:srgbClr val="606060"/>
                </a:solidFill>
                <a:latin typeface="Calibri" panose="020F0502020204030204" pitchFamily="34" charset="0"/>
              </a:rPr>
              <a:t>Net </a:t>
            </a:r>
            <a:r>
              <a:rPr lang="is-IS" sz="1500" b="1" i="1" dirty="0" err="1">
                <a:solidFill>
                  <a:srgbClr val="606060"/>
                </a:solidFill>
                <a:latin typeface="Calibri" panose="020F0502020204030204" pitchFamily="34" charset="0"/>
              </a:rPr>
              <a:t>Promoters</a:t>
            </a:r>
            <a:r>
              <a:rPr lang="is-IS" sz="1500" b="1" i="1" dirty="0">
                <a:solidFill>
                  <a:srgbClr val="606060"/>
                </a:solidFill>
                <a:latin typeface="Calibri" panose="020F0502020204030204" pitchFamily="34" charset="0"/>
              </a:rPr>
              <a:t> </a:t>
            </a:r>
            <a:r>
              <a:rPr lang="is-IS" sz="1500" b="1" i="1" dirty="0" err="1">
                <a:solidFill>
                  <a:srgbClr val="606060"/>
                </a:solidFill>
                <a:latin typeface="Calibri" panose="020F0502020204030204" pitchFamily="34" charset="0"/>
              </a:rPr>
              <a:t>Score</a:t>
            </a:r>
            <a:endParaRPr lang="en-US" sz="1500" b="1" dirty="0">
              <a:solidFill>
                <a:srgbClr val="606060"/>
              </a:solidFill>
              <a:latin typeface="Calibri" panose="020F0502020204030204" pitchFamily="34" charset="0"/>
            </a:endParaRPr>
          </a:p>
        </p:txBody>
      </p:sp>
      <p:pic>
        <p:nvPicPr>
          <p:cNvPr id="46" name="Logo">
            <a:hlinkClick r:id="" action="ppaction://noaction"/>
            <a:extLst>
              <a:ext uri="{FF2B5EF4-FFF2-40B4-BE49-F238E27FC236}">
                <a16:creationId xmlns:a16="http://schemas.microsoft.com/office/drawing/2014/main" id="{04C7DE73-7D1B-41D2-A2E3-AF882E77DBFC}"/>
              </a:ext>
            </a:extLst>
          </p:cNvPr>
          <p:cNvPicPr>
            <a:picLocks noChangeAspect="1"/>
          </p:cNvPicPr>
          <p:nvPr/>
        </p:nvPicPr>
        <p:blipFill rotWithShape="1">
          <a:blip r:embed="rId2"/>
          <a:srcRect l="1109" t="3331" r="173"/>
          <a:stretch/>
        </p:blipFill>
        <p:spPr>
          <a:xfrm>
            <a:off x="89502" y="42619"/>
            <a:ext cx="648072" cy="427478"/>
          </a:xfrm>
          <a:prstGeom prst="rect">
            <a:avLst/>
          </a:prstGeom>
        </p:spPr>
      </p:pic>
      <p:cxnSp>
        <p:nvCxnSpPr>
          <p:cNvPr id="15" name="HorizontalLine"/>
          <p:cNvCxnSpPr/>
          <p:nvPr/>
        </p:nvCxnSpPr>
        <p:spPr bwMode="auto">
          <a:xfrm>
            <a:off x="0" y="552097"/>
            <a:ext cx="9144000" cy="0"/>
          </a:xfrm>
          <a:prstGeom prst="line">
            <a:avLst/>
          </a:prstGeom>
          <a:solidFill>
            <a:schemeClr val="accent1"/>
          </a:solidFill>
          <a:ln w="25400" cap="flat" cmpd="sng" algn="ctr">
            <a:gradFill flip="none" rotWithShape="1">
              <a:gsLst>
                <a:gs pos="58000">
                  <a:srgbClr val="9DDFF9"/>
                </a:gs>
                <a:gs pos="83000">
                  <a:srgbClr val="0B8DD8"/>
                </a:gs>
              </a:gsLst>
              <a:lin ang="10800000" scaled="1"/>
              <a:tileRect/>
            </a:gradFill>
            <a:prstDash val="solid"/>
            <a:round/>
            <a:headEnd type="none" w="med" len="med"/>
            <a:tailEnd type="none" w="med" len="med"/>
          </a:ln>
          <a:effectLst/>
        </p:spPr>
      </p:cxnSp>
      <p:pic>
        <p:nvPicPr>
          <p:cNvPr id="47" name="CornerBox">
            <a:extLst>
              <a:ext uri="{FF2B5EF4-FFF2-40B4-BE49-F238E27FC236}">
                <a16:creationId xmlns:a16="http://schemas.microsoft.com/office/drawing/2014/main" id="{6A29FC1E-6751-4B74-947D-96ABD7F20A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7920371" y="4983754"/>
            <a:ext cx="1223628" cy="159745"/>
          </a:xfrm>
          <a:prstGeom prst="rect">
            <a:avLst/>
          </a:prstGeom>
        </p:spPr>
      </p:pic>
      <p:sp>
        <p:nvSpPr>
          <p:cNvPr id="48" name="PageNumber">
            <a:extLst>
              <a:ext uri="{FF2B5EF4-FFF2-40B4-BE49-F238E27FC236}">
                <a16:creationId xmlns:a16="http://schemas.microsoft.com/office/drawing/2014/main" id="{6D0DFEEB-59CE-431E-A935-BDB6685C768B}"/>
              </a:ext>
            </a:extLst>
          </p:cNvPr>
          <p:cNvSpPr txBox="1"/>
          <p:nvPr/>
        </p:nvSpPr>
        <p:spPr>
          <a:xfrm>
            <a:off x="8784468" y="4983754"/>
            <a:ext cx="359532" cy="157961"/>
          </a:xfrm>
          <a:prstGeom prst="rect">
            <a:avLst/>
          </a:prstGeom>
          <a:noFill/>
        </p:spPr>
        <p:txBody>
          <a:bodyPr wrap="square" lIns="0" tIns="0" rIns="0" bIns="0" rtlCol="0" anchor="ctr" anchorCtr="1">
            <a:noAutofit/>
          </a:bodyPr>
          <a:lstStyle/>
          <a:p>
            <a:fld id="{9078918B-E5B3-4DEE-883E-0BA625604324}" type="slidenum">
              <a:rPr lang="en-US" sz="900" b="0" smtClean="0">
                <a:solidFill>
                  <a:schemeClr val="bg1"/>
                </a:solidFill>
                <a:latin typeface="Calibri" panose="020F0502020204030204" pitchFamily="34" charset="0"/>
              </a:rPr>
              <a:t>‹#›</a:t>
            </a:fld>
            <a:endParaRPr lang="en-US" sz="1200" b="0" dirty="0">
              <a:solidFill>
                <a:schemeClr val="bg1"/>
              </a:solidFill>
              <a:latin typeface="Calibri" panose="020F0502020204030204" pitchFamily="34" charset="0"/>
            </a:endParaRPr>
          </a:p>
        </p:txBody>
      </p:sp>
      <p:sp>
        <p:nvSpPr>
          <p:cNvPr id="8" name="InfoHeader"/>
          <p:cNvSpPr txBox="1"/>
          <p:nvPr/>
        </p:nvSpPr>
        <p:spPr>
          <a:xfrm>
            <a:off x="359533" y="792656"/>
            <a:ext cx="2023311" cy="248209"/>
          </a:xfrm>
          <a:prstGeom prst="rect">
            <a:avLst/>
          </a:prstGeom>
          <a:noFill/>
        </p:spPr>
        <p:txBody>
          <a:bodyPr wrap="none" rtlCol="0">
            <a:spAutoFit/>
          </a:bodyPr>
          <a:lstStyle/>
          <a:p>
            <a:r>
              <a:rPr lang="en-US" sz="1013" b="1" dirty="0">
                <a:solidFill>
                  <a:srgbClr val="31BDF2"/>
                </a:solidFill>
                <a:latin typeface="Calibri" panose="020F0502020204030204" pitchFamily="34" charset="0"/>
              </a:rPr>
              <a:t>HVAÐ ER NET PROMOTERS SCORE</a:t>
            </a:r>
          </a:p>
        </p:txBody>
      </p:sp>
      <p:sp>
        <p:nvSpPr>
          <p:cNvPr id="9" name="Info"/>
          <p:cNvSpPr/>
          <p:nvPr/>
        </p:nvSpPr>
        <p:spPr>
          <a:xfrm>
            <a:off x="359532" y="1070630"/>
            <a:ext cx="2792288" cy="3785652"/>
          </a:xfrm>
          <a:prstGeom prst="rect">
            <a:avLst/>
          </a:prstGeom>
        </p:spPr>
        <p:txBody>
          <a:bodyPr wrap="square">
            <a:spAutoFit/>
          </a:bodyPr>
          <a:lstStyle/>
          <a:p>
            <a:r>
              <a:rPr lang="is-IS" sz="1200" dirty="0">
                <a:solidFill>
                  <a:srgbClr val="606060"/>
                </a:solidFill>
                <a:latin typeface="Calibri" panose="020F0502020204030204" pitchFamily="34" charset="0"/>
              </a:rPr>
              <a:t>Net </a:t>
            </a:r>
            <a:r>
              <a:rPr lang="is-IS" sz="1200" dirty="0" err="1">
                <a:solidFill>
                  <a:srgbClr val="606060"/>
                </a:solidFill>
                <a:latin typeface="Calibri" panose="020F0502020204030204" pitchFamily="34" charset="0"/>
              </a:rPr>
              <a:t>Promoters</a:t>
            </a:r>
            <a:r>
              <a:rPr lang="is-IS" sz="1200" dirty="0">
                <a:solidFill>
                  <a:srgbClr val="606060"/>
                </a:solidFill>
                <a:latin typeface="Calibri" panose="020F0502020204030204" pitchFamily="34" charset="0"/>
              </a:rPr>
              <a:t> </a:t>
            </a:r>
            <a:r>
              <a:rPr lang="is-IS" sz="1200" dirty="0" err="1">
                <a:solidFill>
                  <a:srgbClr val="606060"/>
                </a:solidFill>
                <a:latin typeface="Calibri" panose="020F0502020204030204" pitchFamily="34" charset="0"/>
              </a:rPr>
              <a:t>Score</a:t>
            </a:r>
            <a:r>
              <a:rPr lang="is-IS" sz="1200" dirty="0">
                <a:solidFill>
                  <a:srgbClr val="606060"/>
                </a:solidFill>
                <a:latin typeface="Calibri" panose="020F0502020204030204" pitchFamily="34" charset="0"/>
              </a:rPr>
              <a:t> (NPS) er mælikvarði á tryggð viðskiptavina við fyrirtæki og byggir á því að flokka viðskiptavini fyrirtækis í </a:t>
            </a:r>
            <a:r>
              <a:rPr lang="is-IS" sz="1200" dirty="0" err="1">
                <a:solidFill>
                  <a:srgbClr val="606060"/>
                </a:solidFill>
                <a:latin typeface="Calibri" panose="020F0502020204030204" pitchFamily="34" charset="0"/>
              </a:rPr>
              <a:t>þrjá</a:t>
            </a:r>
            <a:r>
              <a:rPr lang="is-IS" sz="1200" dirty="0">
                <a:solidFill>
                  <a:srgbClr val="606060"/>
                </a:solidFill>
                <a:latin typeface="Calibri" panose="020F0502020204030204" pitchFamily="34" charset="0"/>
              </a:rPr>
              <a:t> flokka: </a:t>
            </a:r>
          </a:p>
          <a:p>
            <a:endParaRPr lang="is-IS" sz="1200" dirty="0">
              <a:solidFill>
                <a:srgbClr val="606060"/>
              </a:solidFill>
              <a:latin typeface="Calibri" panose="020F0502020204030204" pitchFamily="34" charset="0"/>
            </a:endParaRPr>
          </a:p>
          <a:p>
            <a:pPr marL="214313" indent="-214313">
              <a:buClr>
                <a:srgbClr val="32BDF2"/>
              </a:buClr>
              <a:buFont typeface="Calibri" panose="020F0502020204030204" pitchFamily="34" charset="0"/>
              <a:buChar char="&gt;"/>
            </a:pPr>
            <a:r>
              <a:rPr lang="is-IS" sz="1200" dirty="0">
                <a:solidFill>
                  <a:srgbClr val="606060"/>
                </a:solidFill>
                <a:latin typeface="Calibri" panose="020F0502020204030204" pitchFamily="34" charset="0"/>
              </a:rPr>
              <a:t>Hvetjendur (Promoters)</a:t>
            </a:r>
          </a:p>
          <a:p>
            <a:pPr marL="214313" indent="-214313">
              <a:buClr>
                <a:srgbClr val="32BDF2"/>
              </a:buClr>
              <a:buFont typeface="Calibri" panose="020F0502020204030204" pitchFamily="34" charset="0"/>
              <a:buChar char="&gt;"/>
            </a:pPr>
            <a:r>
              <a:rPr lang="is-IS" sz="1200" dirty="0">
                <a:solidFill>
                  <a:srgbClr val="606060"/>
                </a:solidFill>
                <a:latin typeface="Calibri" panose="020F0502020204030204" pitchFamily="34" charset="0"/>
              </a:rPr>
              <a:t>Hlutlausa (Neutral)</a:t>
            </a:r>
          </a:p>
          <a:p>
            <a:pPr marL="214313" indent="-214313">
              <a:buClr>
                <a:srgbClr val="32BDF2"/>
              </a:buClr>
              <a:buFont typeface="Calibri" panose="020F0502020204030204" pitchFamily="34" charset="0"/>
              <a:buChar char="&gt;"/>
            </a:pPr>
            <a:r>
              <a:rPr lang="is-IS" sz="1200" dirty="0">
                <a:solidFill>
                  <a:srgbClr val="606060"/>
                </a:solidFill>
                <a:latin typeface="Calibri" panose="020F0502020204030204" pitchFamily="34" charset="0"/>
              </a:rPr>
              <a:t>Letjendur (Detractors) </a:t>
            </a:r>
          </a:p>
          <a:p>
            <a:endParaRPr lang="is-IS" sz="1200" dirty="0">
              <a:solidFill>
                <a:srgbClr val="606060"/>
              </a:solidFill>
              <a:latin typeface="Calibri" panose="020F0502020204030204" pitchFamily="34" charset="0"/>
            </a:endParaRPr>
          </a:p>
          <a:p>
            <a:r>
              <a:rPr lang="is-IS" sz="1200" dirty="0">
                <a:solidFill>
                  <a:srgbClr val="606060"/>
                </a:solidFill>
                <a:latin typeface="Calibri" panose="020F0502020204030204" pitchFamily="34" charset="0"/>
              </a:rPr>
              <a:t>Viðskiptavinum er skipt í þessa </a:t>
            </a:r>
            <a:r>
              <a:rPr lang="is-IS" sz="1200" dirty="0" err="1">
                <a:solidFill>
                  <a:srgbClr val="606060"/>
                </a:solidFill>
                <a:latin typeface="Calibri" panose="020F0502020204030204" pitchFamily="34" charset="0"/>
              </a:rPr>
              <a:t>þrjá</a:t>
            </a:r>
            <a:r>
              <a:rPr lang="is-IS" sz="1200" dirty="0">
                <a:solidFill>
                  <a:srgbClr val="606060"/>
                </a:solidFill>
                <a:latin typeface="Calibri" panose="020F0502020204030204" pitchFamily="34" charset="0"/>
              </a:rPr>
              <a:t> hópa eftir því hvernig þeir svara spurningunni: </a:t>
            </a:r>
            <a:r>
              <a:rPr lang="is-IS" sz="1200" b="1" i="1" dirty="0">
                <a:solidFill>
                  <a:srgbClr val="606060"/>
                </a:solidFill>
                <a:latin typeface="Calibri" panose="020F0502020204030204" pitchFamily="34" charset="0"/>
              </a:rPr>
              <a:t>Hversu líklegt eða ólíklegt er að þú mælir með [olíufélag] við vini eða ættingja?</a:t>
            </a:r>
            <a:endParaRPr lang="is-IS" sz="1200" i="1" dirty="0">
              <a:solidFill>
                <a:srgbClr val="606060"/>
              </a:solidFill>
              <a:latin typeface="Calibri" panose="020F0502020204030204" pitchFamily="34" charset="0"/>
            </a:endParaRPr>
          </a:p>
          <a:p>
            <a:r>
              <a:rPr lang="is-IS" sz="1200" i="1" dirty="0">
                <a:solidFill>
                  <a:srgbClr val="606060"/>
                </a:solidFill>
                <a:latin typeface="Calibri" panose="020F0502020204030204" pitchFamily="34" charset="0"/>
              </a:rPr>
              <a:t> </a:t>
            </a:r>
          </a:p>
          <a:p>
            <a:endParaRPr lang="is-IS" sz="1200" dirty="0">
              <a:solidFill>
                <a:srgbClr val="606060"/>
              </a:solidFill>
              <a:latin typeface="Calibri" panose="020F0502020204030204" pitchFamily="34" charset="0"/>
            </a:endParaRPr>
          </a:p>
          <a:p>
            <a:r>
              <a:rPr lang="is-IS" sz="1200" dirty="0">
                <a:solidFill>
                  <a:srgbClr val="606060"/>
                </a:solidFill>
                <a:latin typeface="Calibri" panose="020F0502020204030204" pitchFamily="34" charset="0"/>
              </a:rPr>
              <a:t>Spurningunni er svarað á kvarðanum 0 (mjög ólíklegt) til 10 (mjög líklegt) og er viðskiptavinum skipt í flokka eins og kemur fram hér til hliðar </a:t>
            </a:r>
          </a:p>
        </p:txBody>
      </p:sp>
      <p:sp>
        <p:nvSpPr>
          <p:cNvPr id="14" name="NPSdetractors"/>
          <p:cNvSpPr/>
          <p:nvPr/>
        </p:nvSpPr>
        <p:spPr bwMode="auto">
          <a:xfrm>
            <a:off x="5206864" y="4151620"/>
            <a:ext cx="1918793" cy="663551"/>
          </a:xfrm>
          <a:prstGeom prst="roundRect">
            <a:avLst/>
          </a:prstGeom>
          <a:solidFill>
            <a:schemeClr val="bg1"/>
          </a:solidFill>
          <a:ln w="31750" cap="flat" cmpd="sng" algn="ctr">
            <a:solidFill>
              <a:srgbClr val="FF9E01"/>
            </a:solidFill>
            <a:prstDash val="dash"/>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a:r>
              <a:rPr lang="is-IS" sz="1013" b="1" dirty="0">
                <a:solidFill>
                  <a:srgbClr val="606060"/>
                </a:solidFill>
                <a:latin typeface="Calibri" panose="020F0502020204030204" pitchFamily="34" charset="0"/>
              </a:rPr>
              <a:t>Hlutlausir (7-8)</a:t>
            </a:r>
          </a:p>
          <a:p>
            <a:pPr algn="ctr"/>
            <a:r>
              <a:rPr lang="is-IS" sz="900" dirty="0">
                <a:solidFill>
                  <a:srgbClr val="606060"/>
                </a:solidFill>
                <a:latin typeface="Calibri" panose="020F0502020204030204" pitchFamily="34" charset="0"/>
              </a:rPr>
              <a:t>eru ánægðir en ekki virkir talsmenn fyrirtækisins. </a:t>
            </a:r>
          </a:p>
        </p:txBody>
      </p:sp>
      <p:grpSp>
        <p:nvGrpSpPr>
          <p:cNvPr id="16" name="NPSformula"/>
          <p:cNvGrpSpPr/>
          <p:nvPr/>
        </p:nvGrpSpPr>
        <p:grpSpPr>
          <a:xfrm>
            <a:off x="3437875" y="1206121"/>
            <a:ext cx="5342012" cy="663551"/>
            <a:chOff x="4583832" y="1608162"/>
            <a:chExt cx="7122683" cy="884734"/>
          </a:xfrm>
        </p:grpSpPr>
        <p:sp>
          <p:nvSpPr>
            <p:cNvPr id="17" name="FormulaPromoters"/>
            <p:cNvSpPr/>
            <p:nvPr/>
          </p:nvSpPr>
          <p:spPr bwMode="auto">
            <a:xfrm>
              <a:off x="4583832" y="1608162"/>
              <a:ext cx="2558390" cy="884734"/>
            </a:xfrm>
            <a:prstGeom prst="roundRect">
              <a:avLst/>
            </a:prstGeom>
            <a:solidFill>
              <a:srgbClr val="6C9C2C"/>
            </a:solidFill>
            <a:ln w="31750" cap="flat" cmpd="sng" algn="ctr">
              <a:solidFill>
                <a:srgbClr val="6C9C2C"/>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is-IS" sz="1013" b="1" dirty="0">
                  <a:solidFill>
                    <a:schemeClr val="bg1"/>
                  </a:solidFill>
                  <a:latin typeface="Calibri" panose="020F0502020204030204" pitchFamily="34" charset="0"/>
                </a:rPr>
                <a:t>Hvetjendur (9-10)</a:t>
              </a:r>
            </a:p>
            <a:p>
              <a:pPr algn="ctr"/>
              <a:r>
                <a:rPr lang="is-IS" sz="900" dirty="0">
                  <a:solidFill>
                    <a:schemeClr val="bg1"/>
                  </a:solidFill>
                  <a:latin typeface="Calibri" panose="020F0502020204030204" pitchFamily="34" charset="0"/>
                </a:rPr>
                <a:t>eru tryggir viðskiptavinir sem miðla jákv</a:t>
              </a:r>
              <a:r>
                <a:rPr lang="is-IS" altLang="ja-JP" sz="900" dirty="0">
                  <a:solidFill>
                    <a:schemeClr val="bg1"/>
                  </a:solidFill>
                  <a:latin typeface="Calibri" panose="020F0502020204030204" pitchFamily="34" charset="0"/>
                </a:rPr>
                <a:t>æðum </a:t>
              </a:r>
              <a:r>
                <a:rPr lang="is-IS" sz="900" dirty="0">
                  <a:solidFill>
                    <a:schemeClr val="bg1"/>
                  </a:solidFill>
                  <a:latin typeface="Calibri" panose="020F0502020204030204" pitchFamily="34" charset="0"/>
                </a:rPr>
                <a:t>skilaboðum um fyrirtækið</a:t>
              </a:r>
            </a:p>
          </p:txBody>
        </p:sp>
        <p:sp>
          <p:nvSpPr>
            <p:cNvPr id="18" name="FormulaDetractors"/>
            <p:cNvSpPr/>
            <p:nvPr/>
          </p:nvSpPr>
          <p:spPr bwMode="auto">
            <a:xfrm>
              <a:off x="7613889" y="1608162"/>
              <a:ext cx="2558390" cy="884734"/>
            </a:xfrm>
            <a:prstGeom prst="roundRect">
              <a:avLst/>
            </a:prstGeom>
            <a:solidFill>
              <a:srgbClr val="C00000"/>
            </a:solidFill>
            <a:ln w="317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is-IS" sz="1013" b="1" dirty="0">
                  <a:solidFill>
                    <a:schemeClr val="bg1"/>
                  </a:solidFill>
                  <a:latin typeface="Calibri" panose="020F0502020204030204" pitchFamily="34" charset="0"/>
                </a:rPr>
                <a:t>Letjendur (0-6)</a:t>
              </a:r>
            </a:p>
            <a:p>
              <a:pPr algn="ctr"/>
              <a:r>
                <a:rPr lang="is-IS" sz="900" dirty="0">
                  <a:solidFill>
                    <a:schemeClr val="bg1"/>
                  </a:solidFill>
                  <a:latin typeface="Calibri" panose="020F0502020204030204" pitchFamily="34" charset="0"/>
                </a:rPr>
                <a:t>eru ósáttir viðskiptavinir sem geta skaðað fyrirtækið með því að miðla neikvæðum skilaboðum til annarra.</a:t>
              </a:r>
            </a:p>
          </p:txBody>
        </p:sp>
        <p:sp>
          <p:nvSpPr>
            <p:cNvPr id="19" name="FormulaNPS"/>
            <p:cNvSpPr/>
            <p:nvPr/>
          </p:nvSpPr>
          <p:spPr bwMode="auto">
            <a:xfrm>
              <a:off x="10664450" y="1608162"/>
              <a:ext cx="1042065" cy="884734"/>
            </a:xfrm>
            <a:prstGeom prst="roundRect">
              <a:avLst/>
            </a:prstGeom>
            <a:solidFill>
              <a:srgbClr val="32BDF2"/>
            </a:solidFill>
            <a:ln w="31750" cap="flat" cmpd="sng" algn="ctr">
              <a:solidFill>
                <a:srgbClr val="32BDF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is-IS" sz="1013" b="1" dirty="0">
                  <a:solidFill>
                    <a:schemeClr val="bg1"/>
                  </a:solidFill>
                  <a:latin typeface="Calibri" panose="020F0502020204030204" pitchFamily="34" charset="0"/>
                </a:rPr>
                <a:t>NPS</a:t>
              </a:r>
            </a:p>
          </p:txBody>
        </p:sp>
        <p:sp>
          <p:nvSpPr>
            <p:cNvPr id="20" name="SignEqual"/>
            <p:cNvSpPr/>
            <p:nvPr/>
          </p:nvSpPr>
          <p:spPr bwMode="auto">
            <a:xfrm>
              <a:off x="10238364" y="1871658"/>
              <a:ext cx="360000" cy="360000"/>
            </a:xfrm>
            <a:prstGeom prst="mathEqual">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sp>
          <p:nvSpPr>
            <p:cNvPr id="21" name="SignMinus"/>
            <p:cNvSpPr/>
            <p:nvPr/>
          </p:nvSpPr>
          <p:spPr bwMode="auto">
            <a:xfrm>
              <a:off x="7184265" y="1871658"/>
              <a:ext cx="360000" cy="360000"/>
            </a:xfrm>
            <a:prstGeom prst="mathMinus">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grpSp>
      <p:grpSp>
        <p:nvGrpSpPr>
          <p:cNvPr id="22" name="NPSpicture"/>
          <p:cNvGrpSpPr/>
          <p:nvPr/>
        </p:nvGrpSpPr>
        <p:grpSpPr>
          <a:xfrm>
            <a:off x="3585136" y="2355726"/>
            <a:ext cx="5026060" cy="1358894"/>
            <a:chOff x="4780181" y="3140968"/>
            <a:chExt cx="6701413" cy="1811858"/>
          </a:xfrm>
        </p:grpSpPr>
        <p:sp>
          <p:nvSpPr>
            <p:cNvPr id="24" name="NPStext10"/>
            <p:cNvSpPr txBox="1"/>
            <p:nvPr/>
          </p:nvSpPr>
          <p:spPr>
            <a:xfrm>
              <a:off x="4839559" y="4436154"/>
              <a:ext cx="588694" cy="516672"/>
            </a:xfrm>
            <a:prstGeom prst="rect">
              <a:avLst/>
            </a:prstGeom>
            <a:noFill/>
          </p:spPr>
          <p:txBody>
            <a:bodyPr wrap="square" rtlCol="0" anchor="ctr" anchorCtr="1">
              <a:noAutofit/>
            </a:bodyPr>
            <a:lstStyle/>
            <a:p>
              <a:r>
                <a:rPr lang="en-US" sz="1500" b="1" dirty="0">
                  <a:solidFill>
                    <a:srgbClr val="6C9C2C"/>
                  </a:solidFill>
                  <a:latin typeface="Calibri" panose="020F0502020204030204" pitchFamily="34" charset="0"/>
                </a:rPr>
                <a:t>10</a:t>
              </a:r>
            </a:p>
          </p:txBody>
        </p:sp>
        <p:sp>
          <p:nvSpPr>
            <p:cNvPr id="26" name="NPStext9"/>
            <p:cNvSpPr txBox="1"/>
            <p:nvPr/>
          </p:nvSpPr>
          <p:spPr>
            <a:xfrm>
              <a:off x="5448216" y="4436154"/>
              <a:ext cx="588694" cy="516672"/>
            </a:xfrm>
            <a:prstGeom prst="rect">
              <a:avLst/>
            </a:prstGeom>
            <a:noFill/>
          </p:spPr>
          <p:txBody>
            <a:bodyPr wrap="square" rtlCol="0" anchor="ctr" anchorCtr="1">
              <a:noAutofit/>
            </a:bodyPr>
            <a:lstStyle/>
            <a:p>
              <a:r>
                <a:rPr lang="en-US" sz="1500" b="1" dirty="0">
                  <a:solidFill>
                    <a:srgbClr val="6C9C2C"/>
                  </a:solidFill>
                  <a:latin typeface="Calibri" panose="020F0502020204030204" pitchFamily="34" charset="0"/>
                </a:rPr>
                <a:t>9</a:t>
              </a:r>
            </a:p>
          </p:txBody>
        </p:sp>
        <p:sp>
          <p:nvSpPr>
            <p:cNvPr id="27" name="NPStext8"/>
            <p:cNvSpPr txBox="1"/>
            <p:nvPr/>
          </p:nvSpPr>
          <p:spPr>
            <a:xfrm>
              <a:off x="6058479" y="4436154"/>
              <a:ext cx="588694" cy="516672"/>
            </a:xfrm>
            <a:prstGeom prst="rect">
              <a:avLst/>
            </a:prstGeom>
            <a:noFill/>
          </p:spPr>
          <p:txBody>
            <a:bodyPr wrap="square" rtlCol="0" anchor="ctr" anchorCtr="1">
              <a:noAutofit/>
            </a:bodyPr>
            <a:lstStyle/>
            <a:p>
              <a:r>
                <a:rPr lang="en-US" sz="1500" b="1" dirty="0">
                  <a:solidFill>
                    <a:srgbClr val="FF9E01"/>
                  </a:solidFill>
                  <a:latin typeface="Calibri" panose="020F0502020204030204" pitchFamily="34" charset="0"/>
                </a:rPr>
                <a:t>8</a:t>
              </a:r>
            </a:p>
          </p:txBody>
        </p:sp>
        <p:sp>
          <p:nvSpPr>
            <p:cNvPr id="28" name="NPStext7"/>
            <p:cNvSpPr txBox="1"/>
            <p:nvPr/>
          </p:nvSpPr>
          <p:spPr>
            <a:xfrm>
              <a:off x="6666223" y="4436154"/>
              <a:ext cx="588694" cy="516672"/>
            </a:xfrm>
            <a:prstGeom prst="rect">
              <a:avLst/>
            </a:prstGeom>
            <a:noFill/>
          </p:spPr>
          <p:txBody>
            <a:bodyPr wrap="square" rtlCol="0" anchor="ctr" anchorCtr="1">
              <a:noAutofit/>
            </a:bodyPr>
            <a:lstStyle/>
            <a:p>
              <a:r>
                <a:rPr lang="en-US" sz="1500" b="1" dirty="0">
                  <a:solidFill>
                    <a:srgbClr val="FF9E01"/>
                  </a:solidFill>
                  <a:latin typeface="Calibri" panose="020F0502020204030204" pitchFamily="34" charset="0"/>
                </a:rPr>
                <a:t>7</a:t>
              </a:r>
            </a:p>
          </p:txBody>
        </p:sp>
        <p:sp>
          <p:nvSpPr>
            <p:cNvPr id="25" name="NPStext6"/>
            <p:cNvSpPr txBox="1"/>
            <p:nvPr/>
          </p:nvSpPr>
          <p:spPr>
            <a:xfrm>
              <a:off x="7278543" y="4436154"/>
              <a:ext cx="588694" cy="516672"/>
            </a:xfrm>
            <a:prstGeom prst="rect">
              <a:avLst/>
            </a:prstGeom>
            <a:noFill/>
          </p:spPr>
          <p:txBody>
            <a:bodyPr wrap="square" rtlCol="0" anchor="ctr" anchorCtr="1">
              <a:noAutofit/>
            </a:bodyPr>
            <a:lstStyle/>
            <a:p>
              <a:r>
                <a:rPr lang="en-US" sz="1500" b="1" dirty="0">
                  <a:solidFill>
                    <a:srgbClr val="AA0001"/>
                  </a:solidFill>
                  <a:latin typeface="Calibri" panose="020F0502020204030204" pitchFamily="34" charset="0"/>
                </a:rPr>
                <a:t>6</a:t>
              </a:r>
            </a:p>
          </p:txBody>
        </p:sp>
        <p:sp>
          <p:nvSpPr>
            <p:cNvPr id="29" name="NPStext5"/>
            <p:cNvSpPr txBox="1"/>
            <p:nvPr/>
          </p:nvSpPr>
          <p:spPr>
            <a:xfrm>
              <a:off x="7880954" y="4436154"/>
              <a:ext cx="588694" cy="516672"/>
            </a:xfrm>
            <a:prstGeom prst="rect">
              <a:avLst/>
            </a:prstGeom>
            <a:noFill/>
          </p:spPr>
          <p:txBody>
            <a:bodyPr wrap="square" rtlCol="0" anchor="ctr" anchorCtr="1">
              <a:noAutofit/>
            </a:bodyPr>
            <a:lstStyle/>
            <a:p>
              <a:r>
                <a:rPr lang="en-US" sz="1500" b="1" dirty="0">
                  <a:solidFill>
                    <a:srgbClr val="AA0001"/>
                  </a:solidFill>
                  <a:latin typeface="Calibri" panose="020F0502020204030204" pitchFamily="34" charset="0"/>
                </a:rPr>
                <a:t>5</a:t>
              </a:r>
            </a:p>
          </p:txBody>
        </p:sp>
        <p:sp>
          <p:nvSpPr>
            <p:cNvPr id="30" name="NPStext4"/>
            <p:cNvSpPr txBox="1"/>
            <p:nvPr/>
          </p:nvSpPr>
          <p:spPr>
            <a:xfrm>
              <a:off x="8474224" y="4436154"/>
              <a:ext cx="588694" cy="516672"/>
            </a:xfrm>
            <a:prstGeom prst="rect">
              <a:avLst/>
            </a:prstGeom>
            <a:noFill/>
          </p:spPr>
          <p:txBody>
            <a:bodyPr wrap="square" rtlCol="0" anchor="ctr" anchorCtr="1">
              <a:noAutofit/>
            </a:bodyPr>
            <a:lstStyle/>
            <a:p>
              <a:r>
                <a:rPr lang="en-US" sz="1500" b="1" dirty="0">
                  <a:solidFill>
                    <a:srgbClr val="AA0001"/>
                  </a:solidFill>
                  <a:latin typeface="Calibri" panose="020F0502020204030204" pitchFamily="34" charset="0"/>
                </a:rPr>
                <a:t>4</a:t>
              </a:r>
            </a:p>
          </p:txBody>
        </p:sp>
        <p:sp>
          <p:nvSpPr>
            <p:cNvPr id="31" name="NPStext3"/>
            <p:cNvSpPr txBox="1"/>
            <p:nvPr/>
          </p:nvSpPr>
          <p:spPr>
            <a:xfrm>
              <a:off x="9091493" y="4436154"/>
              <a:ext cx="588694" cy="516672"/>
            </a:xfrm>
            <a:prstGeom prst="rect">
              <a:avLst/>
            </a:prstGeom>
            <a:noFill/>
          </p:spPr>
          <p:txBody>
            <a:bodyPr wrap="square" rtlCol="0" anchor="ctr" anchorCtr="1">
              <a:noAutofit/>
            </a:bodyPr>
            <a:lstStyle/>
            <a:p>
              <a:r>
                <a:rPr lang="en-US" sz="1500" b="1" dirty="0">
                  <a:solidFill>
                    <a:srgbClr val="AA0001"/>
                  </a:solidFill>
                  <a:latin typeface="Calibri" panose="020F0502020204030204" pitchFamily="34" charset="0"/>
                </a:rPr>
                <a:t>3</a:t>
              </a:r>
            </a:p>
          </p:txBody>
        </p:sp>
        <p:sp>
          <p:nvSpPr>
            <p:cNvPr id="32" name="NPStext2"/>
            <p:cNvSpPr txBox="1"/>
            <p:nvPr/>
          </p:nvSpPr>
          <p:spPr>
            <a:xfrm>
              <a:off x="9678365" y="4436154"/>
              <a:ext cx="588694" cy="516672"/>
            </a:xfrm>
            <a:prstGeom prst="rect">
              <a:avLst/>
            </a:prstGeom>
            <a:noFill/>
          </p:spPr>
          <p:txBody>
            <a:bodyPr wrap="square" rtlCol="0" anchor="ctr" anchorCtr="1">
              <a:noAutofit/>
            </a:bodyPr>
            <a:lstStyle/>
            <a:p>
              <a:r>
                <a:rPr lang="en-US" sz="1500" b="1" dirty="0">
                  <a:solidFill>
                    <a:srgbClr val="AA0001"/>
                  </a:solidFill>
                  <a:latin typeface="Calibri" panose="020F0502020204030204" pitchFamily="34" charset="0"/>
                </a:rPr>
                <a:t>2</a:t>
              </a:r>
            </a:p>
          </p:txBody>
        </p:sp>
        <p:sp>
          <p:nvSpPr>
            <p:cNvPr id="33" name="NPStext1"/>
            <p:cNvSpPr txBox="1"/>
            <p:nvPr/>
          </p:nvSpPr>
          <p:spPr>
            <a:xfrm>
              <a:off x="10286496" y="4436154"/>
              <a:ext cx="588694" cy="516672"/>
            </a:xfrm>
            <a:prstGeom prst="rect">
              <a:avLst/>
            </a:prstGeom>
            <a:noFill/>
          </p:spPr>
          <p:txBody>
            <a:bodyPr wrap="square" rtlCol="0" anchor="ctr" anchorCtr="1">
              <a:noAutofit/>
            </a:bodyPr>
            <a:lstStyle/>
            <a:p>
              <a:r>
                <a:rPr lang="en-US" sz="1500" b="1" dirty="0">
                  <a:solidFill>
                    <a:srgbClr val="AA0001"/>
                  </a:solidFill>
                  <a:latin typeface="Calibri" panose="020F0502020204030204" pitchFamily="34" charset="0"/>
                </a:rPr>
                <a:t>1</a:t>
              </a:r>
            </a:p>
          </p:txBody>
        </p:sp>
        <p:sp>
          <p:nvSpPr>
            <p:cNvPr id="34" name="NPStext0"/>
            <p:cNvSpPr txBox="1"/>
            <p:nvPr/>
          </p:nvSpPr>
          <p:spPr>
            <a:xfrm>
              <a:off x="10864251" y="4436154"/>
              <a:ext cx="588694" cy="516672"/>
            </a:xfrm>
            <a:prstGeom prst="rect">
              <a:avLst/>
            </a:prstGeom>
            <a:noFill/>
          </p:spPr>
          <p:txBody>
            <a:bodyPr wrap="square" rtlCol="0" anchor="ctr" anchorCtr="1">
              <a:noAutofit/>
            </a:bodyPr>
            <a:lstStyle/>
            <a:p>
              <a:r>
                <a:rPr lang="en-US" sz="1500" b="1" dirty="0">
                  <a:solidFill>
                    <a:srgbClr val="AA0001"/>
                  </a:solidFill>
                  <a:latin typeface="Calibri" panose="020F0502020204030204" pitchFamily="34" charset="0"/>
                </a:rPr>
                <a:t>0</a:t>
              </a:r>
            </a:p>
          </p:txBody>
        </p:sp>
        <p:cxnSp>
          <p:nvCxnSpPr>
            <p:cNvPr id="37" name="NPSlineGreen"/>
            <p:cNvCxnSpPr/>
            <p:nvPr/>
          </p:nvCxnSpPr>
          <p:spPr bwMode="auto">
            <a:xfrm>
              <a:off x="4843292" y="4509120"/>
              <a:ext cx="1114599" cy="0"/>
            </a:xfrm>
            <a:prstGeom prst="line">
              <a:avLst/>
            </a:prstGeom>
            <a:solidFill>
              <a:schemeClr val="accent1"/>
            </a:solidFill>
            <a:ln w="28575" cap="flat" cmpd="sng" algn="ctr">
              <a:solidFill>
                <a:srgbClr val="6C9C2C"/>
              </a:solidFill>
              <a:prstDash val="solid"/>
              <a:round/>
              <a:headEnd type="diamond" w="med" len="med"/>
              <a:tailEnd type="diamond" w="med" len="med"/>
            </a:ln>
            <a:effectLst/>
          </p:spPr>
        </p:cxnSp>
        <p:cxnSp>
          <p:nvCxnSpPr>
            <p:cNvPr id="38" name="NPSlineYellow"/>
            <p:cNvCxnSpPr/>
            <p:nvPr/>
          </p:nvCxnSpPr>
          <p:spPr bwMode="auto">
            <a:xfrm>
              <a:off x="6065482" y="4509120"/>
              <a:ext cx="1110018" cy="0"/>
            </a:xfrm>
            <a:prstGeom prst="line">
              <a:avLst/>
            </a:prstGeom>
            <a:solidFill>
              <a:schemeClr val="accent1"/>
            </a:solidFill>
            <a:ln w="28575" cap="flat" cmpd="sng" algn="ctr">
              <a:solidFill>
                <a:srgbClr val="FF9E01"/>
              </a:solidFill>
              <a:prstDash val="solid"/>
              <a:round/>
              <a:headEnd type="diamond" w="med" len="med"/>
              <a:tailEnd type="diamond" w="med" len="med"/>
            </a:ln>
            <a:effectLst/>
          </p:spPr>
        </p:cxnSp>
        <p:cxnSp>
          <p:nvCxnSpPr>
            <p:cNvPr id="39" name="NPSlineRed"/>
            <p:cNvCxnSpPr/>
            <p:nvPr/>
          </p:nvCxnSpPr>
          <p:spPr bwMode="auto">
            <a:xfrm>
              <a:off x="7285038" y="4509120"/>
              <a:ext cx="4168775" cy="0"/>
            </a:xfrm>
            <a:prstGeom prst="line">
              <a:avLst/>
            </a:prstGeom>
            <a:solidFill>
              <a:schemeClr val="accent1"/>
            </a:solidFill>
            <a:ln w="28575" cap="flat" cmpd="sng" algn="ctr">
              <a:solidFill>
                <a:srgbClr val="AA0001"/>
              </a:solidFill>
              <a:prstDash val="solid"/>
              <a:round/>
              <a:headEnd type="diamond" w="med" len="med"/>
              <a:tailEnd type="diamond" w="med" len="med"/>
            </a:ln>
            <a:effectLst/>
          </p:spPr>
        </p:cxnSp>
        <p:pic>
          <p:nvPicPr>
            <p:cNvPr id="35" name="NPS910"/>
            <p:cNvPicPr>
              <a:picLocks noChangeAspect="1"/>
            </p:cNvPicPr>
            <p:nvPr/>
          </p:nvPicPr>
          <p:blipFill>
            <a:blip r:embed="rId4"/>
            <a:stretch>
              <a:fillRect/>
            </a:stretch>
          </p:blipFill>
          <p:spPr>
            <a:xfrm>
              <a:off x="4780181" y="3140968"/>
              <a:ext cx="1292072" cy="1291537"/>
            </a:xfrm>
            <a:prstGeom prst="rect">
              <a:avLst/>
            </a:prstGeom>
            <a:ln>
              <a:noFill/>
            </a:ln>
          </p:spPr>
        </p:pic>
        <p:pic>
          <p:nvPicPr>
            <p:cNvPr id="36" name="NPS78"/>
            <p:cNvPicPr>
              <a:picLocks noChangeAspect="1"/>
            </p:cNvPicPr>
            <p:nvPr/>
          </p:nvPicPr>
          <p:blipFill>
            <a:blip r:embed="rId5"/>
            <a:stretch>
              <a:fillRect/>
            </a:stretch>
          </p:blipFill>
          <p:spPr>
            <a:xfrm>
              <a:off x="5998981" y="3140968"/>
              <a:ext cx="1292072" cy="1291537"/>
            </a:xfrm>
            <a:prstGeom prst="rect">
              <a:avLst/>
            </a:prstGeom>
            <a:ln>
              <a:noFill/>
            </a:ln>
          </p:spPr>
        </p:pic>
        <p:pic>
          <p:nvPicPr>
            <p:cNvPr id="23" name="NPS56"/>
            <p:cNvPicPr>
              <a:picLocks noChangeAspect="1"/>
            </p:cNvPicPr>
            <p:nvPr/>
          </p:nvPicPr>
          <p:blipFill>
            <a:blip r:embed="rId6"/>
            <a:stretch>
              <a:fillRect/>
            </a:stretch>
          </p:blipFill>
          <p:spPr>
            <a:xfrm>
              <a:off x="7213712" y="3140968"/>
              <a:ext cx="1292072" cy="1291537"/>
            </a:xfrm>
            <a:prstGeom prst="rect">
              <a:avLst/>
            </a:prstGeom>
            <a:ln>
              <a:noFill/>
            </a:ln>
          </p:spPr>
        </p:pic>
        <p:pic>
          <p:nvPicPr>
            <p:cNvPr id="40" name="NPS34"/>
            <p:cNvPicPr>
              <a:picLocks noChangeAspect="1"/>
            </p:cNvPicPr>
            <p:nvPr/>
          </p:nvPicPr>
          <p:blipFill>
            <a:blip r:embed="rId6"/>
            <a:stretch>
              <a:fillRect/>
            </a:stretch>
          </p:blipFill>
          <p:spPr>
            <a:xfrm>
              <a:off x="8418918" y="3140968"/>
              <a:ext cx="1292072" cy="1291537"/>
            </a:xfrm>
            <a:prstGeom prst="rect">
              <a:avLst/>
            </a:prstGeom>
            <a:ln>
              <a:noFill/>
            </a:ln>
          </p:spPr>
        </p:pic>
        <p:pic>
          <p:nvPicPr>
            <p:cNvPr id="41" name="NPS12"/>
            <p:cNvPicPr>
              <a:picLocks noChangeAspect="1"/>
            </p:cNvPicPr>
            <p:nvPr/>
          </p:nvPicPr>
          <p:blipFill>
            <a:blip r:embed="rId6"/>
            <a:stretch>
              <a:fillRect/>
            </a:stretch>
          </p:blipFill>
          <p:spPr>
            <a:xfrm>
              <a:off x="9614599" y="3140968"/>
              <a:ext cx="1292072" cy="1291537"/>
            </a:xfrm>
            <a:prstGeom prst="rect">
              <a:avLst/>
            </a:prstGeom>
            <a:ln>
              <a:noFill/>
            </a:ln>
          </p:spPr>
        </p:pic>
        <p:pic>
          <p:nvPicPr>
            <p:cNvPr id="42" name="NPS0"/>
            <p:cNvPicPr>
              <a:picLocks noChangeAspect="1"/>
            </p:cNvPicPr>
            <p:nvPr/>
          </p:nvPicPr>
          <p:blipFill rotWithShape="1">
            <a:blip r:embed="rId6"/>
            <a:srcRect r="47622"/>
            <a:stretch/>
          </p:blipFill>
          <p:spPr>
            <a:xfrm>
              <a:off x="10804827" y="3146844"/>
              <a:ext cx="676767" cy="1291537"/>
            </a:xfrm>
            <a:prstGeom prst="rect">
              <a:avLst/>
            </a:prstGeom>
            <a:ln>
              <a:noFill/>
            </a:ln>
          </p:spPr>
        </p:pic>
      </p:grpSp>
      <p:sp>
        <p:nvSpPr>
          <p:cNvPr id="43" name="ArrowPromoters"/>
          <p:cNvSpPr/>
          <p:nvPr/>
        </p:nvSpPr>
        <p:spPr bwMode="auto">
          <a:xfrm rot="19800000">
            <a:off x="3572573" y="2004371"/>
            <a:ext cx="297000" cy="297000"/>
          </a:xfrm>
          <a:prstGeom prst="bentArrow">
            <a:avLst>
              <a:gd name="adj1" fmla="val 25000"/>
              <a:gd name="adj2" fmla="val 25000"/>
              <a:gd name="adj3" fmla="val 25000"/>
              <a:gd name="adj4" fmla="val 75000"/>
            </a:avLst>
          </a:prstGeom>
          <a:solidFill>
            <a:srgbClr val="6C9C2C"/>
          </a:solidFill>
          <a:ln w="9525" cap="flat" cmpd="sng" algn="ctr">
            <a:solidFill>
              <a:srgbClr val="6C9C2C"/>
            </a:solidFill>
            <a:prstDash val="solid"/>
            <a:round/>
            <a:headEnd type="none" w="med" len="med"/>
            <a:tailEnd type="none" w="med" len="med"/>
          </a:ln>
          <a:effectLst/>
          <a:scene3d>
            <a:camera prst="orthographicFront">
              <a:rot lat="0" lon="0" rev="0"/>
            </a:camera>
            <a:lightRig rig="threePt" dir="t"/>
          </a:scene3d>
          <a:sp3d/>
        </p:spPr>
        <p:txBody>
          <a:bodyPr vert="horz" wrap="none" lIns="68580" tIns="34290" rIns="68580" bIns="3429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sp>
        <p:nvSpPr>
          <p:cNvPr id="45" name="ArrowNeutral"/>
          <p:cNvSpPr/>
          <p:nvPr/>
        </p:nvSpPr>
        <p:spPr bwMode="auto">
          <a:xfrm rot="12600000">
            <a:off x="4868717" y="3793716"/>
            <a:ext cx="297000" cy="297000"/>
          </a:xfrm>
          <a:prstGeom prst="bentArrow">
            <a:avLst>
              <a:gd name="adj1" fmla="val 25000"/>
              <a:gd name="adj2" fmla="val 25000"/>
              <a:gd name="adj3" fmla="val 25000"/>
              <a:gd name="adj4" fmla="val 75000"/>
            </a:avLst>
          </a:prstGeom>
          <a:solidFill>
            <a:srgbClr val="FF9E01"/>
          </a:solidFill>
          <a:ln w="9525" cap="flat" cmpd="sng" algn="ctr">
            <a:solidFill>
              <a:srgbClr val="FF9E01"/>
            </a:solidFill>
            <a:prstDash val="solid"/>
            <a:round/>
            <a:headEnd type="none" w="med" len="med"/>
            <a:tailEnd type="none" w="med" len="med"/>
          </a:ln>
          <a:effectLst/>
          <a:scene3d>
            <a:camera prst="orthographicFront">
              <a:rot lat="10200000" lon="0" rev="0"/>
            </a:camera>
            <a:lightRig rig="threePt" dir="t"/>
          </a:scene3d>
          <a:sp3d/>
        </p:spPr>
        <p:txBody>
          <a:bodyPr vert="horz" wrap="none" lIns="68580" tIns="34290" rIns="68580" bIns="3429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sp>
        <p:nvSpPr>
          <p:cNvPr id="44" name="ArrowDetractors"/>
          <p:cNvSpPr/>
          <p:nvPr/>
        </p:nvSpPr>
        <p:spPr bwMode="auto">
          <a:xfrm rot="1800000">
            <a:off x="7441407" y="2004371"/>
            <a:ext cx="297000" cy="297000"/>
          </a:xfrm>
          <a:prstGeom prst="bentArrow">
            <a:avLst>
              <a:gd name="adj1" fmla="val 25000"/>
              <a:gd name="adj2" fmla="val 25000"/>
              <a:gd name="adj3" fmla="val 25000"/>
              <a:gd name="adj4" fmla="val 75000"/>
            </a:avLst>
          </a:prstGeom>
          <a:solidFill>
            <a:srgbClr val="AA0001"/>
          </a:solidFill>
          <a:ln w="9525" cap="flat" cmpd="sng" algn="ctr">
            <a:solidFill>
              <a:srgbClr val="AA0001"/>
            </a:solidFill>
            <a:prstDash val="solid"/>
            <a:round/>
            <a:headEnd type="none" w="med" len="med"/>
            <a:tailEnd type="none" w="med" len="med"/>
          </a:ln>
          <a:effectLst/>
          <a:scene3d>
            <a:camera prst="orthographicFront">
              <a:rot lat="10200000" lon="0" rev="0"/>
            </a:camera>
            <a:lightRig rig="threePt" dir="t"/>
          </a:scene3d>
          <a:sp3d/>
        </p:spPr>
        <p:txBody>
          <a:bodyPr vert="horz" wrap="none" lIns="68580" tIns="34290" rIns="68580" bIns="3429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5153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MR_NPS">
    <p:spTree>
      <p:nvGrpSpPr>
        <p:cNvPr id="1" name=""/>
        <p:cNvGrpSpPr/>
        <p:nvPr/>
      </p:nvGrpSpPr>
      <p:grpSpPr>
        <a:xfrm>
          <a:off x="0" y="0"/>
          <a:ext cx="0" cy="0"/>
          <a:chOff x="0" y="0"/>
          <a:chExt cx="0" cy="0"/>
        </a:xfrm>
      </p:grpSpPr>
      <p:cxnSp>
        <p:nvCxnSpPr>
          <p:cNvPr id="15" name="Straight Connector 14"/>
          <p:cNvCxnSpPr/>
          <p:nvPr userDrawn="1"/>
        </p:nvCxnSpPr>
        <p:spPr bwMode="auto">
          <a:xfrm>
            <a:off x="0" y="552097"/>
            <a:ext cx="9144000" cy="0"/>
          </a:xfrm>
          <a:prstGeom prst="line">
            <a:avLst/>
          </a:prstGeom>
          <a:solidFill>
            <a:schemeClr val="accent1"/>
          </a:solidFill>
          <a:ln w="25400" cap="flat" cmpd="sng" algn="ctr">
            <a:gradFill flip="none" rotWithShape="1">
              <a:gsLst>
                <a:gs pos="58000">
                  <a:srgbClr val="9DDFF9"/>
                </a:gs>
                <a:gs pos="83000">
                  <a:srgbClr val="0B8DD8"/>
                </a:gs>
              </a:gsLst>
              <a:lin ang="10800000" scaled="1"/>
              <a:tileRect/>
            </a:gradFill>
            <a:prstDash val="solid"/>
            <a:round/>
            <a:headEnd type="none" w="med" len="med"/>
            <a:tailEnd type="none" w="med" len="med"/>
          </a:ln>
          <a:effectLst/>
        </p:spPr>
      </p:cxnSp>
      <p:pic>
        <p:nvPicPr>
          <p:cNvPr id="12" name="Picture 11">
            <a:hlinkClick r:id="rId2" action="ppaction://hlinksldjump"/>
          </p:cNvPr>
          <p:cNvPicPr>
            <a:picLocks noChangeAspect="1"/>
          </p:cNvPicPr>
          <p:nvPr userDrawn="1"/>
        </p:nvPicPr>
        <p:blipFill rotWithShape="1">
          <a:blip r:embed="rId3"/>
          <a:srcRect l="1109" t="3331" r="173"/>
          <a:stretch/>
        </p:blipFill>
        <p:spPr>
          <a:xfrm>
            <a:off x="89502" y="42618"/>
            <a:ext cx="736793" cy="486000"/>
          </a:xfrm>
          <a:prstGeom prst="rect">
            <a:avLst/>
          </a:prstGeom>
        </p:spPr>
      </p:pic>
      <p:sp>
        <p:nvSpPr>
          <p:cNvPr id="8" name="TextBox 7"/>
          <p:cNvSpPr txBox="1"/>
          <p:nvPr userDrawn="1"/>
        </p:nvSpPr>
        <p:spPr>
          <a:xfrm>
            <a:off x="359533" y="792656"/>
            <a:ext cx="2023311" cy="248209"/>
          </a:xfrm>
          <a:prstGeom prst="rect">
            <a:avLst/>
          </a:prstGeom>
          <a:noFill/>
        </p:spPr>
        <p:txBody>
          <a:bodyPr wrap="none" rtlCol="0">
            <a:spAutoFit/>
          </a:bodyPr>
          <a:lstStyle/>
          <a:p>
            <a:r>
              <a:rPr lang="en-US" sz="1013" b="1" dirty="0">
                <a:solidFill>
                  <a:srgbClr val="31BDF2"/>
                </a:solidFill>
                <a:latin typeface="Calibri" panose="020F0502020204030204" pitchFamily="34" charset="0"/>
              </a:rPr>
              <a:t>HVAÐ ER NET PROMOTERS SCORE</a:t>
            </a:r>
          </a:p>
        </p:txBody>
      </p:sp>
      <p:sp>
        <p:nvSpPr>
          <p:cNvPr id="9" name="Rectangle 8"/>
          <p:cNvSpPr/>
          <p:nvPr userDrawn="1"/>
        </p:nvSpPr>
        <p:spPr>
          <a:xfrm>
            <a:off x="359532" y="1070630"/>
            <a:ext cx="2792288" cy="3600986"/>
          </a:xfrm>
          <a:prstGeom prst="rect">
            <a:avLst/>
          </a:prstGeom>
        </p:spPr>
        <p:txBody>
          <a:bodyPr wrap="square">
            <a:spAutoFit/>
          </a:bodyPr>
          <a:lstStyle/>
          <a:p>
            <a:r>
              <a:rPr lang="is-IS" sz="1200" dirty="0" err="1">
                <a:solidFill>
                  <a:schemeClr val="tx1">
                    <a:lumMod val="75000"/>
                    <a:lumOff val="25000"/>
                  </a:schemeClr>
                </a:solidFill>
                <a:latin typeface="Calibri" panose="020F0502020204030204" pitchFamily="34" charset="0"/>
              </a:rPr>
              <a:t>Employee</a:t>
            </a:r>
            <a:r>
              <a:rPr lang="is-IS" sz="1200" dirty="0">
                <a:solidFill>
                  <a:schemeClr val="tx1">
                    <a:lumMod val="75000"/>
                    <a:lumOff val="25000"/>
                  </a:schemeClr>
                </a:solidFill>
                <a:latin typeface="Calibri" panose="020F0502020204030204" pitchFamily="34" charset="0"/>
              </a:rPr>
              <a:t> Net Promoters </a:t>
            </a:r>
            <a:r>
              <a:rPr lang="is-IS" sz="1200" dirty="0" err="1">
                <a:solidFill>
                  <a:schemeClr val="tx1">
                    <a:lumMod val="75000"/>
                    <a:lumOff val="25000"/>
                  </a:schemeClr>
                </a:solidFill>
                <a:latin typeface="Calibri" panose="020F0502020204030204" pitchFamily="34" charset="0"/>
              </a:rPr>
              <a:t>Score</a:t>
            </a:r>
            <a:r>
              <a:rPr lang="is-IS" sz="1200" dirty="0">
                <a:solidFill>
                  <a:schemeClr val="tx1">
                    <a:lumMod val="75000"/>
                    <a:lumOff val="25000"/>
                  </a:schemeClr>
                </a:solidFill>
                <a:latin typeface="Calibri" panose="020F0502020204030204" pitchFamily="34" charset="0"/>
              </a:rPr>
              <a:t> (</a:t>
            </a:r>
            <a:r>
              <a:rPr lang="is-IS" sz="1200" dirty="0" err="1">
                <a:solidFill>
                  <a:schemeClr val="tx1">
                    <a:lumMod val="75000"/>
                    <a:lumOff val="25000"/>
                  </a:schemeClr>
                </a:solidFill>
                <a:latin typeface="Calibri" panose="020F0502020204030204" pitchFamily="34" charset="0"/>
              </a:rPr>
              <a:t>eNPS</a:t>
            </a:r>
            <a:r>
              <a:rPr lang="is-IS" sz="1200" dirty="0">
                <a:solidFill>
                  <a:schemeClr val="tx1">
                    <a:lumMod val="75000"/>
                    <a:lumOff val="25000"/>
                  </a:schemeClr>
                </a:solidFill>
                <a:latin typeface="Calibri" panose="020F0502020204030204" pitchFamily="34" charset="0"/>
              </a:rPr>
              <a:t>) er mælikvarði á tryggð starfsmanna við fyrirtæki og byggir á því að flokka starfsmenn fyrirtækis í þrjá flokka: </a:t>
            </a:r>
          </a:p>
          <a:p>
            <a:endParaRPr lang="is-IS" sz="1200" dirty="0">
              <a:solidFill>
                <a:schemeClr val="tx1">
                  <a:lumMod val="75000"/>
                  <a:lumOff val="25000"/>
                </a:schemeClr>
              </a:solidFill>
              <a:latin typeface="Calibri" panose="020F0502020204030204" pitchFamily="34" charset="0"/>
            </a:endParaRPr>
          </a:p>
          <a:p>
            <a:pPr marL="214313" indent="-214313">
              <a:buClr>
                <a:srgbClr val="32BDF2"/>
              </a:buClr>
              <a:buFont typeface="Calibri" panose="020F0502020204030204" pitchFamily="34" charset="0"/>
              <a:buChar char="&gt;"/>
            </a:pPr>
            <a:r>
              <a:rPr lang="is-IS" sz="1200" dirty="0">
                <a:solidFill>
                  <a:schemeClr val="tx1">
                    <a:lumMod val="75000"/>
                    <a:lumOff val="25000"/>
                  </a:schemeClr>
                </a:solidFill>
                <a:latin typeface="Calibri" panose="020F0502020204030204" pitchFamily="34" charset="0"/>
              </a:rPr>
              <a:t>Hvetjendur (Promoters)</a:t>
            </a:r>
          </a:p>
          <a:p>
            <a:pPr marL="214313" indent="-214313">
              <a:buClr>
                <a:srgbClr val="32BDF2"/>
              </a:buClr>
              <a:buFont typeface="Calibri" panose="020F0502020204030204" pitchFamily="34" charset="0"/>
              <a:buChar char="&gt;"/>
            </a:pPr>
            <a:r>
              <a:rPr lang="is-IS" sz="1200" dirty="0">
                <a:solidFill>
                  <a:schemeClr val="tx1">
                    <a:lumMod val="75000"/>
                    <a:lumOff val="25000"/>
                  </a:schemeClr>
                </a:solidFill>
                <a:latin typeface="Calibri" panose="020F0502020204030204" pitchFamily="34" charset="0"/>
              </a:rPr>
              <a:t>Hlutlausa (Neutral)</a:t>
            </a:r>
          </a:p>
          <a:p>
            <a:pPr marL="214313" indent="-214313">
              <a:buClr>
                <a:srgbClr val="32BDF2"/>
              </a:buClr>
              <a:buFont typeface="Calibri" panose="020F0502020204030204" pitchFamily="34" charset="0"/>
              <a:buChar char="&gt;"/>
            </a:pPr>
            <a:r>
              <a:rPr lang="is-IS" sz="1200" dirty="0">
                <a:solidFill>
                  <a:schemeClr val="tx1">
                    <a:lumMod val="75000"/>
                    <a:lumOff val="25000"/>
                  </a:schemeClr>
                </a:solidFill>
                <a:latin typeface="Calibri" panose="020F0502020204030204" pitchFamily="34" charset="0"/>
              </a:rPr>
              <a:t>Letjendur (Detractors) </a:t>
            </a:r>
          </a:p>
          <a:p>
            <a:endParaRPr lang="is-IS" sz="1200" dirty="0">
              <a:solidFill>
                <a:schemeClr val="tx1">
                  <a:lumMod val="75000"/>
                  <a:lumOff val="25000"/>
                </a:schemeClr>
              </a:solidFill>
              <a:latin typeface="Calibri" panose="020F0502020204030204" pitchFamily="34" charset="0"/>
            </a:endParaRPr>
          </a:p>
          <a:p>
            <a:r>
              <a:rPr lang="is-IS" sz="1200" dirty="0">
                <a:solidFill>
                  <a:schemeClr val="tx1">
                    <a:lumMod val="75000"/>
                    <a:lumOff val="25000"/>
                  </a:schemeClr>
                </a:solidFill>
                <a:latin typeface="Calibri" panose="020F0502020204030204" pitchFamily="34" charset="0"/>
              </a:rPr>
              <a:t>Starfsmönnum er skipt í þessa þrjá hópa eftir því hvernig þeir svara spurningunni: </a:t>
            </a:r>
            <a:r>
              <a:rPr lang="is-IS" sz="1200" b="1" i="1" dirty="0">
                <a:solidFill>
                  <a:schemeClr val="tx1">
                    <a:lumMod val="75000"/>
                    <a:lumOff val="25000"/>
                  </a:schemeClr>
                </a:solidFill>
                <a:latin typeface="Calibri" panose="020F0502020204030204" pitchFamily="34" charset="0"/>
              </a:rPr>
              <a:t>Hversu líklegt eða ólíklegt er að þú myndir mæla með því að við aðra að sækja um starf hjá vinnuveitanda þínum. </a:t>
            </a:r>
            <a:r>
              <a:rPr lang="is-IS" sz="1200" i="1" dirty="0">
                <a:solidFill>
                  <a:schemeClr val="tx1">
                    <a:lumMod val="75000"/>
                    <a:lumOff val="25000"/>
                  </a:schemeClr>
                </a:solidFill>
                <a:latin typeface="Calibri" panose="020F0502020204030204" pitchFamily="34" charset="0"/>
              </a:rPr>
              <a:t> </a:t>
            </a:r>
          </a:p>
          <a:p>
            <a:endParaRPr lang="is-IS" sz="1200" dirty="0">
              <a:solidFill>
                <a:schemeClr val="tx1">
                  <a:lumMod val="75000"/>
                  <a:lumOff val="25000"/>
                </a:schemeClr>
              </a:solidFill>
              <a:latin typeface="Calibri" panose="020F0502020204030204" pitchFamily="34" charset="0"/>
            </a:endParaRPr>
          </a:p>
          <a:p>
            <a:r>
              <a:rPr lang="is-IS" sz="1200" dirty="0">
                <a:solidFill>
                  <a:schemeClr val="tx1">
                    <a:lumMod val="75000"/>
                    <a:lumOff val="25000"/>
                  </a:schemeClr>
                </a:solidFill>
                <a:latin typeface="Calibri" panose="020F0502020204030204" pitchFamily="34" charset="0"/>
              </a:rPr>
              <a:t>Spurningunni er svarað á kvarðanum 0 (mjög ólíklegt) til 10 (mjög líklegt) og er starfsmönnum skipt í flokka eins og kemur fram hér til hliðar </a:t>
            </a:r>
          </a:p>
        </p:txBody>
      </p:sp>
      <p:sp>
        <p:nvSpPr>
          <p:cNvPr id="6" name="TextBox 5"/>
          <p:cNvSpPr txBox="1"/>
          <p:nvPr userDrawn="1"/>
        </p:nvSpPr>
        <p:spPr>
          <a:xfrm>
            <a:off x="899099" y="56700"/>
            <a:ext cx="7992000" cy="486000"/>
          </a:xfrm>
          <a:prstGeom prst="rect">
            <a:avLst/>
          </a:prstGeom>
          <a:noFill/>
        </p:spPr>
        <p:txBody>
          <a:bodyPr wrap="none" rtlCol="0" anchor="ctr" anchorCtr="0">
            <a:noAutofit/>
          </a:bodyPr>
          <a:lstStyle/>
          <a:p>
            <a:pPr algn="r"/>
            <a:r>
              <a:rPr lang="is-IS" sz="1500" b="1" dirty="0">
                <a:latin typeface="Calibri" panose="020F0502020204030204" pitchFamily="34" charset="0"/>
              </a:rPr>
              <a:t>Aðeins um </a:t>
            </a:r>
            <a:r>
              <a:rPr lang="is-IS" sz="1500" b="1" i="1" dirty="0" err="1">
                <a:latin typeface="Calibri" panose="020F0502020204030204" pitchFamily="34" charset="0"/>
              </a:rPr>
              <a:t>Employee</a:t>
            </a:r>
            <a:r>
              <a:rPr lang="is-IS" sz="1500" b="1" i="1" dirty="0">
                <a:latin typeface="Calibri" panose="020F0502020204030204" pitchFamily="34" charset="0"/>
              </a:rPr>
              <a:t> Net </a:t>
            </a:r>
            <a:r>
              <a:rPr lang="is-IS" sz="1500" b="1" i="1" dirty="0" err="1">
                <a:latin typeface="Calibri" panose="020F0502020204030204" pitchFamily="34" charset="0"/>
              </a:rPr>
              <a:t>Promoters</a:t>
            </a:r>
            <a:r>
              <a:rPr lang="is-IS" sz="1500" b="1" i="1" dirty="0">
                <a:latin typeface="Calibri" panose="020F0502020204030204" pitchFamily="34" charset="0"/>
              </a:rPr>
              <a:t> </a:t>
            </a:r>
            <a:r>
              <a:rPr lang="is-IS" sz="1500" b="1" i="1" dirty="0" err="1">
                <a:latin typeface="Calibri" panose="020F0502020204030204" pitchFamily="34" charset="0"/>
              </a:rPr>
              <a:t>Score</a:t>
            </a:r>
            <a:endParaRPr lang="en-US" sz="1500" b="1" dirty="0">
              <a:latin typeface="Calibri" panose="020F0502020204030204" pitchFamily="34" charset="0"/>
            </a:endParaRPr>
          </a:p>
        </p:txBody>
      </p:sp>
      <p:grpSp>
        <p:nvGrpSpPr>
          <p:cNvPr id="46" name="Group 45">
            <a:extLst>
              <a:ext uri="{FF2B5EF4-FFF2-40B4-BE49-F238E27FC236}">
                <a16:creationId xmlns:a16="http://schemas.microsoft.com/office/drawing/2014/main" id="{BEE9F2C3-CCB2-419A-8D67-7976F5E1171E}"/>
              </a:ext>
            </a:extLst>
          </p:cNvPr>
          <p:cNvGrpSpPr/>
          <p:nvPr userDrawn="1"/>
        </p:nvGrpSpPr>
        <p:grpSpPr>
          <a:xfrm>
            <a:off x="7038117" y="2371562"/>
            <a:ext cx="1343750" cy="891000"/>
            <a:chOff x="4547960" y="3162083"/>
            <a:chExt cx="1791667" cy="1188000"/>
          </a:xfrm>
        </p:grpSpPr>
        <p:pic>
          <p:nvPicPr>
            <p:cNvPr id="47" name="Graphic 46" descr="Man">
              <a:extLst>
                <a:ext uri="{FF2B5EF4-FFF2-40B4-BE49-F238E27FC236}">
                  <a16:creationId xmlns:a16="http://schemas.microsoft.com/office/drawing/2014/main" id="{6D702CAD-B2EF-4339-8B3B-35B342F19F6B}"/>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51627" y="3162083"/>
              <a:ext cx="1188000" cy="1188000"/>
            </a:xfrm>
            <a:prstGeom prst="rect">
              <a:avLst/>
            </a:prstGeom>
          </p:spPr>
        </p:pic>
        <p:pic>
          <p:nvPicPr>
            <p:cNvPr id="48" name="Graphic 47" descr="Woman">
              <a:extLst>
                <a:ext uri="{FF2B5EF4-FFF2-40B4-BE49-F238E27FC236}">
                  <a16:creationId xmlns:a16="http://schemas.microsoft.com/office/drawing/2014/main" id="{4374DCFF-7955-49B9-8266-DA099F2C60E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47960" y="3162083"/>
              <a:ext cx="1188000" cy="1188000"/>
            </a:xfrm>
            <a:prstGeom prst="rect">
              <a:avLst/>
            </a:prstGeom>
          </p:spPr>
        </p:pic>
      </p:grpSp>
      <p:pic>
        <p:nvPicPr>
          <p:cNvPr id="49" name="Graphic 48" descr="Woman">
            <a:extLst>
              <a:ext uri="{FF2B5EF4-FFF2-40B4-BE49-F238E27FC236}">
                <a16:creationId xmlns:a16="http://schemas.microsoft.com/office/drawing/2014/main" id="{C9514AD5-A597-4B35-9337-28225B4EBEC8}"/>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25920" y="2371562"/>
            <a:ext cx="891000" cy="891000"/>
          </a:xfrm>
          <a:prstGeom prst="rect">
            <a:avLst/>
          </a:prstGeom>
        </p:spPr>
      </p:pic>
      <p:grpSp>
        <p:nvGrpSpPr>
          <p:cNvPr id="50" name="Group 49">
            <a:extLst>
              <a:ext uri="{FF2B5EF4-FFF2-40B4-BE49-F238E27FC236}">
                <a16:creationId xmlns:a16="http://schemas.microsoft.com/office/drawing/2014/main" id="{5958AC6F-40F9-4692-AA0F-F20028F29EE4}"/>
              </a:ext>
            </a:extLst>
          </p:cNvPr>
          <p:cNvGrpSpPr/>
          <p:nvPr userDrawn="1"/>
        </p:nvGrpSpPr>
        <p:grpSpPr>
          <a:xfrm>
            <a:off x="6139867" y="2371562"/>
            <a:ext cx="1343750" cy="891000"/>
            <a:chOff x="4547960" y="3162083"/>
            <a:chExt cx="1791667" cy="1188000"/>
          </a:xfrm>
        </p:grpSpPr>
        <p:pic>
          <p:nvPicPr>
            <p:cNvPr id="51" name="Graphic 50" descr="Man">
              <a:extLst>
                <a:ext uri="{FF2B5EF4-FFF2-40B4-BE49-F238E27FC236}">
                  <a16:creationId xmlns:a16="http://schemas.microsoft.com/office/drawing/2014/main" id="{35DCC83D-A40C-457C-8878-DBC909C86EC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51627" y="3162083"/>
              <a:ext cx="1188000" cy="1188000"/>
            </a:xfrm>
            <a:prstGeom prst="rect">
              <a:avLst/>
            </a:prstGeom>
          </p:spPr>
        </p:pic>
        <p:pic>
          <p:nvPicPr>
            <p:cNvPr id="52" name="Graphic 51" descr="Woman">
              <a:extLst>
                <a:ext uri="{FF2B5EF4-FFF2-40B4-BE49-F238E27FC236}">
                  <a16:creationId xmlns:a16="http://schemas.microsoft.com/office/drawing/2014/main" id="{B1E565EB-C1F1-4181-A301-3F12B98462ED}"/>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47960" y="3162083"/>
              <a:ext cx="1188000" cy="1188000"/>
            </a:xfrm>
            <a:prstGeom prst="rect">
              <a:avLst/>
            </a:prstGeom>
          </p:spPr>
        </p:pic>
      </p:grpSp>
      <p:grpSp>
        <p:nvGrpSpPr>
          <p:cNvPr id="53" name="Group 52">
            <a:extLst>
              <a:ext uri="{FF2B5EF4-FFF2-40B4-BE49-F238E27FC236}">
                <a16:creationId xmlns:a16="http://schemas.microsoft.com/office/drawing/2014/main" id="{9428675F-2518-42B7-8D55-3E494B7AD621}"/>
              </a:ext>
            </a:extLst>
          </p:cNvPr>
          <p:cNvGrpSpPr/>
          <p:nvPr userDrawn="1"/>
        </p:nvGrpSpPr>
        <p:grpSpPr>
          <a:xfrm>
            <a:off x="5230283" y="2371562"/>
            <a:ext cx="1343750" cy="891000"/>
            <a:chOff x="4547960" y="3162083"/>
            <a:chExt cx="1791667" cy="1188000"/>
          </a:xfrm>
        </p:grpSpPr>
        <p:pic>
          <p:nvPicPr>
            <p:cNvPr id="54" name="Graphic 53" descr="Woman">
              <a:extLst>
                <a:ext uri="{FF2B5EF4-FFF2-40B4-BE49-F238E27FC236}">
                  <a16:creationId xmlns:a16="http://schemas.microsoft.com/office/drawing/2014/main" id="{73A294F1-D6E4-448A-BB33-27927C173F65}"/>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47960" y="3162083"/>
              <a:ext cx="1188000" cy="1188000"/>
            </a:xfrm>
            <a:prstGeom prst="rect">
              <a:avLst/>
            </a:prstGeom>
          </p:spPr>
        </p:pic>
        <p:pic>
          <p:nvPicPr>
            <p:cNvPr id="55" name="Graphic 54" descr="Man">
              <a:extLst>
                <a:ext uri="{FF2B5EF4-FFF2-40B4-BE49-F238E27FC236}">
                  <a16:creationId xmlns:a16="http://schemas.microsoft.com/office/drawing/2014/main" id="{2706BE71-0BDA-4E37-ADBD-6830F17706B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51627" y="3162083"/>
              <a:ext cx="1188000" cy="1188000"/>
            </a:xfrm>
            <a:prstGeom prst="rect">
              <a:avLst/>
            </a:prstGeom>
          </p:spPr>
        </p:pic>
      </p:grpSp>
      <p:grpSp>
        <p:nvGrpSpPr>
          <p:cNvPr id="56" name="Group 55">
            <a:extLst>
              <a:ext uri="{FF2B5EF4-FFF2-40B4-BE49-F238E27FC236}">
                <a16:creationId xmlns:a16="http://schemas.microsoft.com/office/drawing/2014/main" id="{AC5C5031-071B-4ABD-9501-CEB40BDBB4B4}"/>
              </a:ext>
            </a:extLst>
          </p:cNvPr>
          <p:cNvGrpSpPr/>
          <p:nvPr userDrawn="1"/>
        </p:nvGrpSpPr>
        <p:grpSpPr>
          <a:xfrm>
            <a:off x="4321687" y="2371562"/>
            <a:ext cx="1343750" cy="891000"/>
            <a:chOff x="4547960" y="3162083"/>
            <a:chExt cx="1791667" cy="1188000"/>
          </a:xfrm>
        </p:grpSpPr>
        <p:pic>
          <p:nvPicPr>
            <p:cNvPr id="57" name="Graphic 56" descr="Man">
              <a:extLst>
                <a:ext uri="{FF2B5EF4-FFF2-40B4-BE49-F238E27FC236}">
                  <a16:creationId xmlns:a16="http://schemas.microsoft.com/office/drawing/2014/main" id="{A7627C0F-712A-4A2A-A980-8B0CB2911CD3}"/>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51627" y="3162083"/>
              <a:ext cx="1188000" cy="1188000"/>
            </a:xfrm>
            <a:prstGeom prst="rect">
              <a:avLst/>
            </a:prstGeom>
          </p:spPr>
        </p:pic>
        <p:pic>
          <p:nvPicPr>
            <p:cNvPr id="58" name="Graphic 57" descr="Woman">
              <a:extLst>
                <a:ext uri="{FF2B5EF4-FFF2-40B4-BE49-F238E27FC236}">
                  <a16:creationId xmlns:a16="http://schemas.microsoft.com/office/drawing/2014/main" id="{FB96268E-77A9-4EBF-AA0B-A2792817C5AF}"/>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47960" y="3162083"/>
              <a:ext cx="1188000" cy="1188000"/>
            </a:xfrm>
            <a:prstGeom prst="rect">
              <a:avLst/>
            </a:prstGeom>
          </p:spPr>
        </p:pic>
      </p:grpSp>
      <p:grpSp>
        <p:nvGrpSpPr>
          <p:cNvPr id="59" name="Group 58">
            <a:extLst>
              <a:ext uri="{FF2B5EF4-FFF2-40B4-BE49-F238E27FC236}">
                <a16:creationId xmlns:a16="http://schemas.microsoft.com/office/drawing/2014/main" id="{8AF10F2D-0150-466D-87B0-4F4BB52DC5F9}"/>
              </a:ext>
            </a:extLst>
          </p:cNvPr>
          <p:cNvGrpSpPr/>
          <p:nvPr userDrawn="1"/>
        </p:nvGrpSpPr>
        <p:grpSpPr>
          <a:xfrm>
            <a:off x="3410971" y="2371562"/>
            <a:ext cx="1343750" cy="891000"/>
            <a:chOff x="4547960" y="3162083"/>
            <a:chExt cx="1791667" cy="1188000"/>
          </a:xfrm>
        </p:grpSpPr>
        <p:pic>
          <p:nvPicPr>
            <p:cNvPr id="60" name="Graphic 59" descr="Man">
              <a:extLst>
                <a:ext uri="{FF2B5EF4-FFF2-40B4-BE49-F238E27FC236}">
                  <a16:creationId xmlns:a16="http://schemas.microsoft.com/office/drawing/2014/main" id="{11383B41-275B-45F7-89AE-056F2F28B467}"/>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151627" y="3162083"/>
              <a:ext cx="1188000" cy="1188000"/>
            </a:xfrm>
            <a:prstGeom prst="rect">
              <a:avLst/>
            </a:prstGeom>
          </p:spPr>
        </p:pic>
        <p:pic>
          <p:nvPicPr>
            <p:cNvPr id="61" name="Graphic 60" descr="Woman">
              <a:extLst>
                <a:ext uri="{FF2B5EF4-FFF2-40B4-BE49-F238E27FC236}">
                  <a16:creationId xmlns:a16="http://schemas.microsoft.com/office/drawing/2014/main" id="{FADAAFF4-EBEC-409B-A9C0-DC2B63A8B188}"/>
                </a:ext>
              </a:extLst>
            </p:cNvPr>
            <p:cNvPicPr>
              <a:picLocks noChangeAspect="1"/>
            </p:cNvPicPr>
            <p:nvPr userDrawn="1"/>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547960" y="3162083"/>
              <a:ext cx="1188000" cy="1188000"/>
            </a:xfrm>
            <a:prstGeom prst="rect">
              <a:avLst/>
            </a:prstGeom>
          </p:spPr>
        </p:pic>
      </p:grpSp>
      <p:sp>
        <p:nvSpPr>
          <p:cNvPr id="62" name="Rounded Rectangle 13">
            <a:extLst>
              <a:ext uri="{FF2B5EF4-FFF2-40B4-BE49-F238E27FC236}">
                <a16:creationId xmlns:a16="http://schemas.microsoft.com/office/drawing/2014/main" id="{9217D62E-2D9F-4DAD-9933-01A59A752AF4}"/>
              </a:ext>
            </a:extLst>
          </p:cNvPr>
          <p:cNvSpPr/>
          <p:nvPr userDrawn="1"/>
        </p:nvSpPr>
        <p:spPr bwMode="auto">
          <a:xfrm>
            <a:off x="5206864" y="4151620"/>
            <a:ext cx="1918793" cy="663551"/>
          </a:xfrm>
          <a:prstGeom prst="roundRect">
            <a:avLst/>
          </a:prstGeom>
          <a:solidFill>
            <a:schemeClr val="bg1"/>
          </a:solidFill>
          <a:ln w="31750" cap="flat" cmpd="sng" algn="ctr">
            <a:solidFill>
              <a:srgbClr val="FFBB4E"/>
            </a:solidFill>
            <a:prstDash val="dash"/>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a:r>
              <a:rPr lang="is-IS" sz="1013" b="1" dirty="0">
                <a:solidFill>
                  <a:schemeClr val="tx1">
                    <a:lumMod val="75000"/>
                    <a:lumOff val="25000"/>
                  </a:schemeClr>
                </a:solidFill>
                <a:latin typeface="Calibri" panose="020F0502020204030204" pitchFamily="34" charset="0"/>
              </a:rPr>
              <a:t>Hlutlausir (7-8)</a:t>
            </a:r>
          </a:p>
          <a:p>
            <a:pPr algn="ctr"/>
            <a:r>
              <a:rPr lang="is-IS" sz="825" dirty="0">
                <a:solidFill>
                  <a:schemeClr val="tx1">
                    <a:lumMod val="75000"/>
                    <a:lumOff val="25000"/>
                  </a:schemeClr>
                </a:solidFill>
                <a:latin typeface="Calibri" panose="020F0502020204030204" pitchFamily="34" charset="0"/>
              </a:rPr>
              <a:t>eru ánægðir en ekki virkir talsmenn fyrirtækisins. </a:t>
            </a:r>
          </a:p>
        </p:txBody>
      </p:sp>
      <p:grpSp>
        <p:nvGrpSpPr>
          <p:cNvPr id="63" name="Group 62">
            <a:extLst>
              <a:ext uri="{FF2B5EF4-FFF2-40B4-BE49-F238E27FC236}">
                <a16:creationId xmlns:a16="http://schemas.microsoft.com/office/drawing/2014/main" id="{31F32D1C-08EA-4988-83A2-DAC14DE34C6B}"/>
              </a:ext>
            </a:extLst>
          </p:cNvPr>
          <p:cNvGrpSpPr/>
          <p:nvPr userDrawn="1"/>
        </p:nvGrpSpPr>
        <p:grpSpPr>
          <a:xfrm>
            <a:off x="3437875" y="1206121"/>
            <a:ext cx="5342012" cy="663551"/>
            <a:chOff x="4583832" y="1608162"/>
            <a:chExt cx="7122683" cy="884734"/>
          </a:xfrm>
        </p:grpSpPr>
        <p:sp>
          <p:nvSpPr>
            <p:cNvPr id="64" name="Rounded Rectangle 16">
              <a:extLst>
                <a:ext uri="{FF2B5EF4-FFF2-40B4-BE49-F238E27FC236}">
                  <a16:creationId xmlns:a16="http://schemas.microsoft.com/office/drawing/2014/main" id="{766C686A-1308-4427-9C47-D2CEB2E98207}"/>
                </a:ext>
              </a:extLst>
            </p:cNvPr>
            <p:cNvSpPr/>
            <p:nvPr/>
          </p:nvSpPr>
          <p:spPr bwMode="auto">
            <a:xfrm>
              <a:off x="4583832" y="1608162"/>
              <a:ext cx="2558390" cy="884734"/>
            </a:xfrm>
            <a:prstGeom prst="roundRect">
              <a:avLst/>
            </a:prstGeom>
            <a:solidFill>
              <a:srgbClr val="98BA6B"/>
            </a:solidFill>
            <a:ln w="31750" cap="flat" cmpd="sng" algn="ctr">
              <a:solidFill>
                <a:srgbClr val="84AB4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is-IS" sz="1013" b="1" dirty="0">
                  <a:solidFill>
                    <a:schemeClr val="bg1"/>
                  </a:solidFill>
                  <a:latin typeface="Calibri" panose="020F0502020204030204" pitchFamily="34" charset="0"/>
                </a:rPr>
                <a:t>Hvetjendur (9-10)</a:t>
              </a:r>
            </a:p>
            <a:p>
              <a:pPr algn="ctr"/>
              <a:r>
                <a:rPr lang="is-IS" sz="825" dirty="0">
                  <a:solidFill>
                    <a:schemeClr val="bg1"/>
                  </a:solidFill>
                  <a:latin typeface="Calibri" panose="020F0502020204030204" pitchFamily="34" charset="0"/>
                </a:rPr>
                <a:t>eru ákafir starfsmenn sem miðla jákv</a:t>
              </a:r>
              <a:r>
                <a:rPr lang="is-IS" altLang="ja-JP" sz="825" dirty="0">
                  <a:solidFill>
                    <a:schemeClr val="bg1"/>
                  </a:solidFill>
                  <a:latin typeface="Calibri" panose="020F0502020204030204" pitchFamily="34" charset="0"/>
                </a:rPr>
                <a:t>æðum </a:t>
              </a:r>
              <a:r>
                <a:rPr lang="is-IS" sz="825" dirty="0">
                  <a:solidFill>
                    <a:schemeClr val="bg1"/>
                  </a:solidFill>
                  <a:latin typeface="Calibri" panose="020F0502020204030204" pitchFamily="34" charset="0"/>
                </a:rPr>
                <a:t>skilaboðum um fyrirtækið.</a:t>
              </a:r>
            </a:p>
          </p:txBody>
        </p:sp>
        <p:sp>
          <p:nvSpPr>
            <p:cNvPr id="65" name="Rounded Rectangle 17">
              <a:extLst>
                <a:ext uri="{FF2B5EF4-FFF2-40B4-BE49-F238E27FC236}">
                  <a16:creationId xmlns:a16="http://schemas.microsoft.com/office/drawing/2014/main" id="{AA269E53-6725-4815-867A-3AC97B5C48FF}"/>
                </a:ext>
              </a:extLst>
            </p:cNvPr>
            <p:cNvSpPr/>
            <p:nvPr/>
          </p:nvSpPr>
          <p:spPr bwMode="auto">
            <a:xfrm>
              <a:off x="7613889" y="1608162"/>
              <a:ext cx="2558390" cy="884734"/>
            </a:xfrm>
            <a:prstGeom prst="roundRect">
              <a:avLst/>
            </a:prstGeom>
            <a:solidFill>
              <a:srgbClr val="C34C67"/>
            </a:solidFill>
            <a:ln w="31750" cap="flat" cmpd="sng" algn="ctr">
              <a:solidFill>
                <a:srgbClr val="AF3B57"/>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is-IS" sz="1013" b="1" dirty="0">
                  <a:solidFill>
                    <a:schemeClr val="bg1"/>
                  </a:solidFill>
                  <a:latin typeface="Calibri" panose="020F0502020204030204" pitchFamily="34" charset="0"/>
                </a:rPr>
                <a:t>Letjendur (0-6)</a:t>
              </a:r>
            </a:p>
            <a:p>
              <a:pPr algn="ctr"/>
              <a:r>
                <a:rPr lang="is-IS" sz="825" dirty="0">
                  <a:solidFill>
                    <a:schemeClr val="bg1"/>
                  </a:solidFill>
                  <a:latin typeface="Calibri" panose="020F0502020204030204" pitchFamily="34" charset="0"/>
                </a:rPr>
                <a:t>eru afskiptalausir starfsmenn sem geta skaðað fyrirtækið með því að taka undir neikvæð skilaboð til annarra.</a:t>
              </a:r>
            </a:p>
          </p:txBody>
        </p:sp>
        <p:sp>
          <p:nvSpPr>
            <p:cNvPr id="66" name="Rounded Rectangle 18">
              <a:extLst>
                <a:ext uri="{FF2B5EF4-FFF2-40B4-BE49-F238E27FC236}">
                  <a16:creationId xmlns:a16="http://schemas.microsoft.com/office/drawing/2014/main" id="{421D9BE7-E2F6-4889-8460-4919BD7C6424}"/>
                </a:ext>
              </a:extLst>
            </p:cNvPr>
            <p:cNvSpPr/>
            <p:nvPr/>
          </p:nvSpPr>
          <p:spPr bwMode="auto">
            <a:xfrm>
              <a:off x="10664450" y="1608162"/>
              <a:ext cx="1042065" cy="884734"/>
            </a:xfrm>
            <a:prstGeom prst="roundRect">
              <a:avLst/>
            </a:prstGeom>
            <a:solidFill>
              <a:srgbClr val="00B0F0"/>
            </a:solidFill>
            <a:ln w="31750" cap="flat" cmpd="sng" algn="ctr">
              <a:solidFill>
                <a:srgbClr val="009AD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is-IS" sz="1013" b="1" dirty="0" err="1">
                  <a:solidFill>
                    <a:schemeClr val="bg1"/>
                  </a:solidFill>
                  <a:latin typeface="Calibri" panose="020F0502020204030204" pitchFamily="34" charset="0"/>
                </a:rPr>
                <a:t>eNPS</a:t>
              </a:r>
              <a:endParaRPr lang="is-IS" sz="1013" b="1" dirty="0">
                <a:solidFill>
                  <a:schemeClr val="bg1"/>
                </a:solidFill>
                <a:latin typeface="Calibri" panose="020F0502020204030204" pitchFamily="34" charset="0"/>
              </a:endParaRPr>
            </a:p>
          </p:txBody>
        </p:sp>
        <p:sp>
          <p:nvSpPr>
            <p:cNvPr id="67" name="Equal 19">
              <a:extLst>
                <a:ext uri="{FF2B5EF4-FFF2-40B4-BE49-F238E27FC236}">
                  <a16:creationId xmlns:a16="http://schemas.microsoft.com/office/drawing/2014/main" id="{EB88E183-BD07-40D0-BDB5-99DDC29B8883}"/>
                </a:ext>
              </a:extLst>
            </p:cNvPr>
            <p:cNvSpPr/>
            <p:nvPr/>
          </p:nvSpPr>
          <p:spPr bwMode="auto">
            <a:xfrm>
              <a:off x="10238364" y="1871658"/>
              <a:ext cx="360000" cy="360000"/>
            </a:xfrm>
            <a:prstGeom prst="mathEqual">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sp>
          <p:nvSpPr>
            <p:cNvPr id="68" name="Minus 20">
              <a:extLst>
                <a:ext uri="{FF2B5EF4-FFF2-40B4-BE49-F238E27FC236}">
                  <a16:creationId xmlns:a16="http://schemas.microsoft.com/office/drawing/2014/main" id="{1E90186A-F0A3-401D-8FFD-5E43BAE687C6}"/>
                </a:ext>
              </a:extLst>
            </p:cNvPr>
            <p:cNvSpPr/>
            <p:nvPr/>
          </p:nvSpPr>
          <p:spPr bwMode="auto">
            <a:xfrm>
              <a:off x="7184265" y="1871658"/>
              <a:ext cx="360000" cy="360000"/>
            </a:xfrm>
            <a:prstGeom prst="mathMinus">
              <a:avLst/>
            </a:prstGeom>
            <a:solidFill>
              <a:schemeClr val="tx1">
                <a:lumMod val="65000"/>
                <a:lumOff val="35000"/>
              </a:schemeClr>
            </a:solidFill>
            <a:ln w="9525" cap="flat" cmpd="sng" algn="ctr">
              <a:solidFill>
                <a:schemeClr val="tx1">
                  <a:lumMod val="65000"/>
                  <a:lumOff val="35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grpSp>
      <p:sp>
        <p:nvSpPr>
          <p:cNvPr id="69" name="TextBox 68">
            <a:extLst>
              <a:ext uri="{FF2B5EF4-FFF2-40B4-BE49-F238E27FC236}">
                <a16:creationId xmlns:a16="http://schemas.microsoft.com/office/drawing/2014/main" id="{D59D9A2D-85D4-44C1-825C-00B10DC590F4}"/>
              </a:ext>
            </a:extLst>
          </p:cNvPr>
          <p:cNvSpPr txBox="1"/>
          <p:nvPr userDrawn="1"/>
        </p:nvSpPr>
        <p:spPr>
          <a:xfrm>
            <a:off x="3629669" y="3327116"/>
            <a:ext cx="441521" cy="387504"/>
          </a:xfrm>
          <a:prstGeom prst="rect">
            <a:avLst/>
          </a:prstGeom>
          <a:noFill/>
        </p:spPr>
        <p:txBody>
          <a:bodyPr wrap="square" rtlCol="0" anchor="ctr" anchorCtr="1">
            <a:noAutofit/>
          </a:bodyPr>
          <a:lstStyle/>
          <a:p>
            <a:r>
              <a:rPr lang="en-US" sz="1500" b="1" dirty="0">
                <a:solidFill>
                  <a:srgbClr val="98BA6B"/>
                </a:solidFill>
                <a:latin typeface="Calibri" panose="020F0502020204030204" pitchFamily="34" charset="0"/>
              </a:rPr>
              <a:t>10</a:t>
            </a:r>
          </a:p>
        </p:txBody>
      </p:sp>
      <p:sp>
        <p:nvSpPr>
          <p:cNvPr id="70" name="TextBox 69">
            <a:extLst>
              <a:ext uri="{FF2B5EF4-FFF2-40B4-BE49-F238E27FC236}">
                <a16:creationId xmlns:a16="http://schemas.microsoft.com/office/drawing/2014/main" id="{0A72C8BE-E4F6-4C1D-8366-407501883CB0}"/>
              </a:ext>
            </a:extLst>
          </p:cNvPr>
          <p:cNvSpPr txBox="1"/>
          <p:nvPr userDrawn="1"/>
        </p:nvSpPr>
        <p:spPr>
          <a:xfrm>
            <a:off x="5458907" y="3327116"/>
            <a:ext cx="441521" cy="387504"/>
          </a:xfrm>
          <a:prstGeom prst="rect">
            <a:avLst/>
          </a:prstGeom>
          <a:noFill/>
        </p:spPr>
        <p:txBody>
          <a:bodyPr wrap="square" rtlCol="0" anchor="ctr" anchorCtr="1">
            <a:noAutofit/>
          </a:bodyPr>
          <a:lstStyle/>
          <a:p>
            <a:r>
              <a:rPr lang="en-US" sz="1500" b="1" dirty="0">
                <a:solidFill>
                  <a:srgbClr val="C34C67"/>
                </a:solidFill>
                <a:latin typeface="Calibri" panose="020F0502020204030204" pitchFamily="34" charset="0"/>
              </a:rPr>
              <a:t>6</a:t>
            </a:r>
          </a:p>
        </p:txBody>
      </p:sp>
      <p:sp>
        <p:nvSpPr>
          <p:cNvPr id="71" name="TextBox 70">
            <a:extLst>
              <a:ext uri="{FF2B5EF4-FFF2-40B4-BE49-F238E27FC236}">
                <a16:creationId xmlns:a16="http://schemas.microsoft.com/office/drawing/2014/main" id="{57A56CE0-E2FF-4FAD-87D0-5B7864DBEDD0}"/>
              </a:ext>
            </a:extLst>
          </p:cNvPr>
          <p:cNvSpPr txBox="1"/>
          <p:nvPr userDrawn="1"/>
        </p:nvSpPr>
        <p:spPr>
          <a:xfrm>
            <a:off x="4086162" y="3327116"/>
            <a:ext cx="441521" cy="387504"/>
          </a:xfrm>
          <a:prstGeom prst="rect">
            <a:avLst/>
          </a:prstGeom>
          <a:noFill/>
        </p:spPr>
        <p:txBody>
          <a:bodyPr wrap="square" rtlCol="0" anchor="ctr" anchorCtr="1">
            <a:noAutofit/>
          </a:bodyPr>
          <a:lstStyle/>
          <a:p>
            <a:r>
              <a:rPr lang="en-US" sz="1500" b="1" dirty="0">
                <a:solidFill>
                  <a:srgbClr val="98BA6B"/>
                </a:solidFill>
                <a:latin typeface="Calibri" panose="020F0502020204030204" pitchFamily="34" charset="0"/>
              </a:rPr>
              <a:t>9</a:t>
            </a:r>
          </a:p>
        </p:txBody>
      </p:sp>
      <p:sp>
        <p:nvSpPr>
          <p:cNvPr id="72" name="TextBox 71">
            <a:extLst>
              <a:ext uri="{FF2B5EF4-FFF2-40B4-BE49-F238E27FC236}">
                <a16:creationId xmlns:a16="http://schemas.microsoft.com/office/drawing/2014/main" id="{470870B5-1C79-4A49-B326-2945FF475FED}"/>
              </a:ext>
            </a:extLst>
          </p:cNvPr>
          <p:cNvSpPr txBox="1"/>
          <p:nvPr userDrawn="1"/>
        </p:nvSpPr>
        <p:spPr>
          <a:xfrm>
            <a:off x="4543859" y="3327116"/>
            <a:ext cx="441521" cy="387504"/>
          </a:xfrm>
          <a:prstGeom prst="rect">
            <a:avLst/>
          </a:prstGeom>
          <a:noFill/>
        </p:spPr>
        <p:txBody>
          <a:bodyPr wrap="square" rtlCol="0" anchor="ctr" anchorCtr="1">
            <a:noAutofit/>
          </a:bodyPr>
          <a:lstStyle/>
          <a:p>
            <a:r>
              <a:rPr lang="en-US" sz="1500" b="1" dirty="0">
                <a:solidFill>
                  <a:srgbClr val="FFBB4E"/>
                </a:solidFill>
                <a:latin typeface="Calibri" panose="020F0502020204030204" pitchFamily="34" charset="0"/>
              </a:rPr>
              <a:t>8</a:t>
            </a:r>
          </a:p>
        </p:txBody>
      </p:sp>
      <p:sp>
        <p:nvSpPr>
          <p:cNvPr id="73" name="TextBox 72">
            <a:extLst>
              <a:ext uri="{FF2B5EF4-FFF2-40B4-BE49-F238E27FC236}">
                <a16:creationId xmlns:a16="http://schemas.microsoft.com/office/drawing/2014/main" id="{EB2F8B2F-C72C-4FA8-A73A-394A5556A4E5}"/>
              </a:ext>
            </a:extLst>
          </p:cNvPr>
          <p:cNvSpPr txBox="1"/>
          <p:nvPr userDrawn="1"/>
        </p:nvSpPr>
        <p:spPr>
          <a:xfrm>
            <a:off x="4999667" y="3327116"/>
            <a:ext cx="441521" cy="387504"/>
          </a:xfrm>
          <a:prstGeom prst="rect">
            <a:avLst/>
          </a:prstGeom>
          <a:noFill/>
        </p:spPr>
        <p:txBody>
          <a:bodyPr wrap="square" rtlCol="0" anchor="ctr" anchorCtr="1">
            <a:noAutofit/>
          </a:bodyPr>
          <a:lstStyle/>
          <a:p>
            <a:r>
              <a:rPr lang="en-US" sz="1500" b="1" dirty="0">
                <a:solidFill>
                  <a:srgbClr val="FFBB4E"/>
                </a:solidFill>
                <a:latin typeface="Calibri" panose="020F0502020204030204" pitchFamily="34" charset="0"/>
              </a:rPr>
              <a:t>7</a:t>
            </a:r>
          </a:p>
        </p:txBody>
      </p:sp>
      <p:sp>
        <p:nvSpPr>
          <p:cNvPr id="74" name="TextBox 73">
            <a:extLst>
              <a:ext uri="{FF2B5EF4-FFF2-40B4-BE49-F238E27FC236}">
                <a16:creationId xmlns:a16="http://schemas.microsoft.com/office/drawing/2014/main" id="{FA9E0A78-0070-4516-B68F-436B7B8723F8}"/>
              </a:ext>
            </a:extLst>
          </p:cNvPr>
          <p:cNvSpPr txBox="1"/>
          <p:nvPr userDrawn="1"/>
        </p:nvSpPr>
        <p:spPr>
          <a:xfrm>
            <a:off x="5910715" y="3327116"/>
            <a:ext cx="441521" cy="387504"/>
          </a:xfrm>
          <a:prstGeom prst="rect">
            <a:avLst/>
          </a:prstGeom>
          <a:noFill/>
        </p:spPr>
        <p:txBody>
          <a:bodyPr wrap="square" rtlCol="0" anchor="ctr" anchorCtr="1">
            <a:noAutofit/>
          </a:bodyPr>
          <a:lstStyle/>
          <a:p>
            <a:r>
              <a:rPr lang="en-US" sz="1500" b="1" dirty="0">
                <a:solidFill>
                  <a:srgbClr val="C34C67"/>
                </a:solidFill>
                <a:latin typeface="Calibri" panose="020F0502020204030204" pitchFamily="34" charset="0"/>
              </a:rPr>
              <a:t>5</a:t>
            </a:r>
          </a:p>
        </p:txBody>
      </p:sp>
      <p:sp>
        <p:nvSpPr>
          <p:cNvPr id="75" name="TextBox 74">
            <a:extLst>
              <a:ext uri="{FF2B5EF4-FFF2-40B4-BE49-F238E27FC236}">
                <a16:creationId xmlns:a16="http://schemas.microsoft.com/office/drawing/2014/main" id="{E228D61A-7EB3-4BBA-9027-251EB76B5DBD}"/>
              </a:ext>
            </a:extLst>
          </p:cNvPr>
          <p:cNvSpPr txBox="1"/>
          <p:nvPr userDrawn="1"/>
        </p:nvSpPr>
        <p:spPr>
          <a:xfrm>
            <a:off x="6355668" y="3327116"/>
            <a:ext cx="441521" cy="387504"/>
          </a:xfrm>
          <a:prstGeom prst="rect">
            <a:avLst/>
          </a:prstGeom>
          <a:noFill/>
        </p:spPr>
        <p:txBody>
          <a:bodyPr wrap="square" rtlCol="0" anchor="ctr" anchorCtr="1">
            <a:noAutofit/>
          </a:bodyPr>
          <a:lstStyle/>
          <a:p>
            <a:r>
              <a:rPr lang="en-US" sz="1500" b="1" dirty="0">
                <a:solidFill>
                  <a:srgbClr val="C34C67"/>
                </a:solidFill>
                <a:latin typeface="Calibri" panose="020F0502020204030204" pitchFamily="34" charset="0"/>
              </a:rPr>
              <a:t>4</a:t>
            </a:r>
          </a:p>
        </p:txBody>
      </p:sp>
      <p:sp>
        <p:nvSpPr>
          <p:cNvPr id="76" name="TextBox 75">
            <a:extLst>
              <a:ext uri="{FF2B5EF4-FFF2-40B4-BE49-F238E27FC236}">
                <a16:creationId xmlns:a16="http://schemas.microsoft.com/office/drawing/2014/main" id="{6D896AC2-1B91-43C8-93E1-A95EAD32688C}"/>
              </a:ext>
            </a:extLst>
          </p:cNvPr>
          <p:cNvSpPr txBox="1"/>
          <p:nvPr userDrawn="1"/>
        </p:nvSpPr>
        <p:spPr>
          <a:xfrm>
            <a:off x="6818620" y="3327116"/>
            <a:ext cx="441521" cy="387504"/>
          </a:xfrm>
          <a:prstGeom prst="rect">
            <a:avLst/>
          </a:prstGeom>
          <a:noFill/>
        </p:spPr>
        <p:txBody>
          <a:bodyPr wrap="square" rtlCol="0" anchor="ctr" anchorCtr="1">
            <a:noAutofit/>
          </a:bodyPr>
          <a:lstStyle/>
          <a:p>
            <a:r>
              <a:rPr lang="en-US" sz="1500" b="1" dirty="0">
                <a:solidFill>
                  <a:srgbClr val="C34C67"/>
                </a:solidFill>
                <a:latin typeface="Calibri" panose="020F0502020204030204" pitchFamily="34" charset="0"/>
              </a:rPr>
              <a:t>3</a:t>
            </a:r>
          </a:p>
        </p:txBody>
      </p:sp>
      <p:sp>
        <p:nvSpPr>
          <p:cNvPr id="77" name="TextBox 76">
            <a:extLst>
              <a:ext uri="{FF2B5EF4-FFF2-40B4-BE49-F238E27FC236}">
                <a16:creationId xmlns:a16="http://schemas.microsoft.com/office/drawing/2014/main" id="{69756CE6-D436-4B2F-BD28-9CF903EB4769}"/>
              </a:ext>
            </a:extLst>
          </p:cNvPr>
          <p:cNvSpPr txBox="1"/>
          <p:nvPr userDrawn="1"/>
        </p:nvSpPr>
        <p:spPr>
          <a:xfrm>
            <a:off x="7258774" y="3327116"/>
            <a:ext cx="441521" cy="387504"/>
          </a:xfrm>
          <a:prstGeom prst="rect">
            <a:avLst/>
          </a:prstGeom>
          <a:noFill/>
        </p:spPr>
        <p:txBody>
          <a:bodyPr wrap="square" rtlCol="0" anchor="ctr" anchorCtr="1">
            <a:noAutofit/>
          </a:bodyPr>
          <a:lstStyle/>
          <a:p>
            <a:r>
              <a:rPr lang="en-US" sz="1500" b="1" dirty="0">
                <a:solidFill>
                  <a:srgbClr val="C34C67"/>
                </a:solidFill>
                <a:latin typeface="Calibri" panose="020F0502020204030204" pitchFamily="34" charset="0"/>
              </a:rPr>
              <a:t>2</a:t>
            </a:r>
          </a:p>
        </p:txBody>
      </p:sp>
      <p:sp>
        <p:nvSpPr>
          <p:cNvPr id="78" name="TextBox 77">
            <a:extLst>
              <a:ext uri="{FF2B5EF4-FFF2-40B4-BE49-F238E27FC236}">
                <a16:creationId xmlns:a16="http://schemas.microsoft.com/office/drawing/2014/main" id="{AEE5EB6C-F771-4243-B11F-9F937DE7C090}"/>
              </a:ext>
            </a:extLst>
          </p:cNvPr>
          <p:cNvSpPr txBox="1"/>
          <p:nvPr userDrawn="1"/>
        </p:nvSpPr>
        <p:spPr>
          <a:xfrm>
            <a:off x="7714872" y="3327116"/>
            <a:ext cx="441521" cy="387504"/>
          </a:xfrm>
          <a:prstGeom prst="rect">
            <a:avLst/>
          </a:prstGeom>
          <a:noFill/>
        </p:spPr>
        <p:txBody>
          <a:bodyPr wrap="square" rtlCol="0" anchor="ctr" anchorCtr="1">
            <a:noAutofit/>
          </a:bodyPr>
          <a:lstStyle/>
          <a:p>
            <a:r>
              <a:rPr lang="en-US" sz="1500" b="1" dirty="0">
                <a:solidFill>
                  <a:srgbClr val="C34C67"/>
                </a:solidFill>
                <a:latin typeface="Calibri" panose="020F0502020204030204" pitchFamily="34" charset="0"/>
              </a:rPr>
              <a:t>1</a:t>
            </a:r>
          </a:p>
        </p:txBody>
      </p:sp>
      <p:sp>
        <p:nvSpPr>
          <p:cNvPr id="79" name="TextBox 78">
            <a:extLst>
              <a:ext uri="{FF2B5EF4-FFF2-40B4-BE49-F238E27FC236}">
                <a16:creationId xmlns:a16="http://schemas.microsoft.com/office/drawing/2014/main" id="{BDEB082A-BF0C-4418-8906-80442A0951DD}"/>
              </a:ext>
            </a:extLst>
          </p:cNvPr>
          <p:cNvSpPr txBox="1"/>
          <p:nvPr userDrawn="1"/>
        </p:nvSpPr>
        <p:spPr>
          <a:xfrm>
            <a:off x="8148188" y="3327116"/>
            <a:ext cx="441521" cy="387504"/>
          </a:xfrm>
          <a:prstGeom prst="rect">
            <a:avLst/>
          </a:prstGeom>
          <a:noFill/>
        </p:spPr>
        <p:txBody>
          <a:bodyPr wrap="square" rtlCol="0" anchor="ctr" anchorCtr="1">
            <a:noAutofit/>
          </a:bodyPr>
          <a:lstStyle/>
          <a:p>
            <a:r>
              <a:rPr lang="en-US" sz="1500" b="1" dirty="0">
                <a:solidFill>
                  <a:srgbClr val="C34C67"/>
                </a:solidFill>
                <a:latin typeface="Calibri" panose="020F0502020204030204" pitchFamily="34" charset="0"/>
              </a:rPr>
              <a:t>0</a:t>
            </a:r>
          </a:p>
        </p:txBody>
      </p:sp>
      <p:cxnSp>
        <p:nvCxnSpPr>
          <p:cNvPr id="80" name="Straight Connector 79">
            <a:extLst>
              <a:ext uri="{FF2B5EF4-FFF2-40B4-BE49-F238E27FC236}">
                <a16:creationId xmlns:a16="http://schemas.microsoft.com/office/drawing/2014/main" id="{936B43F5-49BE-49C4-9D0B-43CAD57B6B2E}"/>
              </a:ext>
            </a:extLst>
          </p:cNvPr>
          <p:cNvCxnSpPr/>
          <p:nvPr userDrawn="1"/>
        </p:nvCxnSpPr>
        <p:spPr bwMode="auto">
          <a:xfrm>
            <a:off x="3632470" y="3381840"/>
            <a:ext cx="835949" cy="0"/>
          </a:xfrm>
          <a:prstGeom prst="line">
            <a:avLst/>
          </a:prstGeom>
          <a:solidFill>
            <a:schemeClr val="accent1"/>
          </a:solidFill>
          <a:ln w="28575" cap="flat" cmpd="sng" algn="ctr">
            <a:solidFill>
              <a:srgbClr val="98BA6B"/>
            </a:solidFill>
            <a:prstDash val="solid"/>
            <a:round/>
            <a:headEnd type="diamond" w="med" len="med"/>
            <a:tailEnd type="diamond" w="med" len="med"/>
          </a:ln>
          <a:effectLst/>
        </p:spPr>
      </p:cxnSp>
      <p:cxnSp>
        <p:nvCxnSpPr>
          <p:cNvPr id="81" name="Straight Connector 80">
            <a:extLst>
              <a:ext uri="{FF2B5EF4-FFF2-40B4-BE49-F238E27FC236}">
                <a16:creationId xmlns:a16="http://schemas.microsoft.com/office/drawing/2014/main" id="{4CFD2D17-1DA8-4234-A7BE-389B6CEFF962}"/>
              </a:ext>
            </a:extLst>
          </p:cNvPr>
          <p:cNvCxnSpPr/>
          <p:nvPr userDrawn="1"/>
        </p:nvCxnSpPr>
        <p:spPr bwMode="auto">
          <a:xfrm>
            <a:off x="4549111" y="3381840"/>
            <a:ext cx="832514" cy="0"/>
          </a:xfrm>
          <a:prstGeom prst="line">
            <a:avLst/>
          </a:prstGeom>
          <a:solidFill>
            <a:schemeClr val="accent1"/>
          </a:solidFill>
          <a:ln w="28575" cap="flat" cmpd="sng" algn="ctr">
            <a:solidFill>
              <a:srgbClr val="FFBB4E"/>
            </a:solidFill>
            <a:prstDash val="solid"/>
            <a:round/>
            <a:headEnd type="diamond" w="med" len="med"/>
            <a:tailEnd type="diamond" w="med" len="med"/>
          </a:ln>
          <a:effectLst/>
        </p:spPr>
      </p:cxnSp>
      <p:cxnSp>
        <p:nvCxnSpPr>
          <p:cNvPr id="82" name="Straight Connector 81">
            <a:extLst>
              <a:ext uri="{FF2B5EF4-FFF2-40B4-BE49-F238E27FC236}">
                <a16:creationId xmlns:a16="http://schemas.microsoft.com/office/drawing/2014/main" id="{5B7EB744-EDD8-4362-A204-3B7E59F5BB40}"/>
              </a:ext>
            </a:extLst>
          </p:cNvPr>
          <p:cNvCxnSpPr/>
          <p:nvPr userDrawn="1"/>
        </p:nvCxnSpPr>
        <p:spPr bwMode="auto">
          <a:xfrm>
            <a:off x="5463779" y="3381840"/>
            <a:ext cx="3126581" cy="0"/>
          </a:xfrm>
          <a:prstGeom prst="line">
            <a:avLst/>
          </a:prstGeom>
          <a:solidFill>
            <a:schemeClr val="accent1"/>
          </a:solidFill>
          <a:ln w="28575" cap="flat" cmpd="sng" algn="ctr">
            <a:solidFill>
              <a:srgbClr val="C34C67"/>
            </a:solidFill>
            <a:prstDash val="solid"/>
            <a:round/>
            <a:headEnd type="diamond" w="med" len="med"/>
            <a:tailEnd type="diamond" w="med" len="med"/>
          </a:ln>
          <a:effectLst/>
        </p:spPr>
      </p:cxnSp>
      <p:sp>
        <p:nvSpPr>
          <p:cNvPr id="83" name="Bent Arrow 42">
            <a:extLst>
              <a:ext uri="{FF2B5EF4-FFF2-40B4-BE49-F238E27FC236}">
                <a16:creationId xmlns:a16="http://schemas.microsoft.com/office/drawing/2014/main" id="{77D7CAA1-9C5E-4EC1-A59F-1793655378BB}"/>
              </a:ext>
            </a:extLst>
          </p:cNvPr>
          <p:cNvSpPr/>
          <p:nvPr userDrawn="1"/>
        </p:nvSpPr>
        <p:spPr bwMode="auto">
          <a:xfrm rot="19800000">
            <a:off x="3572573" y="2004371"/>
            <a:ext cx="297000" cy="297000"/>
          </a:xfrm>
          <a:prstGeom prst="bentArrow">
            <a:avLst>
              <a:gd name="adj1" fmla="val 25000"/>
              <a:gd name="adj2" fmla="val 25000"/>
              <a:gd name="adj3" fmla="val 25000"/>
              <a:gd name="adj4" fmla="val 75000"/>
            </a:avLst>
          </a:prstGeom>
          <a:solidFill>
            <a:srgbClr val="6C9C2C"/>
          </a:solidFill>
          <a:ln w="9525" cap="flat" cmpd="sng" algn="ctr">
            <a:solidFill>
              <a:srgbClr val="6C9C2C"/>
            </a:solidFill>
            <a:prstDash val="solid"/>
            <a:round/>
            <a:headEnd type="none" w="med" len="med"/>
            <a:tailEnd type="none" w="med" len="med"/>
          </a:ln>
          <a:effectLst/>
          <a:scene3d>
            <a:camera prst="orthographicFront">
              <a:rot lat="0" lon="0" rev="0"/>
            </a:camera>
            <a:lightRig rig="threePt" dir="t"/>
          </a:scene3d>
          <a:sp3d/>
        </p:spPr>
        <p:txBody>
          <a:bodyPr vert="horz" wrap="none" lIns="68580" tIns="34290" rIns="68580" bIns="3429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sp>
        <p:nvSpPr>
          <p:cNvPr id="84" name="Bent Arrow 43">
            <a:extLst>
              <a:ext uri="{FF2B5EF4-FFF2-40B4-BE49-F238E27FC236}">
                <a16:creationId xmlns:a16="http://schemas.microsoft.com/office/drawing/2014/main" id="{62E975A1-3ADE-4FF9-8A6C-2DF61292F8D1}"/>
              </a:ext>
            </a:extLst>
          </p:cNvPr>
          <p:cNvSpPr/>
          <p:nvPr userDrawn="1"/>
        </p:nvSpPr>
        <p:spPr bwMode="auto">
          <a:xfrm rot="1800000">
            <a:off x="7441407" y="2004371"/>
            <a:ext cx="297000" cy="297000"/>
          </a:xfrm>
          <a:prstGeom prst="bentArrow">
            <a:avLst>
              <a:gd name="adj1" fmla="val 25000"/>
              <a:gd name="adj2" fmla="val 25000"/>
              <a:gd name="adj3" fmla="val 25000"/>
              <a:gd name="adj4" fmla="val 75000"/>
            </a:avLst>
          </a:prstGeom>
          <a:solidFill>
            <a:srgbClr val="AA0001"/>
          </a:solidFill>
          <a:ln w="9525" cap="flat" cmpd="sng" algn="ctr">
            <a:solidFill>
              <a:srgbClr val="AA0001"/>
            </a:solidFill>
            <a:prstDash val="solid"/>
            <a:round/>
            <a:headEnd type="none" w="med" len="med"/>
            <a:tailEnd type="none" w="med" len="med"/>
          </a:ln>
          <a:effectLst/>
          <a:scene3d>
            <a:camera prst="orthographicFront">
              <a:rot lat="10200000" lon="0" rev="0"/>
            </a:camera>
            <a:lightRig rig="threePt" dir="t"/>
          </a:scene3d>
          <a:sp3d/>
        </p:spPr>
        <p:txBody>
          <a:bodyPr vert="horz" wrap="none" lIns="68580" tIns="34290" rIns="68580" bIns="3429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sp>
        <p:nvSpPr>
          <p:cNvPr id="85" name="Bent Arrow 44">
            <a:extLst>
              <a:ext uri="{FF2B5EF4-FFF2-40B4-BE49-F238E27FC236}">
                <a16:creationId xmlns:a16="http://schemas.microsoft.com/office/drawing/2014/main" id="{D1C7088D-63C8-4847-A521-963B51AD2D6D}"/>
              </a:ext>
            </a:extLst>
          </p:cNvPr>
          <p:cNvSpPr/>
          <p:nvPr userDrawn="1"/>
        </p:nvSpPr>
        <p:spPr bwMode="auto">
          <a:xfrm rot="12600000">
            <a:off x="4868717" y="3793716"/>
            <a:ext cx="297000" cy="297000"/>
          </a:xfrm>
          <a:prstGeom prst="bentArrow">
            <a:avLst>
              <a:gd name="adj1" fmla="val 25000"/>
              <a:gd name="adj2" fmla="val 25000"/>
              <a:gd name="adj3" fmla="val 25000"/>
              <a:gd name="adj4" fmla="val 75000"/>
            </a:avLst>
          </a:prstGeom>
          <a:solidFill>
            <a:srgbClr val="FF9E01"/>
          </a:solidFill>
          <a:ln w="9525" cap="flat" cmpd="sng" algn="ctr">
            <a:solidFill>
              <a:srgbClr val="FF9E01"/>
            </a:solidFill>
            <a:prstDash val="solid"/>
            <a:round/>
            <a:headEnd type="none" w="med" len="med"/>
            <a:tailEnd type="none" w="med" len="med"/>
          </a:ln>
          <a:effectLst/>
          <a:scene3d>
            <a:camera prst="orthographicFront">
              <a:rot lat="10200000" lon="0" rev="0"/>
            </a:camera>
            <a:lightRig rig="threePt" dir="t"/>
          </a:scene3d>
          <a:sp3d/>
        </p:spPr>
        <p:txBody>
          <a:bodyPr vert="horz" wrap="none" lIns="68580" tIns="34290" rIns="68580" bIns="34290" numCol="1" rtlCol="0" anchor="ctr" anchorCtr="0" compatLnSpc="1">
            <a:prstTxWarp prst="textNoShape">
              <a:avLst/>
            </a:prstTxWarp>
          </a:bodyPr>
          <a:lstStyle/>
          <a:p>
            <a:pPr marL="0" marR="0" indent="0" algn="l" defTabSz="685800" rtl="0" eaLnBrk="1" fontAlgn="base" latinLnBrk="0" hangingPunct="1">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774774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Forsíða1_texti">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36E9CBD-76AA-D742-A39D-F983042FB83A}"/>
              </a:ext>
            </a:extLst>
          </p:cNvPr>
          <p:cNvPicPr>
            <a:picLocks noChangeAspect="1"/>
          </p:cNvPicPr>
          <p:nvPr userDrawn="1"/>
        </p:nvPicPr>
        <p:blipFill>
          <a:blip r:embed="rId2"/>
          <a:stretch>
            <a:fillRect/>
          </a:stretch>
        </p:blipFill>
        <p:spPr>
          <a:xfrm>
            <a:off x="1959" y="0"/>
            <a:ext cx="9140082" cy="5143500"/>
          </a:xfrm>
          <a:prstGeom prst="rect">
            <a:avLst/>
          </a:prstGeom>
        </p:spPr>
      </p:pic>
      <p:sp>
        <p:nvSpPr>
          <p:cNvPr id="2" name="Title 1"/>
          <p:cNvSpPr>
            <a:spLocks noGrp="1"/>
          </p:cNvSpPr>
          <p:nvPr>
            <p:ph type="ctrTitle"/>
          </p:nvPr>
        </p:nvSpPr>
        <p:spPr>
          <a:xfrm>
            <a:off x="1565564" y="3158836"/>
            <a:ext cx="7264525" cy="982072"/>
          </a:xfrm>
        </p:spPr>
        <p:txBody>
          <a:bodyPr anchor="b">
            <a:normAutofit/>
          </a:bodyPr>
          <a:lstStyle>
            <a:lvl1pPr algn="r">
              <a:defRPr sz="3200" b="0" i="0">
                <a:solidFill>
                  <a:schemeClr val="tx1"/>
                </a:solidFill>
                <a:latin typeface="Verdana" charset="0"/>
                <a:ea typeface="Verdana" charset="0"/>
                <a:cs typeface="Verdana" charset="0"/>
              </a:defRPr>
            </a:lvl1pPr>
          </a:lstStyle>
          <a:p>
            <a:r>
              <a:rPr lang="en-US" dirty="0"/>
              <a:t>Click to edit Master title style</a:t>
            </a:r>
          </a:p>
        </p:txBody>
      </p:sp>
      <p:sp>
        <p:nvSpPr>
          <p:cNvPr id="3" name="Subtitle 2"/>
          <p:cNvSpPr>
            <a:spLocks noGrp="1"/>
          </p:cNvSpPr>
          <p:nvPr>
            <p:ph type="subTitle" idx="1"/>
          </p:nvPr>
        </p:nvSpPr>
        <p:spPr>
          <a:xfrm>
            <a:off x="1565564" y="4293092"/>
            <a:ext cx="7264525" cy="680690"/>
          </a:xfrm>
        </p:spPr>
        <p:txBody>
          <a:bodyPr>
            <a:normAutofit/>
          </a:bodyPr>
          <a:lstStyle>
            <a:lvl1pPr marL="0" indent="0" algn="r">
              <a:buNone/>
              <a:defRPr sz="1600" b="0" i="0">
                <a:solidFill>
                  <a:schemeClr val="tx1"/>
                </a:solidFill>
                <a:latin typeface="Verdana" charset="0"/>
                <a:ea typeface="Verdana" charset="0"/>
                <a:cs typeface="Verdan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530709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íða2_ántext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09A8FE-2753-D745-9CCA-6975A52707E3}"/>
              </a:ext>
            </a:extLst>
          </p:cNvPr>
          <p:cNvPicPr>
            <a:picLocks noChangeAspect="1"/>
          </p:cNvPicPr>
          <p:nvPr userDrawn="1"/>
        </p:nvPicPr>
        <p:blipFill>
          <a:blip r:embed="rId2"/>
          <a:stretch>
            <a:fillRect/>
          </a:stretch>
        </p:blipFill>
        <p:spPr>
          <a:xfrm>
            <a:off x="1959" y="0"/>
            <a:ext cx="9140082" cy="5143500"/>
          </a:xfrm>
          <a:prstGeom prst="rect">
            <a:avLst/>
          </a:prstGeom>
        </p:spPr>
      </p:pic>
    </p:spTree>
    <p:extLst>
      <p:ext uri="{BB962C8B-B14F-4D97-AF65-F5344CB8AC3E}">
        <p14:creationId xmlns:p14="http://schemas.microsoft.com/office/powerpoint/2010/main" val="1396668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orsíða4_ántext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C8A8D4-D185-2A43-8CE0-FD5A765EA1A0}"/>
              </a:ext>
            </a:extLst>
          </p:cNvPr>
          <p:cNvPicPr>
            <a:picLocks noChangeAspect="1"/>
          </p:cNvPicPr>
          <p:nvPr userDrawn="1"/>
        </p:nvPicPr>
        <p:blipFill>
          <a:blip r:embed="rId2"/>
          <a:stretch>
            <a:fillRect/>
          </a:stretch>
        </p:blipFill>
        <p:spPr>
          <a:xfrm>
            <a:off x="1959" y="0"/>
            <a:ext cx="9140082" cy="5143500"/>
          </a:xfrm>
          <a:prstGeom prst="rect">
            <a:avLst/>
          </a:prstGeom>
        </p:spPr>
      </p:pic>
    </p:spTree>
    <p:extLst>
      <p:ext uri="{BB962C8B-B14F-4D97-AF65-F5344CB8AC3E}">
        <p14:creationId xmlns:p14="http://schemas.microsoft.com/office/powerpoint/2010/main" val="780448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Forsíða_hvít">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801090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lliglæra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9AD382-1F38-8F45-ACE0-E72FD53F7CC1}"/>
              </a:ext>
            </a:extLst>
          </p:cNvPr>
          <p:cNvPicPr>
            <a:picLocks noChangeAspect="1"/>
          </p:cNvPicPr>
          <p:nvPr userDrawn="1"/>
        </p:nvPicPr>
        <p:blipFill>
          <a:blip r:embed="rId2"/>
          <a:stretch>
            <a:fillRect/>
          </a:stretch>
        </p:blipFill>
        <p:spPr>
          <a:xfrm>
            <a:off x="466" y="0"/>
            <a:ext cx="9143067" cy="5143500"/>
          </a:xfrm>
          <a:prstGeom prst="rect">
            <a:avLst/>
          </a:prstGeom>
        </p:spPr>
      </p:pic>
    </p:spTree>
    <p:extLst>
      <p:ext uri="{BB962C8B-B14F-4D97-AF65-F5344CB8AC3E}">
        <p14:creationId xmlns:p14="http://schemas.microsoft.com/office/powerpoint/2010/main" val="967430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Milliglæra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282DAA-1087-BA4D-80F9-70270B018C52}"/>
              </a:ext>
            </a:extLst>
          </p:cNvPr>
          <p:cNvPicPr>
            <a:picLocks noChangeAspect="1"/>
          </p:cNvPicPr>
          <p:nvPr userDrawn="1"/>
        </p:nvPicPr>
        <p:blipFill>
          <a:blip r:embed="rId2"/>
          <a:stretch>
            <a:fillRect/>
          </a:stretch>
        </p:blipFill>
        <p:spPr>
          <a:xfrm>
            <a:off x="466" y="0"/>
            <a:ext cx="9143067" cy="5143500"/>
          </a:xfrm>
          <a:prstGeom prst="rect">
            <a:avLst/>
          </a:prstGeom>
        </p:spPr>
      </p:pic>
    </p:spTree>
    <p:extLst>
      <p:ext uri="{BB962C8B-B14F-4D97-AF65-F5344CB8AC3E}">
        <p14:creationId xmlns:p14="http://schemas.microsoft.com/office/powerpoint/2010/main" val="3554946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Millisíða_hví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DE7BEE-6A88-5447-A0AD-19DF0F868BA1}"/>
              </a:ext>
            </a:extLst>
          </p:cNvPr>
          <p:cNvPicPr>
            <a:picLocks noChangeAspect="1"/>
          </p:cNvPicPr>
          <p:nvPr userDrawn="1"/>
        </p:nvPicPr>
        <p:blipFill>
          <a:blip r:embed="rId2"/>
          <a:stretch>
            <a:fillRect/>
          </a:stretch>
        </p:blipFill>
        <p:spPr>
          <a:xfrm>
            <a:off x="1959" y="16042"/>
            <a:ext cx="9140082" cy="5143500"/>
          </a:xfrm>
          <a:prstGeom prst="rect">
            <a:avLst/>
          </a:prstGeom>
        </p:spPr>
      </p:pic>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601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777" y="0"/>
            <a:ext cx="9142223" cy="5143500"/>
          </a:xfrm>
          <a:prstGeom prst="rect">
            <a:avLst/>
          </a:prstGeom>
        </p:spPr>
      </p:pic>
      <p:sp>
        <p:nvSpPr>
          <p:cNvPr id="2" name="Title Placeholder 1"/>
          <p:cNvSpPr>
            <a:spLocks noGrp="1"/>
          </p:cNvSpPr>
          <p:nvPr>
            <p:ph type="title"/>
          </p:nvPr>
        </p:nvSpPr>
        <p:spPr>
          <a:xfrm>
            <a:off x="318655" y="273844"/>
            <a:ext cx="8196695" cy="75139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318655" y="1369219"/>
            <a:ext cx="8196695" cy="2981108"/>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3011483"/>
      </p:ext>
    </p:extLst>
  </p:cSld>
  <p:clrMap bg1="lt1" tx1="dk1" bg2="lt2" tx2="dk2" accent1="accent1" accent2="accent2" accent3="accent3" accent4="accent4" accent5="accent5" accent6="accent6" hlink="hlink" folHlink="folHlink"/>
  <p:sldLayoutIdLst>
    <p:sldLayoutId id="2147483661" r:id="rId1"/>
    <p:sldLayoutId id="2147483687" r:id="rId2"/>
    <p:sldLayoutId id="2147483679" r:id="rId3"/>
    <p:sldLayoutId id="2147483674" r:id="rId4"/>
    <p:sldLayoutId id="2147483676" r:id="rId5"/>
    <p:sldLayoutId id="2147483672" r:id="rId6"/>
    <p:sldLayoutId id="2147483686" r:id="rId7"/>
    <p:sldLayoutId id="2147483688" r:id="rId8"/>
    <p:sldLayoutId id="2147483663" r:id="rId9"/>
    <p:sldLayoutId id="2147483662" r:id="rId10"/>
    <p:sldLayoutId id="2147483664" r:id="rId11"/>
    <p:sldLayoutId id="2147483666" r:id="rId12"/>
    <p:sldLayoutId id="2147483667" r:id="rId13"/>
  </p:sldLayoutIdLst>
  <p:txStyles>
    <p:titleStyle>
      <a:lvl1pPr algn="l" defTabSz="685800" rtl="0" eaLnBrk="1" latinLnBrk="0" hangingPunct="1">
        <a:lnSpc>
          <a:spcPct val="90000"/>
        </a:lnSpc>
        <a:spcBef>
          <a:spcPct val="0"/>
        </a:spcBef>
        <a:buNone/>
        <a:defRPr sz="2400" b="0" i="0" kern="1200">
          <a:solidFill>
            <a:schemeClr val="tx1"/>
          </a:solidFill>
          <a:latin typeface="Verdana" charset="0"/>
          <a:ea typeface="Verdana" charset="0"/>
          <a:cs typeface="Verdan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Verdana" charset="0"/>
          <a:ea typeface="Verdana" charset="0"/>
          <a:cs typeface="Verdan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Verdana" charset="0"/>
          <a:ea typeface="Verdana" charset="0"/>
          <a:cs typeface="Verdan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Verdana" charset="0"/>
          <a:ea typeface="Verdana" charset="0"/>
          <a:cs typeface="Verdan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Verdana" charset="0"/>
          <a:ea typeface="Verdana" charset="0"/>
          <a:cs typeface="Verdan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Verdana" charset="0"/>
          <a:ea typeface="Verdana" charset="0"/>
          <a:cs typeface="Verdan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80843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r" rtl="0" eaLnBrk="1" fontAlgn="base" hangingPunct="1">
        <a:spcBef>
          <a:spcPct val="0"/>
        </a:spcBef>
        <a:spcAft>
          <a:spcPct val="0"/>
        </a:spcAft>
        <a:defRPr sz="2400">
          <a:solidFill>
            <a:schemeClr val="tx2"/>
          </a:solidFill>
          <a:latin typeface="Calibri" pitchFamily="34" charset="0"/>
          <a:ea typeface="+mj-ea"/>
          <a:cs typeface="+mj-cs"/>
        </a:defRPr>
      </a:lvl1pPr>
      <a:lvl2pPr algn="r" rtl="0" eaLnBrk="1" fontAlgn="base" hangingPunct="1">
        <a:spcBef>
          <a:spcPct val="0"/>
        </a:spcBef>
        <a:spcAft>
          <a:spcPct val="0"/>
        </a:spcAft>
        <a:defRPr sz="2400">
          <a:solidFill>
            <a:schemeClr val="tx2"/>
          </a:solidFill>
          <a:latin typeface="Calibri" pitchFamily="34" charset="0"/>
        </a:defRPr>
      </a:lvl2pPr>
      <a:lvl3pPr algn="r" rtl="0" eaLnBrk="1" fontAlgn="base" hangingPunct="1">
        <a:spcBef>
          <a:spcPct val="0"/>
        </a:spcBef>
        <a:spcAft>
          <a:spcPct val="0"/>
        </a:spcAft>
        <a:defRPr sz="2400">
          <a:solidFill>
            <a:schemeClr val="tx2"/>
          </a:solidFill>
          <a:latin typeface="Calibri" pitchFamily="34" charset="0"/>
        </a:defRPr>
      </a:lvl3pPr>
      <a:lvl4pPr algn="r" rtl="0" eaLnBrk="1" fontAlgn="base" hangingPunct="1">
        <a:spcBef>
          <a:spcPct val="0"/>
        </a:spcBef>
        <a:spcAft>
          <a:spcPct val="0"/>
        </a:spcAft>
        <a:defRPr sz="2400">
          <a:solidFill>
            <a:schemeClr val="tx2"/>
          </a:solidFill>
          <a:latin typeface="Calibri" pitchFamily="34" charset="0"/>
        </a:defRPr>
      </a:lvl4pPr>
      <a:lvl5pPr algn="r" rtl="0" eaLnBrk="1" fontAlgn="base" hangingPunct="1">
        <a:spcBef>
          <a:spcPct val="0"/>
        </a:spcBef>
        <a:spcAft>
          <a:spcPct val="0"/>
        </a:spcAft>
        <a:defRPr sz="2400">
          <a:solidFill>
            <a:schemeClr val="tx2"/>
          </a:solidFill>
          <a:latin typeface="Calibri" pitchFamily="34" charset="0"/>
        </a:defRPr>
      </a:lvl5pPr>
      <a:lvl6pPr marL="342900" algn="r" rtl="0" eaLnBrk="1" fontAlgn="base" hangingPunct="1">
        <a:spcBef>
          <a:spcPct val="0"/>
        </a:spcBef>
        <a:spcAft>
          <a:spcPct val="0"/>
        </a:spcAft>
        <a:defRPr sz="3300">
          <a:solidFill>
            <a:schemeClr val="tx2"/>
          </a:solidFill>
          <a:latin typeface="Arial" charset="0"/>
        </a:defRPr>
      </a:lvl6pPr>
      <a:lvl7pPr marL="685800" algn="r" rtl="0" eaLnBrk="1" fontAlgn="base" hangingPunct="1">
        <a:spcBef>
          <a:spcPct val="0"/>
        </a:spcBef>
        <a:spcAft>
          <a:spcPct val="0"/>
        </a:spcAft>
        <a:defRPr sz="3300">
          <a:solidFill>
            <a:schemeClr val="tx2"/>
          </a:solidFill>
          <a:latin typeface="Arial" charset="0"/>
        </a:defRPr>
      </a:lvl7pPr>
      <a:lvl8pPr marL="1028700" algn="r" rtl="0" eaLnBrk="1" fontAlgn="base" hangingPunct="1">
        <a:spcBef>
          <a:spcPct val="0"/>
        </a:spcBef>
        <a:spcAft>
          <a:spcPct val="0"/>
        </a:spcAft>
        <a:defRPr sz="3300">
          <a:solidFill>
            <a:schemeClr val="tx2"/>
          </a:solidFill>
          <a:latin typeface="Arial" charset="0"/>
        </a:defRPr>
      </a:lvl8pPr>
      <a:lvl9pPr marL="1371600" algn="r" rtl="0" eaLnBrk="1" fontAlgn="base" hangingPunct="1">
        <a:spcBef>
          <a:spcPct val="0"/>
        </a:spcBef>
        <a:spcAft>
          <a:spcPct val="0"/>
        </a:spcAft>
        <a:defRPr sz="3300">
          <a:solidFill>
            <a:schemeClr val="tx2"/>
          </a:solidFill>
          <a:latin typeface="Arial" charset="0"/>
        </a:defRPr>
      </a:lvl9pPr>
    </p:titleStyle>
    <p:bodyStyle>
      <a:lvl1pPr marL="257175" indent="-257175" algn="l" rtl="0" eaLnBrk="1" fontAlgn="base" hangingPunct="1">
        <a:spcBef>
          <a:spcPct val="20000"/>
        </a:spcBef>
        <a:spcAft>
          <a:spcPct val="0"/>
        </a:spcAft>
        <a:buNone/>
        <a:defRPr sz="825">
          <a:solidFill>
            <a:schemeClr val="tx1"/>
          </a:solidFill>
          <a:latin typeface="Calibri" pitchFamily="34" charset="0"/>
          <a:ea typeface="+mn-ea"/>
          <a:cs typeface="+mn-cs"/>
        </a:defRPr>
      </a:lvl1pPr>
      <a:lvl2pPr marL="557213" indent="-214313" algn="l" rtl="0" eaLnBrk="1" fontAlgn="base" hangingPunct="1">
        <a:spcBef>
          <a:spcPct val="20000"/>
        </a:spcBef>
        <a:spcAft>
          <a:spcPct val="0"/>
        </a:spcAft>
        <a:buChar char="–"/>
        <a:defRPr sz="2100">
          <a:solidFill>
            <a:schemeClr val="tx1"/>
          </a:solidFill>
          <a:latin typeface="Calibri" pitchFamily="34" charset="0"/>
        </a:defRPr>
      </a:lvl2pPr>
      <a:lvl3pPr marL="857250" indent="-171450" algn="l" rtl="0" eaLnBrk="1" fontAlgn="base" hangingPunct="1">
        <a:spcBef>
          <a:spcPct val="20000"/>
        </a:spcBef>
        <a:spcAft>
          <a:spcPct val="0"/>
        </a:spcAft>
        <a:buChar char="•"/>
        <a:defRPr sz="1800">
          <a:solidFill>
            <a:schemeClr val="tx1"/>
          </a:solidFill>
          <a:latin typeface="Calibri" pitchFamily="34" charset="0"/>
        </a:defRPr>
      </a:lvl3pPr>
      <a:lvl4pPr marL="1200150" indent="-171450" algn="l" rtl="0" eaLnBrk="1" fontAlgn="base" hangingPunct="1">
        <a:spcBef>
          <a:spcPct val="20000"/>
        </a:spcBef>
        <a:spcAft>
          <a:spcPct val="0"/>
        </a:spcAft>
        <a:buChar char="–"/>
        <a:defRPr sz="1500">
          <a:solidFill>
            <a:schemeClr val="tx1"/>
          </a:solidFill>
          <a:latin typeface="Calibri" pitchFamily="34" charset="0"/>
        </a:defRPr>
      </a:lvl4pPr>
      <a:lvl5pPr marL="1543050" indent="-171450" algn="l" rtl="0" eaLnBrk="1" fontAlgn="base" hangingPunct="1">
        <a:spcBef>
          <a:spcPct val="20000"/>
        </a:spcBef>
        <a:spcAft>
          <a:spcPct val="0"/>
        </a:spcAft>
        <a:buChar char="»"/>
        <a:defRPr sz="1500">
          <a:solidFill>
            <a:schemeClr val="tx1"/>
          </a:solidFill>
          <a:latin typeface="Calibri" pitchFamily="34" charset="0"/>
        </a:defRPr>
      </a:lvl5pPr>
      <a:lvl6pPr marL="1885950" indent="-171450" algn="l" rtl="0" eaLnBrk="1" fontAlgn="base" hangingPunct="1">
        <a:spcBef>
          <a:spcPct val="20000"/>
        </a:spcBef>
        <a:spcAft>
          <a:spcPct val="0"/>
        </a:spcAft>
        <a:buChar char="»"/>
        <a:defRPr sz="1500">
          <a:solidFill>
            <a:schemeClr val="tx1"/>
          </a:solidFill>
          <a:latin typeface="+mn-lt"/>
        </a:defRPr>
      </a:lvl6pPr>
      <a:lvl7pPr marL="2228850" indent="-171450" algn="l" rtl="0" eaLnBrk="1" fontAlgn="base" hangingPunct="1">
        <a:spcBef>
          <a:spcPct val="20000"/>
        </a:spcBef>
        <a:spcAft>
          <a:spcPct val="0"/>
        </a:spcAft>
        <a:buChar char="»"/>
        <a:defRPr sz="1500">
          <a:solidFill>
            <a:schemeClr val="tx1"/>
          </a:solidFill>
          <a:latin typeface="+mn-lt"/>
        </a:defRPr>
      </a:lvl7pPr>
      <a:lvl8pPr marL="2571750" indent="-171450" algn="l" rtl="0" eaLnBrk="1" fontAlgn="base" hangingPunct="1">
        <a:spcBef>
          <a:spcPct val="20000"/>
        </a:spcBef>
        <a:spcAft>
          <a:spcPct val="0"/>
        </a:spcAft>
        <a:buChar char="»"/>
        <a:defRPr sz="1500">
          <a:solidFill>
            <a:schemeClr val="tx1"/>
          </a:solidFill>
          <a:latin typeface="+mn-lt"/>
        </a:defRPr>
      </a:lvl8pPr>
      <a:lvl9pPr marL="2914650" indent="-171450" algn="l" rtl="0" eaLnBrk="1" fontAlgn="base" hangingPunct="1">
        <a:spcBef>
          <a:spcPct val="20000"/>
        </a:spcBef>
        <a:spcAft>
          <a:spcPct val="0"/>
        </a:spcAft>
        <a:buChar char="»"/>
        <a:defRPr sz="1500">
          <a:solidFill>
            <a:schemeClr val="tx1"/>
          </a:solidFill>
          <a:latin typeface="+mn-lt"/>
        </a:defRPr>
      </a:lvl9pPr>
    </p:bodyStyle>
    <p:otherStyle>
      <a:defPPr>
        <a:defRPr lang="is-I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www.uitp.org/news/when-is-public-transport-really-accessible/"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hyperlink" Target="https://cms.uitp.org/wp/wp-content/uploads/2022/07/The-Lecco-Declaration_signed.pdf" TargetMode="External"/><Relationship Id="rId4" Type="http://schemas.openxmlformats.org/officeDocument/2006/relationships/hyperlink" Target="https://cms.uitp.org/thumbor/fit-in/1920x/--/uploads/2022/11/Inclusive-mobility-copyright-Arup-and-UTG.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rætó">
            <a:extLst>
              <a:ext uri="{FF2B5EF4-FFF2-40B4-BE49-F238E27FC236}">
                <a16:creationId xmlns:a16="http://schemas.microsoft.com/office/drawing/2014/main" id="{CB803A22-B82F-4D99-9D1E-92C893D5DDD2}"/>
              </a:ext>
            </a:extLst>
          </p:cNvPr>
          <p:cNvSpPr txBox="1"/>
          <p:nvPr/>
        </p:nvSpPr>
        <p:spPr>
          <a:xfrm>
            <a:off x="782215" y="1619296"/>
            <a:ext cx="5400618" cy="869469"/>
          </a:xfrm>
          <a:prstGeom prst="rect">
            <a:avLst/>
          </a:prstGeom>
          <a:ln w="12700">
            <a:miter lim="400000"/>
          </a:ln>
          <a:extLst>
            <a:ext uri="{C572A759-6A51-4108-AA02-DFA0A04FC94B}">
              <ma14:wrappingTextBoxFlag xmlns="" xmlns:ma14="http://schemas.microsoft.com/office/mac/drawingml/2011/main" val="1"/>
            </a:ext>
          </a:extLst>
        </p:spPr>
        <p:txBody>
          <a:bodyPr wrap="square" lIns="19050" tIns="19050" rIns="19050" bIns="19050" anchor="ctr">
            <a:spAutoFit/>
          </a:bodyPr>
          <a:lstStyle>
            <a:lvl1pPr>
              <a:defRPr sz="25000" b="0">
                <a:latin typeface="Ahkio"/>
                <a:ea typeface="Ahkio"/>
                <a:cs typeface="Ahkio"/>
                <a:sym typeface="Ahkio"/>
              </a:defRPr>
            </a:lvl1pPr>
          </a:lstStyle>
          <a:p>
            <a:r>
              <a:rPr lang="is-IS" sz="4800" dirty="0">
                <a:latin typeface="PF Din Text Cond Pro XBlack" panose="02000500000000090004" pitchFamily="2" charset="0"/>
              </a:rPr>
              <a:t> </a:t>
            </a:r>
            <a:r>
              <a:rPr lang="is-IS" sz="5400" dirty="0">
                <a:latin typeface="PF Din Text Cond Pro XBlack" panose="02000500000000090004" pitchFamily="2" charset="0"/>
              </a:rPr>
              <a:t>	</a:t>
            </a:r>
            <a:endParaRPr sz="5400" dirty="0"/>
          </a:p>
        </p:txBody>
      </p:sp>
      <p:sp>
        <p:nvSpPr>
          <p:cNvPr id="3" name="Í sama farinu…">
            <a:extLst>
              <a:ext uri="{FF2B5EF4-FFF2-40B4-BE49-F238E27FC236}">
                <a16:creationId xmlns:a16="http://schemas.microsoft.com/office/drawing/2014/main" id="{2174291B-12E2-4DD1-82AD-8A1021DF1795}"/>
              </a:ext>
            </a:extLst>
          </p:cNvPr>
          <p:cNvSpPr txBox="1">
            <a:spLocks/>
          </p:cNvSpPr>
          <p:nvPr/>
        </p:nvSpPr>
        <p:spPr>
          <a:xfrm>
            <a:off x="782214" y="1619296"/>
            <a:ext cx="7205339" cy="869469"/>
          </a:xfrm>
          <a:prstGeom prst="rect">
            <a:avLst/>
          </a:prstGeom>
        </p:spPr>
        <p:txBody>
          <a:bodyPr>
            <a:normAutofit fontScale="25000" lnSpcReduction="20000"/>
          </a:bodyPr>
          <a:lstStyle>
            <a:lvl1pPr algn="l" defTabSz="685800" rtl="0" eaLnBrk="1" latinLnBrk="0" hangingPunct="1">
              <a:lnSpc>
                <a:spcPct val="90000"/>
              </a:lnSpc>
              <a:spcBef>
                <a:spcPct val="0"/>
              </a:spcBef>
              <a:buNone/>
              <a:defRPr sz="2400" b="0" i="0" kern="1200">
                <a:solidFill>
                  <a:schemeClr val="tx1"/>
                </a:solidFill>
                <a:latin typeface="Verdana" charset="0"/>
                <a:ea typeface="Verdana" charset="0"/>
                <a:cs typeface="Verdana" charset="0"/>
              </a:defRPr>
            </a:lvl1pPr>
          </a:lstStyle>
          <a:p>
            <a:pPr>
              <a:defRPr sz="8800">
                <a:solidFill>
                  <a:srgbClr val="FFFFFF"/>
                </a:solidFill>
                <a:latin typeface="PFDinTextCondPro-Bold"/>
                <a:ea typeface="PFDinTextCondPro-Bold"/>
                <a:cs typeface="PFDinTextCondPro-Bold"/>
                <a:sym typeface="PFDinTextCondPro-Bold"/>
              </a:defRPr>
            </a:pPr>
            <a:r>
              <a:rPr lang="is-IS" sz="14400" dirty="0">
                <a:latin typeface="PFDinTextCondPro-Bold"/>
                <a:ea typeface="PFDinTextCondPro-Bold"/>
                <a:cs typeface="PFDinTextCondPro-Bold"/>
                <a:sym typeface="PFDinTextCondPro-Bold"/>
              </a:rPr>
              <a:t>Ábendingar og þjónusta</a:t>
            </a:r>
          </a:p>
          <a:p>
            <a:pPr algn="r">
              <a:defRPr sz="8800">
                <a:solidFill>
                  <a:srgbClr val="FFFFFF"/>
                </a:solidFill>
                <a:latin typeface="PFDinTextCondPro-Bold"/>
                <a:ea typeface="PFDinTextCondPro-Bold"/>
                <a:cs typeface="PFDinTextCondPro-Bold"/>
                <a:sym typeface="PFDinTextCondPro-Bold"/>
              </a:defRPr>
            </a:pPr>
            <a:endParaRPr lang="is-IS" sz="8900" dirty="0">
              <a:latin typeface="PFDinTextCondPro-Bold"/>
              <a:ea typeface="PFDinTextCondPro-Bold"/>
              <a:cs typeface="PFDinTextCondPro-Bold"/>
              <a:sym typeface="PFDinTextCondPro-Bold"/>
            </a:endParaRPr>
          </a:p>
          <a:p>
            <a:pPr algn="r">
              <a:defRPr sz="8800">
                <a:solidFill>
                  <a:srgbClr val="FFFFFF"/>
                </a:solidFill>
                <a:latin typeface="PFDinTextCondPro-Bold"/>
                <a:ea typeface="PFDinTextCondPro-Bold"/>
                <a:cs typeface="PFDinTextCondPro-Bold"/>
                <a:sym typeface="PFDinTextCondPro-Bold"/>
              </a:defRPr>
            </a:pPr>
            <a:endParaRPr lang="is-IS" sz="8900" dirty="0">
              <a:latin typeface="PFDinTextCondPro-Bold"/>
              <a:ea typeface="PFDinTextCondPro-Bold"/>
              <a:cs typeface="PFDinTextCondPro-Bold"/>
              <a:sym typeface="PFDinTextCondPro-Bold"/>
            </a:endParaRPr>
          </a:p>
          <a:p>
            <a:pPr algn="r">
              <a:defRPr sz="8800">
                <a:solidFill>
                  <a:srgbClr val="FFFFFF"/>
                </a:solidFill>
                <a:latin typeface="PFDinTextCondPro-Bold"/>
                <a:ea typeface="PFDinTextCondPro-Bold"/>
                <a:cs typeface="PFDinTextCondPro-Bold"/>
                <a:sym typeface="PFDinTextCondPro-Bold"/>
              </a:defRPr>
            </a:pPr>
            <a:r>
              <a:rPr lang="is-IS" sz="5600" dirty="0">
                <a:latin typeface="PFDinTextCondPro-Bold"/>
                <a:ea typeface="PFDinTextCondPro-Bold"/>
                <a:cs typeface="PFDinTextCondPro-Bold"/>
                <a:sym typeface="PFDinTextCondPro-Bold"/>
              </a:rPr>
              <a:t>Sigríður Harðardóttir</a:t>
            </a:r>
          </a:p>
          <a:p>
            <a:pPr algn="r">
              <a:defRPr sz="8800">
                <a:solidFill>
                  <a:srgbClr val="FFFFFF"/>
                </a:solidFill>
                <a:latin typeface="PFDinTextCondPro-Bold"/>
                <a:ea typeface="PFDinTextCondPro-Bold"/>
                <a:cs typeface="PFDinTextCondPro-Bold"/>
                <a:sym typeface="PFDinTextCondPro-Bold"/>
              </a:defRPr>
            </a:pPr>
            <a:r>
              <a:rPr lang="is-IS" sz="5600" dirty="0">
                <a:latin typeface="PFDinTextCondPro-Bold"/>
                <a:ea typeface="PFDinTextCondPro-Bold"/>
                <a:cs typeface="PFDinTextCondPro-Bold"/>
                <a:sym typeface="PFDinTextCondPro-Bold"/>
              </a:rPr>
              <a:t>Desember 2022</a:t>
            </a:r>
          </a:p>
          <a:p>
            <a:pPr>
              <a:defRPr sz="8800">
                <a:solidFill>
                  <a:srgbClr val="FFFFFF"/>
                </a:solidFill>
                <a:latin typeface="PFDinTextCondPro-Bold"/>
                <a:ea typeface="PFDinTextCondPro-Bold"/>
                <a:cs typeface="PFDinTextCondPro-Bold"/>
                <a:sym typeface="PFDinTextCondPro-Bold"/>
              </a:defRPr>
            </a:pPr>
            <a:br>
              <a:rPr lang="is-IS" dirty="0">
                <a:solidFill>
                  <a:srgbClr val="FFFFFF"/>
                </a:solidFill>
                <a:latin typeface="PFDinTextCondPro-Bold"/>
                <a:ea typeface="PFDinTextCondPro-Bold"/>
                <a:cs typeface="PFDinTextCondPro-Bold"/>
                <a:sym typeface="PFDinTextCondPro-Bold"/>
              </a:rPr>
            </a:br>
            <a:endParaRPr lang="is-IS" dirty="0">
              <a:solidFill>
                <a:srgbClr val="FFFFFF"/>
              </a:solidFill>
              <a:latin typeface="PFDinTextCondPro-Bold"/>
              <a:ea typeface="PFDinTextCondPro-Bold"/>
              <a:cs typeface="PFDinTextCondPro-Bold"/>
              <a:sym typeface="PFDinTextCondPro-Bold"/>
            </a:endParaRPr>
          </a:p>
        </p:txBody>
      </p:sp>
    </p:spTree>
    <p:extLst>
      <p:ext uri="{BB962C8B-B14F-4D97-AF65-F5344CB8AC3E}">
        <p14:creationId xmlns:p14="http://schemas.microsoft.com/office/powerpoint/2010/main" val="2408024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60F6A3B-CC7A-48BA-9F4D-F541140D0734}"/>
              </a:ext>
            </a:extLst>
          </p:cNvPr>
          <p:cNvSpPr txBox="1"/>
          <p:nvPr/>
        </p:nvSpPr>
        <p:spPr>
          <a:xfrm>
            <a:off x="319177" y="526211"/>
            <a:ext cx="7151298" cy="338554"/>
          </a:xfrm>
          <a:prstGeom prst="rect">
            <a:avLst/>
          </a:prstGeom>
          <a:noFill/>
        </p:spPr>
        <p:txBody>
          <a:bodyPr wrap="square" rtlCol="0">
            <a:spAutoFit/>
          </a:bodyPr>
          <a:lstStyle/>
          <a:p>
            <a:r>
              <a:rPr lang="is-IS" sz="1600" b="1" dirty="0"/>
              <a:t>Aðgengi</a:t>
            </a:r>
          </a:p>
        </p:txBody>
      </p:sp>
      <p:sp>
        <p:nvSpPr>
          <p:cNvPr id="21" name="TextBox 20">
            <a:extLst>
              <a:ext uri="{FF2B5EF4-FFF2-40B4-BE49-F238E27FC236}">
                <a16:creationId xmlns:a16="http://schemas.microsoft.com/office/drawing/2014/main" id="{2100CB73-A697-4643-B979-0021EB9AD967}"/>
              </a:ext>
            </a:extLst>
          </p:cNvPr>
          <p:cNvSpPr txBox="1"/>
          <p:nvPr/>
        </p:nvSpPr>
        <p:spPr>
          <a:xfrm>
            <a:off x="319177" y="864765"/>
            <a:ext cx="8375632" cy="4524315"/>
          </a:xfrm>
          <a:prstGeom prst="rect">
            <a:avLst/>
          </a:prstGeom>
          <a:noFill/>
        </p:spPr>
        <p:txBody>
          <a:bodyPr wrap="square" rtlCol="0">
            <a:spAutoFit/>
          </a:bodyPr>
          <a:lstStyle/>
          <a:p>
            <a:endParaRPr lang="is-IS" sz="1600" dirty="0"/>
          </a:p>
          <a:p>
            <a:pPr marL="285750" indent="-285750">
              <a:buFont typeface="Arial" panose="020B0604020202020204" pitchFamily="34" charset="0"/>
              <a:buChar char="•"/>
            </a:pPr>
            <a:r>
              <a:rPr lang="is-IS" sz="1600" b="1" dirty="0"/>
              <a:t>„</a:t>
            </a:r>
            <a:r>
              <a:rPr lang="is-IS" sz="1600" b="1" dirty="0" err="1"/>
              <a:t>When</a:t>
            </a:r>
            <a:r>
              <a:rPr lang="is-IS" sz="1600" b="1" dirty="0"/>
              <a:t> is </a:t>
            </a:r>
            <a:r>
              <a:rPr lang="is-IS" sz="1600" b="1" dirty="0" err="1"/>
              <a:t>public</a:t>
            </a:r>
            <a:r>
              <a:rPr lang="is-IS" sz="1600" b="1" dirty="0"/>
              <a:t> </a:t>
            </a:r>
            <a:r>
              <a:rPr lang="is-IS" sz="1600" b="1" dirty="0" err="1"/>
              <a:t>transport</a:t>
            </a:r>
            <a:r>
              <a:rPr lang="is-IS" sz="1600" b="1" dirty="0"/>
              <a:t> </a:t>
            </a:r>
            <a:r>
              <a:rPr lang="is-IS" sz="1600" b="1" dirty="0" err="1"/>
              <a:t>really</a:t>
            </a:r>
            <a:r>
              <a:rPr lang="is-IS" sz="1600" b="1" dirty="0"/>
              <a:t> </a:t>
            </a:r>
            <a:r>
              <a:rPr lang="is-IS" sz="1600" b="1" dirty="0" err="1"/>
              <a:t>accessible</a:t>
            </a:r>
            <a:r>
              <a:rPr lang="is-IS" sz="1600" b="1" dirty="0"/>
              <a:t>“?</a:t>
            </a:r>
          </a:p>
          <a:p>
            <a:pPr marL="285750" indent="-285750">
              <a:buFont typeface="Arial" panose="020B0604020202020204" pitchFamily="34" charset="0"/>
              <a:buChar char="•"/>
            </a:pPr>
            <a:endParaRPr lang="is-IS" sz="1600" dirty="0"/>
          </a:p>
          <a:p>
            <a:pPr marL="285750" indent="-285750">
              <a:buFont typeface="Arial" panose="020B0604020202020204" pitchFamily="34" charset="0"/>
              <a:buChar char="•"/>
            </a:pPr>
            <a:r>
              <a:rPr lang="is-IS" sz="1600" dirty="0"/>
              <a:t>Markmið 11.2 leggur áherslu á fólk í viðkvæmri stöðu, konur, börn, fatlað fólk og aldraða.</a:t>
            </a:r>
          </a:p>
          <a:p>
            <a:pPr marL="285750" indent="-285750">
              <a:buFont typeface="Arial" panose="020B0604020202020204" pitchFamily="34" charset="0"/>
              <a:buChar char="•"/>
            </a:pPr>
            <a:r>
              <a:rPr lang="is-IS" sz="1600" dirty="0"/>
              <a:t>Fólk á mismunandi stað í lífinu</a:t>
            </a:r>
          </a:p>
          <a:p>
            <a:pPr marL="285750" indent="-285750">
              <a:buFont typeface="Arial" panose="020B0604020202020204" pitchFamily="34" charset="0"/>
              <a:buChar char="•"/>
            </a:pPr>
            <a:r>
              <a:rPr lang="is-IS" sz="1600" dirty="0"/>
              <a:t>Fólk af erlendum uppruna/tungumál</a:t>
            </a:r>
          </a:p>
          <a:p>
            <a:pPr marL="285750" indent="-285750">
              <a:buFont typeface="Arial" panose="020B0604020202020204" pitchFamily="34" charset="0"/>
              <a:buChar char="•"/>
            </a:pPr>
            <a:r>
              <a:rPr lang="is-IS" sz="1600" dirty="0"/>
              <a:t>Fötlun getur verið margskonar – líkamleg, andleg, </a:t>
            </a:r>
            <a:r>
              <a:rPr lang="is-IS" sz="1600" dirty="0" err="1"/>
              <a:t>þroskaskerðing</a:t>
            </a:r>
            <a:r>
              <a:rPr lang="is-IS" sz="1600" dirty="0"/>
              <a:t> eða blinda/litblinda, heyrnarleysi, </a:t>
            </a:r>
            <a:r>
              <a:rPr lang="is-IS" sz="1600" dirty="0" err="1"/>
              <a:t>lestrarörðugleikar</a:t>
            </a:r>
            <a:r>
              <a:rPr lang="is-IS" sz="1600" dirty="0"/>
              <a:t> o.þ.h.</a:t>
            </a:r>
          </a:p>
          <a:p>
            <a:pPr marL="285750" indent="-285750">
              <a:buFont typeface="Arial" panose="020B0604020202020204" pitchFamily="34" charset="0"/>
              <a:buChar char="•"/>
            </a:pPr>
            <a:r>
              <a:rPr lang="is-IS" sz="1600" dirty="0"/>
              <a:t>Aðgengi þarf því að vera sjónrænt, </a:t>
            </a:r>
            <a:r>
              <a:rPr lang="is-IS" sz="1600" dirty="0" err="1"/>
              <a:t>heyranlegt</a:t>
            </a:r>
            <a:r>
              <a:rPr lang="is-IS" sz="1600" dirty="0"/>
              <a:t>, stafrænt, áþreifanlegt (</a:t>
            </a:r>
            <a:r>
              <a:rPr lang="is-IS" sz="1600" dirty="0" err="1"/>
              <a:t>physical</a:t>
            </a:r>
            <a:r>
              <a:rPr lang="is-IS" sz="1600" dirty="0"/>
              <a:t>)</a:t>
            </a:r>
          </a:p>
          <a:p>
            <a:pPr marL="285750" indent="-285750">
              <a:buFont typeface="Arial" panose="020B0604020202020204" pitchFamily="34" charset="0"/>
              <a:buChar char="•"/>
            </a:pPr>
            <a:endParaRPr lang="is-IS" sz="1600" dirty="0"/>
          </a:p>
          <a:p>
            <a:pPr marL="285750" indent="-285750">
              <a:buFont typeface="Arial" panose="020B0604020202020204" pitchFamily="34" charset="0"/>
              <a:buChar char="•"/>
            </a:pPr>
            <a:r>
              <a:rPr lang="en-US" sz="1600" i="1" dirty="0"/>
              <a:t>“Accessibility means enabling people with even the most acute disabilities to be physically able to research, locate, pay for and </a:t>
            </a:r>
            <a:r>
              <a:rPr lang="en-US" sz="1600" i="1" dirty="0" err="1"/>
              <a:t>utilise</a:t>
            </a:r>
            <a:r>
              <a:rPr lang="en-US" sz="1600" i="1" dirty="0"/>
              <a:t> public transport services and networks with the same ease as those without disabilities. This goes beyond physical infrastructure and includes topics like ticketing and wayfinding. Whether a user prefers planning their trip on a smartphone or through physical signage, both options should be accessible to all.”</a:t>
            </a:r>
            <a:endParaRPr lang="is-IS" sz="1600" i="1" dirty="0"/>
          </a:p>
          <a:p>
            <a:pPr marL="285750" indent="-285750">
              <a:buFont typeface="Arial" panose="020B0604020202020204" pitchFamily="34" charset="0"/>
              <a:buChar char="•"/>
            </a:pPr>
            <a:endParaRPr lang="is-IS" sz="1600" dirty="0"/>
          </a:p>
          <a:p>
            <a:pPr lvl="2"/>
            <a:endParaRPr lang="is-IS" sz="1600" dirty="0"/>
          </a:p>
          <a:p>
            <a:pPr marL="285750" indent="-285750">
              <a:buFont typeface="Arial" panose="020B0604020202020204" pitchFamily="34" charset="0"/>
              <a:buChar char="•"/>
            </a:pPr>
            <a:endParaRPr lang="is-IS" sz="1600" dirty="0"/>
          </a:p>
        </p:txBody>
      </p:sp>
      <p:pic>
        <p:nvPicPr>
          <p:cNvPr id="3" name="Picture 2">
            <a:extLst>
              <a:ext uri="{FF2B5EF4-FFF2-40B4-BE49-F238E27FC236}">
                <a16:creationId xmlns:a16="http://schemas.microsoft.com/office/drawing/2014/main" id="{4E3FC7DE-49FB-41CC-CD7C-49580FBF4417}"/>
              </a:ext>
            </a:extLst>
          </p:cNvPr>
          <p:cNvPicPr>
            <a:picLocks noChangeAspect="1"/>
          </p:cNvPicPr>
          <p:nvPr/>
        </p:nvPicPr>
        <p:blipFill>
          <a:blip r:embed="rId3"/>
          <a:stretch>
            <a:fillRect/>
          </a:stretch>
        </p:blipFill>
        <p:spPr>
          <a:xfrm>
            <a:off x="6049240" y="399494"/>
            <a:ext cx="975014" cy="975014"/>
          </a:xfrm>
          <a:prstGeom prst="rect">
            <a:avLst/>
          </a:prstGeom>
        </p:spPr>
      </p:pic>
    </p:spTree>
    <p:extLst>
      <p:ext uri="{BB962C8B-B14F-4D97-AF65-F5344CB8AC3E}">
        <p14:creationId xmlns:p14="http://schemas.microsoft.com/office/powerpoint/2010/main" val="2088084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60F6A3B-CC7A-48BA-9F4D-F541140D0734}"/>
              </a:ext>
            </a:extLst>
          </p:cNvPr>
          <p:cNvSpPr txBox="1"/>
          <p:nvPr/>
        </p:nvSpPr>
        <p:spPr>
          <a:xfrm>
            <a:off x="319177" y="526211"/>
            <a:ext cx="7151298" cy="338554"/>
          </a:xfrm>
          <a:prstGeom prst="rect">
            <a:avLst/>
          </a:prstGeom>
          <a:noFill/>
        </p:spPr>
        <p:txBody>
          <a:bodyPr wrap="square" rtlCol="0">
            <a:spAutoFit/>
          </a:bodyPr>
          <a:lstStyle/>
          <a:p>
            <a:r>
              <a:rPr lang="is-IS" sz="1600" b="1" dirty="0"/>
              <a:t>Aðgengi</a:t>
            </a:r>
          </a:p>
        </p:txBody>
      </p:sp>
      <p:sp>
        <p:nvSpPr>
          <p:cNvPr id="21" name="TextBox 20">
            <a:extLst>
              <a:ext uri="{FF2B5EF4-FFF2-40B4-BE49-F238E27FC236}">
                <a16:creationId xmlns:a16="http://schemas.microsoft.com/office/drawing/2014/main" id="{2100CB73-A697-4643-B979-0021EB9AD967}"/>
              </a:ext>
            </a:extLst>
          </p:cNvPr>
          <p:cNvSpPr txBox="1"/>
          <p:nvPr/>
        </p:nvSpPr>
        <p:spPr>
          <a:xfrm>
            <a:off x="319177" y="864765"/>
            <a:ext cx="8375632" cy="3785652"/>
          </a:xfrm>
          <a:prstGeom prst="rect">
            <a:avLst/>
          </a:prstGeom>
          <a:noFill/>
        </p:spPr>
        <p:txBody>
          <a:bodyPr wrap="square" rtlCol="0">
            <a:spAutoFit/>
          </a:bodyPr>
          <a:lstStyle/>
          <a:p>
            <a:endParaRPr lang="is-IS" sz="1600" dirty="0"/>
          </a:p>
          <a:p>
            <a:pPr marL="285750" indent="-285750">
              <a:buFont typeface="Arial" panose="020B0604020202020204" pitchFamily="34" charset="0"/>
              <a:buChar char="•"/>
            </a:pPr>
            <a:r>
              <a:rPr lang="is-IS" sz="1600" dirty="0"/>
              <a:t>Næsta skref við aðgengi er að tala um </a:t>
            </a:r>
            <a:r>
              <a:rPr lang="is-IS" sz="1600" dirty="0" err="1"/>
              <a:t>inngildingu</a:t>
            </a:r>
            <a:r>
              <a:rPr lang="is-IS" sz="1600" dirty="0"/>
              <a:t> „</a:t>
            </a:r>
            <a:r>
              <a:rPr lang="is-IS" sz="1600" dirty="0" err="1"/>
              <a:t>inclusion</a:t>
            </a:r>
            <a:r>
              <a:rPr lang="is-IS" sz="1600" dirty="0"/>
              <a:t>“</a:t>
            </a:r>
          </a:p>
          <a:p>
            <a:pPr marL="285750" indent="-285750">
              <a:buFont typeface="Arial" panose="020B0604020202020204" pitchFamily="34" charset="0"/>
              <a:buChar char="•"/>
            </a:pPr>
            <a:r>
              <a:rPr lang="is-IS" sz="1600" b="1" dirty="0"/>
              <a:t>Aðgengi </a:t>
            </a:r>
            <a:r>
              <a:rPr lang="is-IS" sz="1600" dirty="0"/>
              <a:t>snýst um að skapa betri aðstæður til að allir geti notað almenningssamgöngur.</a:t>
            </a:r>
          </a:p>
          <a:p>
            <a:pPr marL="285750" indent="-285750">
              <a:buFont typeface="Arial" panose="020B0604020202020204" pitchFamily="34" charset="0"/>
              <a:buChar char="•"/>
            </a:pPr>
            <a:r>
              <a:rPr lang="is-IS" sz="1600" b="1" dirty="0" err="1"/>
              <a:t>Inngilding</a:t>
            </a:r>
            <a:r>
              <a:rPr lang="is-IS" sz="1600" dirty="0"/>
              <a:t> er meira um upplifunina/tilfinninguna. Að finnast vera hluti af samfélaginu, að líða vel í aðstæðunum þrátt fyrir fötlun. Þá skiptir viðhorf, virðing, skilningur, framkoma öllu máli.</a:t>
            </a:r>
          </a:p>
          <a:p>
            <a:pPr marL="285750" indent="-285750">
              <a:buFont typeface="Arial" panose="020B0604020202020204" pitchFamily="34" charset="0"/>
              <a:buChar char="•"/>
            </a:pPr>
            <a:endParaRPr lang="is-IS" sz="1600" dirty="0"/>
          </a:p>
          <a:p>
            <a:pPr marL="285750" indent="-285750">
              <a:buFont typeface="Arial" panose="020B0604020202020204" pitchFamily="34" charset="0"/>
              <a:buChar char="•"/>
            </a:pPr>
            <a:r>
              <a:rPr lang="is-IS" sz="1600" dirty="0"/>
              <a:t>Strætó sér gríðarleg tækifæri í þessum málaflokki til að efla og bæta þjónustu og ímynd. </a:t>
            </a:r>
          </a:p>
          <a:p>
            <a:pPr marL="285750" indent="-285750">
              <a:buFont typeface="Arial" panose="020B0604020202020204" pitchFamily="34" charset="0"/>
              <a:buChar char="•"/>
            </a:pPr>
            <a:r>
              <a:rPr lang="is-IS" sz="1600" dirty="0"/>
              <a:t>Upplýst umræða við hagaðila mjög mikilvæg</a:t>
            </a:r>
          </a:p>
          <a:p>
            <a:pPr marL="285750" indent="-285750">
              <a:buFont typeface="Arial" panose="020B0604020202020204" pitchFamily="34" charset="0"/>
              <a:buChar char="•"/>
            </a:pPr>
            <a:r>
              <a:rPr lang="is-IS" sz="1600" dirty="0"/>
              <a:t>Aðgerðir og fjármagn</a:t>
            </a:r>
          </a:p>
          <a:p>
            <a:pPr marL="285750" indent="-285750">
              <a:buFont typeface="Arial" panose="020B0604020202020204" pitchFamily="34" charset="0"/>
              <a:buChar char="•"/>
            </a:pPr>
            <a:endParaRPr lang="is-IS" sz="1600" dirty="0"/>
          </a:p>
          <a:p>
            <a:pPr marL="285750" indent="-285750">
              <a:buFont typeface="Arial" panose="020B0604020202020204" pitchFamily="34" charset="0"/>
              <a:buChar char="•"/>
            </a:pPr>
            <a:r>
              <a:rPr lang="is-IS" sz="1600" dirty="0"/>
              <a:t>Við erum á þessari vegferð, en þurfum að geta gert betur</a:t>
            </a:r>
          </a:p>
          <a:p>
            <a:pPr marL="285750" indent="-285750">
              <a:buFont typeface="Arial" panose="020B0604020202020204" pitchFamily="34" charset="0"/>
              <a:buChar char="•"/>
            </a:pPr>
            <a:endParaRPr lang="is-IS" sz="1600" dirty="0"/>
          </a:p>
          <a:p>
            <a:pPr marL="285750" indent="-285750">
              <a:buFont typeface="Arial" panose="020B0604020202020204" pitchFamily="34" charset="0"/>
              <a:buChar char="•"/>
            </a:pPr>
            <a:endParaRPr lang="is-IS" sz="1600" dirty="0"/>
          </a:p>
          <a:p>
            <a:pPr lvl="2"/>
            <a:endParaRPr lang="is-IS" sz="1600" dirty="0"/>
          </a:p>
          <a:p>
            <a:endParaRPr lang="is-IS" sz="1600" dirty="0"/>
          </a:p>
        </p:txBody>
      </p:sp>
    </p:spTree>
    <p:extLst>
      <p:ext uri="{BB962C8B-B14F-4D97-AF65-F5344CB8AC3E}">
        <p14:creationId xmlns:p14="http://schemas.microsoft.com/office/powerpoint/2010/main" val="3357922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60F6A3B-CC7A-48BA-9F4D-F541140D0734}"/>
              </a:ext>
            </a:extLst>
          </p:cNvPr>
          <p:cNvSpPr txBox="1"/>
          <p:nvPr/>
        </p:nvSpPr>
        <p:spPr>
          <a:xfrm>
            <a:off x="319177" y="526211"/>
            <a:ext cx="7151298" cy="338554"/>
          </a:xfrm>
          <a:prstGeom prst="rect">
            <a:avLst/>
          </a:prstGeom>
          <a:noFill/>
        </p:spPr>
        <p:txBody>
          <a:bodyPr wrap="square" rtlCol="0">
            <a:spAutoFit/>
          </a:bodyPr>
          <a:lstStyle/>
          <a:p>
            <a:r>
              <a:rPr lang="is-IS" sz="1600" b="1" dirty="0"/>
              <a:t>Nánari upplýsingar</a:t>
            </a:r>
          </a:p>
        </p:txBody>
      </p:sp>
      <p:sp>
        <p:nvSpPr>
          <p:cNvPr id="21" name="TextBox 20">
            <a:extLst>
              <a:ext uri="{FF2B5EF4-FFF2-40B4-BE49-F238E27FC236}">
                <a16:creationId xmlns:a16="http://schemas.microsoft.com/office/drawing/2014/main" id="{2100CB73-A697-4643-B979-0021EB9AD967}"/>
              </a:ext>
            </a:extLst>
          </p:cNvPr>
          <p:cNvSpPr txBox="1"/>
          <p:nvPr/>
        </p:nvSpPr>
        <p:spPr>
          <a:xfrm>
            <a:off x="319177" y="864765"/>
            <a:ext cx="8375632" cy="2554545"/>
          </a:xfrm>
          <a:prstGeom prst="rect">
            <a:avLst/>
          </a:prstGeom>
          <a:noFill/>
        </p:spPr>
        <p:txBody>
          <a:bodyPr wrap="square" rtlCol="0">
            <a:spAutoFit/>
          </a:bodyPr>
          <a:lstStyle/>
          <a:p>
            <a:endParaRPr lang="is-IS" sz="1600" dirty="0"/>
          </a:p>
          <a:p>
            <a:pPr marL="285750" indent="-285750">
              <a:buFont typeface="Arial" panose="020B0604020202020204" pitchFamily="34" charset="0"/>
              <a:buChar char="•"/>
            </a:pPr>
            <a:r>
              <a:rPr lang="is-IS" sz="1600" dirty="0">
                <a:hlinkClick r:id="rId3"/>
              </a:rPr>
              <a:t>https://www.uitp.org/news/when-is-public-transport-really-accessible/</a:t>
            </a:r>
            <a:endParaRPr lang="is-IS" sz="1600" dirty="0"/>
          </a:p>
          <a:p>
            <a:pPr marL="285750" indent="-285750">
              <a:buFont typeface="Arial" panose="020B0604020202020204" pitchFamily="34" charset="0"/>
              <a:buChar char="•"/>
            </a:pPr>
            <a:r>
              <a:rPr lang="is-IS" sz="1600" dirty="0">
                <a:hlinkClick r:id="rId4"/>
              </a:rPr>
              <a:t>https://cms.uitp.org/thumbor/fit-in/1920x/--/uploads/2022/11/Inclusive-mobility-copyright-Arup-and-UTG.jpg</a:t>
            </a:r>
            <a:endParaRPr lang="is-IS" sz="1600" dirty="0"/>
          </a:p>
          <a:p>
            <a:pPr marL="285750" indent="-285750">
              <a:buFont typeface="Arial" panose="020B0604020202020204" pitchFamily="34" charset="0"/>
              <a:buChar char="•"/>
            </a:pPr>
            <a:r>
              <a:rPr lang="is-IS" sz="1600" dirty="0">
                <a:hlinkClick r:id="rId5"/>
              </a:rPr>
              <a:t>https://cms.uitp.org/wp/wp-content/uploads/2022/07/The-Lecco-Declaration_signed.pdf</a:t>
            </a:r>
            <a:endParaRPr lang="is-IS" sz="1600" dirty="0"/>
          </a:p>
          <a:p>
            <a:pPr marL="285750" indent="-285750">
              <a:buFont typeface="Arial" panose="020B0604020202020204" pitchFamily="34" charset="0"/>
              <a:buChar char="•"/>
            </a:pPr>
            <a:endParaRPr lang="is-IS" sz="1600" dirty="0"/>
          </a:p>
          <a:p>
            <a:endParaRPr lang="is-IS" sz="1600" dirty="0"/>
          </a:p>
          <a:p>
            <a:pPr marL="285750" indent="-285750">
              <a:buFont typeface="Arial" panose="020B0604020202020204" pitchFamily="34" charset="0"/>
              <a:buChar char="•"/>
            </a:pPr>
            <a:endParaRPr lang="is-IS" sz="1600" dirty="0"/>
          </a:p>
          <a:p>
            <a:pPr lvl="2"/>
            <a:endParaRPr lang="is-IS" sz="1600" dirty="0"/>
          </a:p>
          <a:p>
            <a:endParaRPr lang="is-IS" sz="1600" dirty="0"/>
          </a:p>
        </p:txBody>
      </p:sp>
    </p:spTree>
    <p:extLst>
      <p:ext uri="{BB962C8B-B14F-4D97-AF65-F5344CB8AC3E}">
        <p14:creationId xmlns:p14="http://schemas.microsoft.com/office/powerpoint/2010/main" val="2216499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075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8" name="Table 18">
            <a:extLst>
              <a:ext uri="{FF2B5EF4-FFF2-40B4-BE49-F238E27FC236}">
                <a16:creationId xmlns:a16="http://schemas.microsoft.com/office/drawing/2014/main" id="{723C14FB-FB7A-4D36-B945-A65857C5D3AA}"/>
              </a:ext>
            </a:extLst>
          </p:cNvPr>
          <p:cNvGraphicFramePr>
            <a:graphicFrameLocks noGrp="1"/>
          </p:cNvGraphicFramePr>
          <p:nvPr>
            <p:ph idx="1"/>
            <p:extLst>
              <p:ext uri="{D42A27DB-BD31-4B8C-83A1-F6EECF244321}">
                <p14:modId xmlns:p14="http://schemas.microsoft.com/office/powerpoint/2010/main" val="3778388286"/>
              </p:ext>
            </p:extLst>
          </p:nvPr>
        </p:nvGraphicFramePr>
        <p:xfrm>
          <a:off x="319177" y="1075128"/>
          <a:ext cx="8196170" cy="688821"/>
        </p:xfrm>
        <a:graphic>
          <a:graphicData uri="http://schemas.openxmlformats.org/drawingml/2006/table">
            <a:tbl>
              <a:tblPr firstRow="1" bandRow="1">
                <a:tableStyleId>{21E4AEA4-8DFA-4A89-87EB-49C32662AFE0}</a:tableStyleId>
              </a:tblPr>
              <a:tblGrid>
                <a:gridCol w="562566">
                  <a:extLst>
                    <a:ext uri="{9D8B030D-6E8A-4147-A177-3AD203B41FA5}">
                      <a16:colId xmlns:a16="http://schemas.microsoft.com/office/drawing/2014/main" val="646521962"/>
                    </a:ext>
                  </a:extLst>
                </a:gridCol>
                <a:gridCol w="544286">
                  <a:extLst>
                    <a:ext uri="{9D8B030D-6E8A-4147-A177-3AD203B41FA5}">
                      <a16:colId xmlns:a16="http://schemas.microsoft.com/office/drawing/2014/main" val="547540344"/>
                    </a:ext>
                  </a:extLst>
                </a:gridCol>
                <a:gridCol w="489857">
                  <a:extLst>
                    <a:ext uri="{9D8B030D-6E8A-4147-A177-3AD203B41FA5}">
                      <a16:colId xmlns:a16="http://schemas.microsoft.com/office/drawing/2014/main" val="2272082863"/>
                    </a:ext>
                  </a:extLst>
                </a:gridCol>
                <a:gridCol w="533400">
                  <a:extLst>
                    <a:ext uri="{9D8B030D-6E8A-4147-A177-3AD203B41FA5}">
                      <a16:colId xmlns:a16="http://schemas.microsoft.com/office/drawing/2014/main" val="3743839681"/>
                    </a:ext>
                  </a:extLst>
                </a:gridCol>
                <a:gridCol w="468085">
                  <a:extLst>
                    <a:ext uri="{9D8B030D-6E8A-4147-A177-3AD203B41FA5}">
                      <a16:colId xmlns:a16="http://schemas.microsoft.com/office/drawing/2014/main" val="3086936310"/>
                    </a:ext>
                  </a:extLst>
                </a:gridCol>
                <a:gridCol w="511629">
                  <a:extLst>
                    <a:ext uri="{9D8B030D-6E8A-4147-A177-3AD203B41FA5}">
                      <a16:colId xmlns:a16="http://schemas.microsoft.com/office/drawing/2014/main" val="530400463"/>
                    </a:ext>
                  </a:extLst>
                </a:gridCol>
                <a:gridCol w="489857">
                  <a:extLst>
                    <a:ext uri="{9D8B030D-6E8A-4147-A177-3AD203B41FA5}">
                      <a16:colId xmlns:a16="http://schemas.microsoft.com/office/drawing/2014/main" val="3502439401"/>
                    </a:ext>
                  </a:extLst>
                </a:gridCol>
                <a:gridCol w="511629">
                  <a:extLst>
                    <a:ext uri="{9D8B030D-6E8A-4147-A177-3AD203B41FA5}">
                      <a16:colId xmlns:a16="http://schemas.microsoft.com/office/drawing/2014/main" val="740161934"/>
                    </a:ext>
                  </a:extLst>
                </a:gridCol>
                <a:gridCol w="576943">
                  <a:extLst>
                    <a:ext uri="{9D8B030D-6E8A-4147-A177-3AD203B41FA5}">
                      <a16:colId xmlns:a16="http://schemas.microsoft.com/office/drawing/2014/main" val="3826656676"/>
                    </a:ext>
                  </a:extLst>
                </a:gridCol>
                <a:gridCol w="587828">
                  <a:extLst>
                    <a:ext uri="{9D8B030D-6E8A-4147-A177-3AD203B41FA5}">
                      <a16:colId xmlns:a16="http://schemas.microsoft.com/office/drawing/2014/main" val="3054608697"/>
                    </a:ext>
                  </a:extLst>
                </a:gridCol>
                <a:gridCol w="544286">
                  <a:extLst>
                    <a:ext uri="{9D8B030D-6E8A-4147-A177-3AD203B41FA5}">
                      <a16:colId xmlns:a16="http://schemas.microsoft.com/office/drawing/2014/main" val="404255299"/>
                    </a:ext>
                  </a:extLst>
                </a:gridCol>
                <a:gridCol w="576943">
                  <a:extLst>
                    <a:ext uri="{9D8B030D-6E8A-4147-A177-3AD203B41FA5}">
                      <a16:colId xmlns:a16="http://schemas.microsoft.com/office/drawing/2014/main" val="3930723210"/>
                    </a:ext>
                  </a:extLst>
                </a:gridCol>
                <a:gridCol w="1798861">
                  <a:extLst>
                    <a:ext uri="{9D8B030D-6E8A-4147-A177-3AD203B41FA5}">
                      <a16:colId xmlns:a16="http://schemas.microsoft.com/office/drawing/2014/main" val="3791258294"/>
                    </a:ext>
                  </a:extLst>
                </a:gridCol>
              </a:tblGrid>
              <a:tr h="370840">
                <a:tc>
                  <a:txBody>
                    <a:bodyPr/>
                    <a:lstStyle/>
                    <a:p>
                      <a:r>
                        <a:rPr lang="is-IS" dirty="0"/>
                        <a:t>Jan </a:t>
                      </a:r>
                    </a:p>
                  </a:txBody>
                  <a:tcPr/>
                </a:tc>
                <a:tc>
                  <a:txBody>
                    <a:bodyPr/>
                    <a:lstStyle/>
                    <a:p>
                      <a:r>
                        <a:rPr lang="is-IS" dirty="0"/>
                        <a:t>Feb </a:t>
                      </a:r>
                    </a:p>
                  </a:txBody>
                  <a:tcPr/>
                </a:tc>
                <a:tc>
                  <a:txBody>
                    <a:bodyPr/>
                    <a:lstStyle/>
                    <a:p>
                      <a:r>
                        <a:rPr lang="is-IS" dirty="0"/>
                        <a:t>Mar </a:t>
                      </a:r>
                    </a:p>
                  </a:txBody>
                  <a:tcPr/>
                </a:tc>
                <a:tc>
                  <a:txBody>
                    <a:bodyPr/>
                    <a:lstStyle/>
                    <a:p>
                      <a:r>
                        <a:rPr lang="is-IS" dirty="0"/>
                        <a:t>Apr </a:t>
                      </a:r>
                    </a:p>
                  </a:txBody>
                  <a:tcPr/>
                </a:tc>
                <a:tc>
                  <a:txBody>
                    <a:bodyPr/>
                    <a:lstStyle/>
                    <a:p>
                      <a:r>
                        <a:rPr lang="is-IS" dirty="0"/>
                        <a:t>Maí </a:t>
                      </a:r>
                    </a:p>
                  </a:txBody>
                  <a:tcPr/>
                </a:tc>
                <a:tc>
                  <a:txBody>
                    <a:bodyPr/>
                    <a:lstStyle/>
                    <a:p>
                      <a:r>
                        <a:rPr lang="is-IS" dirty="0"/>
                        <a:t>Jún </a:t>
                      </a:r>
                    </a:p>
                  </a:txBody>
                  <a:tcPr/>
                </a:tc>
                <a:tc>
                  <a:txBody>
                    <a:bodyPr/>
                    <a:lstStyle/>
                    <a:p>
                      <a:r>
                        <a:rPr lang="is-IS" dirty="0"/>
                        <a:t>Júl </a:t>
                      </a:r>
                    </a:p>
                  </a:txBody>
                  <a:tcPr/>
                </a:tc>
                <a:tc>
                  <a:txBody>
                    <a:bodyPr/>
                    <a:lstStyle/>
                    <a:p>
                      <a:r>
                        <a:rPr lang="is-IS" dirty="0"/>
                        <a:t>Ágú </a:t>
                      </a:r>
                    </a:p>
                  </a:txBody>
                  <a:tcPr/>
                </a:tc>
                <a:tc>
                  <a:txBody>
                    <a:bodyPr/>
                    <a:lstStyle/>
                    <a:p>
                      <a:r>
                        <a:rPr lang="is-IS" dirty="0"/>
                        <a:t>Sep </a:t>
                      </a:r>
                    </a:p>
                  </a:txBody>
                  <a:tcPr/>
                </a:tc>
                <a:tc>
                  <a:txBody>
                    <a:bodyPr/>
                    <a:lstStyle/>
                    <a:p>
                      <a:r>
                        <a:rPr lang="is-IS" dirty="0"/>
                        <a:t>Okt </a:t>
                      </a:r>
                    </a:p>
                  </a:txBody>
                  <a:tcPr/>
                </a:tc>
                <a:tc>
                  <a:txBody>
                    <a:bodyPr/>
                    <a:lstStyle/>
                    <a:p>
                      <a:r>
                        <a:rPr lang="is-IS" dirty="0"/>
                        <a:t>Nóv </a:t>
                      </a:r>
                    </a:p>
                  </a:txBody>
                  <a:tcPr/>
                </a:tc>
                <a:tc>
                  <a:txBody>
                    <a:bodyPr/>
                    <a:lstStyle/>
                    <a:p>
                      <a:r>
                        <a:rPr lang="is-IS" dirty="0"/>
                        <a:t>Des</a:t>
                      </a:r>
                    </a:p>
                  </a:txBody>
                  <a:tcPr/>
                </a:tc>
                <a:tc>
                  <a:txBody>
                    <a:bodyPr/>
                    <a:lstStyle/>
                    <a:p>
                      <a:r>
                        <a:rPr lang="is-IS" dirty="0"/>
                        <a:t>Samt.</a:t>
                      </a:r>
                    </a:p>
                  </a:txBody>
                  <a:tcPr/>
                </a:tc>
                <a:extLst>
                  <a:ext uri="{0D108BD9-81ED-4DB2-BD59-A6C34878D82A}">
                    <a16:rowId xmlns:a16="http://schemas.microsoft.com/office/drawing/2014/main" val="911372904"/>
                  </a:ext>
                </a:extLst>
              </a:tr>
              <a:tr h="317981">
                <a:tc>
                  <a:txBody>
                    <a:bodyPr/>
                    <a:lstStyle/>
                    <a:p>
                      <a:r>
                        <a:rPr lang="is-IS" dirty="0"/>
                        <a:t>193</a:t>
                      </a:r>
                    </a:p>
                  </a:txBody>
                  <a:tcPr/>
                </a:tc>
                <a:tc>
                  <a:txBody>
                    <a:bodyPr/>
                    <a:lstStyle/>
                    <a:p>
                      <a:r>
                        <a:rPr lang="is-IS" dirty="0"/>
                        <a:t>305</a:t>
                      </a:r>
                    </a:p>
                  </a:txBody>
                  <a:tcPr/>
                </a:tc>
                <a:tc>
                  <a:txBody>
                    <a:bodyPr/>
                    <a:lstStyle/>
                    <a:p>
                      <a:r>
                        <a:rPr lang="is-IS" dirty="0"/>
                        <a:t>328</a:t>
                      </a:r>
                    </a:p>
                  </a:txBody>
                  <a:tcPr/>
                </a:tc>
                <a:tc>
                  <a:txBody>
                    <a:bodyPr/>
                    <a:lstStyle/>
                    <a:p>
                      <a:r>
                        <a:rPr lang="is-IS" dirty="0"/>
                        <a:t>181</a:t>
                      </a:r>
                    </a:p>
                  </a:txBody>
                  <a:tcPr/>
                </a:tc>
                <a:tc>
                  <a:txBody>
                    <a:bodyPr/>
                    <a:lstStyle/>
                    <a:p>
                      <a:r>
                        <a:rPr lang="is-IS" dirty="0"/>
                        <a:t>248</a:t>
                      </a:r>
                    </a:p>
                  </a:txBody>
                  <a:tcPr/>
                </a:tc>
                <a:tc>
                  <a:txBody>
                    <a:bodyPr/>
                    <a:lstStyle/>
                    <a:p>
                      <a:r>
                        <a:rPr lang="is-IS" dirty="0"/>
                        <a:t>246</a:t>
                      </a:r>
                    </a:p>
                  </a:txBody>
                  <a:tcPr/>
                </a:tc>
                <a:tc>
                  <a:txBody>
                    <a:bodyPr/>
                    <a:lstStyle/>
                    <a:p>
                      <a:r>
                        <a:rPr lang="is-IS" dirty="0"/>
                        <a:t>227</a:t>
                      </a:r>
                    </a:p>
                  </a:txBody>
                  <a:tcPr/>
                </a:tc>
                <a:tc>
                  <a:txBody>
                    <a:bodyPr/>
                    <a:lstStyle/>
                    <a:p>
                      <a:r>
                        <a:rPr lang="is-IS" dirty="0"/>
                        <a:t>315</a:t>
                      </a:r>
                    </a:p>
                  </a:txBody>
                  <a:tcPr/>
                </a:tc>
                <a:tc>
                  <a:txBody>
                    <a:bodyPr/>
                    <a:lstStyle/>
                    <a:p>
                      <a:r>
                        <a:rPr lang="is-IS" dirty="0"/>
                        <a:t>316</a:t>
                      </a:r>
                    </a:p>
                  </a:txBody>
                  <a:tcPr/>
                </a:tc>
                <a:tc>
                  <a:txBody>
                    <a:bodyPr/>
                    <a:lstStyle/>
                    <a:p>
                      <a:r>
                        <a:rPr lang="is-IS" b="0" dirty="0"/>
                        <a:t>349</a:t>
                      </a:r>
                    </a:p>
                  </a:txBody>
                  <a:tcPr/>
                </a:tc>
                <a:tc>
                  <a:txBody>
                    <a:bodyPr/>
                    <a:lstStyle/>
                    <a:p>
                      <a:endParaRPr lang="is-IS" b="0" dirty="0"/>
                    </a:p>
                  </a:txBody>
                  <a:tcPr/>
                </a:tc>
                <a:tc>
                  <a:txBody>
                    <a:bodyPr/>
                    <a:lstStyle/>
                    <a:p>
                      <a:endParaRPr lang="is-IS" b="0" dirty="0"/>
                    </a:p>
                  </a:txBody>
                  <a:tcPr/>
                </a:tc>
                <a:tc>
                  <a:txBody>
                    <a:bodyPr/>
                    <a:lstStyle/>
                    <a:p>
                      <a:r>
                        <a:rPr lang="is-IS" b="1" dirty="0"/>
                        <a:t>2708</a:t>
                      </a:r>
                    </a:p>
                  </a:txBody>
                  <a:tcPr/>
                </a:tc>
                <a:extLst>
                  <a:ext uri="{0D108BD9-81ED-4DB2-BD59-A6C34878D82A}">
                    <a16:rowId xmlns:a16="http://schemas.microsoft.com/office/drawing/2014/main" val="4292508382"/>
                  </a:ext>
                </a:extLst>
              </a:tr>
            </a:tbl>
          </a:graphicData>
        </a:graphic>
      </p:graphicFrame>
      <p:sp>
        <p:nvSpPr>
          <p:cNvPr id="20" name="TextBox 19">
            <a:extLst>
              <a:ext uri="{FF2B5EF4-FFF2-40B4-BE49-F238E27FC236}">
                <a16:creationId xmlns:a16="http://schemas.microsoft.com/office/drawing/2014/main" id="{860F6A3B-CC7A-48BA-9F4D-F541140D0734}"/>
              </a:ext>
            </a:extLst>
          </p:cNvPr>
          <p:cNvSpPr txBox="1"/>
          <p:nvPr/>
        </p:nvSpPr>
        <p:spPr>
          <a:xfrm>
            <a:off x="319177" y="526211"/>
            <a:ext cx="7151298" cy="338554"/>
          </a:xfrm>
          <a:prstGeom prst="rect">
            <a:avLst/>
          </a:prstGeom>
          <a:noFill/>
        </p:spPr>
        <p:txBody>
          <a:bodyPr wrap="square" rtlCol="0">
            <a:spAutoFit/>
          </a:bodyPr>
          <a:lstStyle/>
          <a:p>
            <a:r>
              <a:rPr lang="is-IS" sz="1600" b="1" dirty="0"/>
              <a:t>Fjöldi ábendinga jan-okt 2022</a:t>
            </a:r>
          </a:p>
        </p:txBody>
      </p:sp>
      <p:sp>
        <p:nvSpPr>
          <p:cNvPr id="21" name="TextBox 20">
            <a:extLst>
              <a:ext uri="{FF2B5EF4-FFF2-40B4-BE49-F238E27FC236}">
                <a16:creationId xmlns:a16="http://schemas.microsoft.com/office/drawing/2014/main" id="{2100CB73-A697-4643-B979-0021EB9AD967}"/>
              </a:ext>
            </a:extLst>
          </p:cNvPr>
          <p:cNvSpPr txBox="1"/>
          <p:nvPr/>
        </p:nvSpPr>
        <p:spPr>
          <a:xfrm>
            <a:off x="224286" y="2070383"/>
            <a:ext cx="4231335" cy="2554545"/>
          </a:xfrm>
          <a:prstGeom prst="rect">
            <a:avLst/>
          </a:prstGeom>
          <a:noFill/>
        </p:spPr>
        <p:txBody>
          <a:bodyPr wrap="square" rtlCol="0">
            <a:spAutoFit/>
          </a:bodyPr>
          <a:lstStyle/>
          <a:p>
            <a:pPr marL="285750" indent="-285750">
              <a:buFont typeface="Arial" panose="020B0604020202020204" pitchFamily="34" charset="0"/>
              <a:buChar char="•"/>
            </a:pPr>
            <a:r>
              <a:rPr lang="is-IS" sz="1400" dirty="0"/>
              <a:t>Fjöldi ábendinga það sem af er 2022 sambærilegur og 2019, fyrir heimsfaraldur Covid-19</a:t>
            </a:r>
          </a:p>
          <a:p>
            <a:pPr marL="285750" indent="-285750">
              <a:buFont typeface="Arial" panose="020B0604020202020204" pitchFamily="34" charset="0"/>
              <a:buChar char="•"/>
            </a:pPr>
            <a:endParaRPr lang="is-IS" sz="1400" dirty="0"/>
          </a:p>
          <a:p>
            <a:pPr marL="628650" lvl="1" indent="-285750">
              <a:buFont typeface="Arial" panose="020B0604020202020204" pitchFamily="34" charset="0"/>
              <a:buChar char="•"/>
            </a:pPr>
            <a:r>
              <a:rPr lang="is-IS" sz="1400" dirty="0"/>
              <a:t>Fjöldi ábendinga sveiflast eftir mánuðum</a:t>
            </a:r>
          </a:p>
          <a:p>
            <a:pPr marL="628650" lvl="1" indent="-285750">
              <a:buFont typeface="Arial" panose="020B0604020202020204" pitchFamily="34" charset="0"/>
              <a:buChar char="•"/>
            </a:pPr>
            <a:r>
              <a:rPr lang="is-IS" sz="1400" dirty="0"/>
              <a:t>Flestar ábendingar í janúar/febrúar og á haustmánuðum</a:t>
            </a:r>
          </a:p>
          <a:p>
            <a:pPr marL="628650" lvl="1" indent="-285750">
              <a:buFont typeface="Arial" panose="020B0604020202020204" pitchFamily="34" charset="0"/>
              <a:buChar char="•"/>
            </a:pPr>
            <a:r>
              <a:rPr lang="is-IS" sz="1400" dirty="0"/>
              <a:t>Mikil fylgni á milli farþegafjölda og fjölda ábendinga</a:t>
            </a:r>
          </a:p>
          <a:p>
            <a:endParaRPr lang="is-IS" sz="1600" dirty="0"/>
          </a:p>
          <a:p>
            <a:pPr marL="285750" indent="-285750">
              <a:buFont typeface="Arial" panose="020B0604020202020204" pitchFamily="34" charset="0"/>
              <a:buChar char="•"/>
            </a:pPr>
            <a:endParaRPr lang="is-IS" sz="1600" dirty="0"/>
          </a:p>
          <a:p>
            <a:pPr marL="285750" indent="-285750">
              <a:buFont typeface="Arial" panose="020B0604020202020204" pitchFamily="34" charset="0"/>
              <a:buChar char="•"/>
            </a:pPr>
            <a:endParaRPr lang="is-IS" sz="1600" dirty="0"/>
          </a:p>
        </p:txBody>
      </p:sp>
      <p:pic>
        <p:nvPicPr>
          <p:cNvPr id="2" name="Picture 1">
            <a:extLst>
              <a:ext uri="{FF2B5EF4-FFF2-40B4-BE49-F238E27FC236}">
                <a16:creationId xmlns:a16="http://schemas.microsoft.com/office/drawing/2014/main" id="{044CC6CA-4FF7-F292-CEC6-AB54DFE9F1E0}"/>
              </a:ext>
            </a:extLst>
          </p:cNvPr>
          <p:cNvPicPr>
            <a:picLocks noChangeAspect="1"/>
          </p:cNvPicPr>
          <p:nvPr/>
        </p:nvPicPr>
        <p:blipFill>
          <a:blip r:embed="rId3"/>
          <a:stretch>
            <a:fillRect/>
          </a:stretch>
        </p:blipFill>
        <p:spPr>
          <a:xfrm>
            <a:off x="4623744" y="2070383"/>
            <a:ext cx="3891603" cy="2339102"/>
          </a:xfrm>
          <a:prstGeom prst="rect">
            <a:avLst/>
          </a:prstGeom>
        </p:spPr>
      </p:pic>
    </p:spTree>
    <p:extLst>
      <p:ext uri="{BB962C8B-B14F-4D97-AF65-F5344CB8AC3E}">
        <p14:creationId xmlns:p14="http://schemas.microsoft.com/office/powerpoint/2010/main" val="3541445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60F6A3B-CC7A-48BA-9F4D-F541140D0734}"/>
              </a:ext>
            </a:extLst>
          </p:cNvPr>
          <p:cNvSpPr txBox="1"/>
          <p:nvPr/>
        </p:nvSpPr>
        <p:spPr>
          <a:xfrm>
            <a:off x="319177" y="526211"/>
            <a:ext cx="7151298" cy="338554"/>
          </a:xfrm>
          <a:prstGeom prst="rect">
            <a:avLst/>
          </a:prstGeom>
          <a:noFill/>
        </p:spPr>
        <p:txBody>
          <a:bodyPr wrap="square" rtlCol="0">
            <a:spAutoFit/>
          </a:bodyPr>
          <a:lstStyle/>
          <a:p>
            <a:r>
              <a:rPr lang="is-IS" sz="1600" b="1" dirty="0"/>
              <a:t>Fjöldi ábendinga ársins 2022</a:t>
            </a:r>
          </a:p>
        </p:txBody>
      </p:sp>
      <p:sp>
        <p:nvSpPr>
          <p:cNvPr id="21" name="TextBox 20">
            <a:extLst>
              <a:ext uri="{FF2B5EF4-FFF2-40B4-BE49-F238E27FC236}">
                <a16:creationId xmlns:a16="http://schemas.microsoft.com/office/drawing/2014/main" id="{2100CB73-A697-4643-B979-0021EB9AD967}"/>
              </a:ext>
            </a:extLst>
          </p:cNvPr>
          <p:cNvSpPr txBox="1"/>
          <p:nvPr/>
        </p:nvSpPr>
        <p:spPr>
          <a:xfrm>
            <a:off x="469110" y="1111627"/>
            <a:ext cx="7884543" cy="3539430"/>
          </a:xfrm>
          <a:prstGeom prst="rect">
            <a:avLst/>
          </a:prstGeom>
          <a:noFill/>
        </p:spPr>
        <p:txBody>
          <a:bodyPr wrap="square" rtlCol="0">
            <a:spAutoFit/>
          </a:bodyPr>
          <a:lstStyle/>
          <a:p>
            <a:endParaRPr lang="is-IS" sz="1600" dirty="0"/>
          </a:p>
          <a:p>
            <a:pPr marL="285750" indent="-285750">
              <a:buFont typeface="Arial" panose="020B0604020202020204" pitchFamily="34" charset="0"/>
              <a:buChar char="•"/>
            </a:pPr>
            <a:r>
              <a:rPr lang="is-IS" sz="1600" dirty="0"/>
              <a:t>Enn eru flestar ábendingar vegna framkomu vagnstjóra</a:t>
            </a:r>
          </a:p>
          <a:p>
            <a:pPr marL="628650" lvl="1" indent="-285750">
              <a:buFont typeface="Arial" panose="020B0604020202020204" pitchFamily="34" charset="0"/>
              <a:buChar char="•"/>
            </a:pPr>
            <a:r>
              <a:rPr lang="is-IS" sz="1600" dirty="0"/>
              <a:t>Breytingar á fargjöldum 11 ára og yngri – frítt í Strætó</a:t>
            </a:r>
          </a:p>
          <a:p>
            <a:pPr marL="628650" lvl="1" indent="-285750">
              <a:buFont typeface="Arial" panose="020B0604020202020204" pitchFamily="34" charset="0"/>
              <a:buChar char="•"/>
            </a:pPr>
            <a:r>
              <a:rPr lang="is-IS" sz="1600" dirty="0"/>
              <a:t>Klappið/greiðsla fargjalda</a:t>
            </a:r>
          </a:p>
          <a:p>
            <a:pPr marL="628650" lvl="1" indent="-285750">
              <a:buFont typeface="Arial" panose="020B0604020202020204" pitchFamily="34" charset="0"/>
              <a:buChar char="•"/>
            </a:pPr>
            <a:r>
              <a:rPr lang="is-IS" sz="1600" dirty="0"/>
              <a:t>Hópar </a:t>
            </a:r>
          </a:p>
          <a:p>
            <a:pPr marL="628650" lvl="1" indent="-285750">
              <a:buFont typeface="Arial" panose="020B0604020202020204" pitchFamily="34" charset="0"/>
              <a:buChar char="•"/>
            </a:pPr>
            <a:r>
              <a:rPr lang="is-IS" sz="1600" dirty="0"/>
              <a:t>Reiðhjól</a:t>
            </a:r>
          </a:p>
          <a:p>
            <a:pPr marL="285750" indent="-285750">
              <a:buFont typeface="Arial" panose="020B0604020202020204" pitchFamily="34" charset="0"/>
              <a:buChar char="•"/>
            </a:pPr>
            <a:r>
              <a:rPr lang="is-IS" sz="1600" dirty="0"/>
              <a:t>Næstflestar ábendingar eru um aksturslag</a:t>
            </a:r>
          </a:p>
          <a:p>
            <a:pPr marL="285750" indent="-285750">
              <a:buFont typeface="Arial" panose="020B0604020202020204" pitchFamily="34" charset="0"/>
              <a:buChar char="•"/>
            </a:pPr>
            <a:r>
              <a:rPr lang="is-IS" sz="1600" dirty="0"/>
              <a:t>Þar á eftir eru ábendingar um að vagn stöðvaði ekki á biðstöð</a:t>
            </a:r>
          </a:p>
          <a:p>
            <a:pPr marL="285750" indent="-285750">
              <a:buFont typeface="Arial" panose="020B0604020202020204" pitchFamily="34" charset="0"/>
              <a:buChar char="•"/>
            </a:pPr>
            <a:r>
              <a:rPr lang="is-IS" sz="1600" dirty="0"/>
              <a:t>Aðrar ábendingar eru t.d. vagn kom of snemma, kom of seint eða kom ekki, vagn beið ekki eftir mætingu, vagnstjóri notar snjallsíma, ástand vagnsins og slys/óhapp</a:t>
            </a:r>
          </a:p>
          <a:p>
            <a:pPr marL="285750" indent="-285750">
              <a:buFont typeface="Arial" panose="020B0604020202020204" pitchFamily="34" charset="0"/>
              <a:buChar char="•"/>
            </a:pPr>
            <a:r>
              <a:rPr lang="is-IS" sz="1600" dirty="0"/>
              <a:t>Þá er einnig talsvert af ábendingum um plássleysi í vögnum í ágúst og september, u.þ.b. 40 talsins. </a:t>
            </a:r>
          </a:p>
          <a:p>
            <a:pPr marL="285750" indent="-285750">
              <a:buFont typeface="Arial" panose="020B0604020202020204" pitchFamily="34" charset="0"/>
              <a:buChar char="•"/>
            </a:pPr>
            <a:endParaRPr lang="is-IS" sz="1600" dirty="0"/>
          </a:p>
          <a:p>
            <a:pPr marL="285750" indent="-285750">
              <a:buFont typeface="Arial" panose="020B0604020202020204" pitchFamily="34" charset="0"/>
              <a:buChar char="•"/>
            </a:pPr>
            <a:endParaRPr lang="is-IS" sz="1600" dirty="0"/>
          </a:p>
        </p:txBody>
      </p:sp>
    </p:spTree>
    <p:extLst>
      <p:ext uri="{BB962C8B-B14F-4D97-AF65-F5344CB8AC3E}">
        <p14:creationId xmlns:p14="http://schemas.microsoft.com/office/powerpoint/2010/main" val="1923110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2B7AAF-0390-4535-BA0D-EC90A6A51398}"/>
              </a:ext>
            </a:extLst>
          </p:cNvPr>
          <p:cNvSpPr>
            <a:spLocks noGrp="1"/>
          </p:cNvSpPr>
          <p:nvPr>
            <p:ph idx="1"/>
          </p:nvPr>
        </p:nvSpPr>
        <p:spPr>
          <a:xfrm>
            <a:off x="318655" y="754224"/>
            <a:ext cx="8196695" cy="3736856"/>
          </a:xfrm>
        </p:spPr>
        <p:txBody>
          <a:bodyPr>
            <a:normAutofit fontScale="92500" lnSpcReduction="20000"/>
          </a:bodyPr>
          <a:lstStyle/>
          <a:p>
            <a:r>
              <a:rPr lang="is-IS" sz="1600" dirty="0">
                <a:latin typeface="+mn-lt"/>
              </a:rPr>
              <a:t>Umbótahópur þjónustu stofnaður síðari hluta árs 2019</a:t>
            </a:r>
          </a:p>
          <a:p>
            <a:pPr lvl="1"/>
            <a:r>
              <a:rPr lang="is-IS" sz="1300" dirty="0">
                <a:latin typeface="+mn-lt"/>
              </a:rPr>
              <a:t>Helstu verkefni: </a:t>
            </a:r>
          </a:p>
          <a:p>
            <a:pPr lvl="1"/>
            <a:r>
              <a:rPr lang="is-IS" sz="1300" dirty="0">
                <a:latin typeface="+mn-lt"/>
              </a:rPr>
              <a:t>Áframhaldandi stefnumótun þjónustu m.t.t. stefnu Strætó. </a:t>
            </a:r>
          </a:p>
          <a:p>
            <a:pPr lvl="1"/>
            <a:r>
              <a:rPr lang="is-IS" sz="1300" dirty="0">
                <a:latin typeface="+mn-lt"/>
              </a:rPr>
              <a:t>Yfirferð þjónustustefnu</a:t>
            </a:r>
          </a:p>
          <a:p>
            <a:pPr lvl="1"/>
            <a:r>
              <a:rPr lang="is-IS" sz="1300" dirty="0">
                <a:latin typeface="+mn-lt"/>
              </a:rPr>
              <a:t>Uppfæra fræðsluefni þjónustu og tengja gildi Strætó við þjónustu</a:t>
            </a:r>
          </a:p>
          <a:p>
            <a:pPr lvl="1"/>
            <a:r>
              <a:rPr lang="is-IS" sz="1300" dirty="0">
                <a:latin typeface="+mn-lt"/>
              </a:rPr>
              <a:t>Yfirferð ábendinga sem snúa að framkomu og viðmóti vagnstjóra. </a:t>
            </a:r>
          </a:p>
          <a:p>
            <a:pPr lvl="1"/>
            <a:r>
              <a:rPr lang="is-IS" sz="1300" dirty="0">
                <a:latin typeface="+mn-lt"/>
              </a:rPr>
              <a:t>Þjónustuverkefni með Prósent – hófst í sept. 2022.</a:t>
            </a:r>
          </a:p>
          <a:p>
            <a:pPr lvl="1"/>
            <a:r>
              <a:rPr lang="is-IS" sz="1300" dirty="0">
                <a:latin typeface="+mn-lt"/>
              </a:rPr>
              <a:t>Hópurinn: Fulltrúar sviða/deilda innan Strætó sem vinna að umbótum þjónustu – enn sem komið er, ekki fulltrúar frá aksturaðilum en góð samvinna á milli aðila varðandi málaflokkinn.</a:t>
            </a:r>
            <a:endParaRPr lang="is-IS" sz="1600" dirty="0">
              <a:latin typeface="+mn-lt"/>
            </a:endParaRPr>
          </a:p>
          <a:p>
            <a:r>
              <a:rPr lang="is-IS" sz="1600" dirty="0">
                <a:latin typeface="+mn-lt"/>
              </a:rPr>
              <a:t>Umbótahópur leiða stofnaður síðari hluta árs 2019</a:t>
            </a:r>
          </a:p>
          <a:p>
            <a:pPr lvl="1"/>
            <a:r>
              <a:rPr lang="is-IS" sz="1300" dirty="0">
                <a:latin typeface="+mn-lt"/>
              </a:rPr>
              <a:t>Helstu verkefni: Yfirferð ábendinga sem snúa að sérstökum akstursleiðum, aksturlagi, hraða og öðrum öryggismálum. Koma með hugmyndir/tillögur að úrbótum. </a:t>
            </a:r>
          </a:p>
          <a:p>
            <a:pPr lvl="1"/>
            <a:r>
              <a:rPr lang="is-IS" sz="1300" dirty="0">
                <a:latin typeface="+mn-lt"/>
              </a:rPr>
              <a:t>Hópurinn: Fulltrúar Strætó sem vinna sérstaklega að umbótum leiðakerfis og öryggismálum. Fulltrúar akstursaðila.</a:t>
            </a:r>
          </a:p>
          <a:p>
            <a:pPr marL="342900" lvl="1" indent="0">
              <a:buNone/>
            </a:pPr>
            <a:endParaRPr lang="is-IS" sz="1300" dirty="0">
              <a:latin typeface="+mn-lt"/>
            </a:endParaRPr>
          </a:p>
          <a:p>
            <a:r>
              <a:rPr lang="is-IS" sz="1600" dirty="0">
                <a:latin typeface="+mn-lt"/>
              </a:rPr>
              <a:t>Á dagskrá: Umbótaverkefni „Börn í Strætó“</a:t>
            </a:r>
          </a:p>
          <a:p>
            <a:pPr lvl="1"/>
            <a:r>
              <a:rPr lang="is-IS" sz="1300" dirty="0">
                <a:latin typeface="+mn-lt"/>
              </a:rPr>
              <a:t>Upplýsingar til skóla og frístundaheimila varðandi notkun á kortum</a:t>
            </a:r>
          </a:p>
          <a:p>
            <a:pPr lvl="1"/>
            <a:r>
              <a:rPr lang="is-IS" sz="1300" dirty="0">
                <a:latin typeface="+mn-lt"/>
              </a:rPr>
              <a:t>Bæta upplýsingar á heimasíðu</a:t>
            </a:r>
          </a:p>
          <a:p>
            <a:pPr lvl="1"/>
            <a:r>
              <a:rPr lang="is-IS" sz="1300" dirty="0" err="1">
                <a:latin typeface="+mn-lt"/>
              </a:rPr>
              <a:t>Mentorar</a:t>
            </a:r>
            <a:r>
              <a:rPr lang="is-IS" sz="1300" dirty="0">
                <a:latin typeface="+mn-lt"/>
              </a:rPr>
              <a:t> og verktakar</a:t>
            </a:r>
          </a:p>
          <a:p>
            <a:pPr lvl="1"/>
            <a:r>
              <a:rPr lang="is-IS" sz="1300" dirty="0">
                <a:latin typeface="+mn-lt"/>
              </a:rPr>
              <a:t>Klappið 11 ára og yngri?</a:t>
            </a:r>
          </a:p>
          <a:p>
            <a:endParaRPr lang="is-IS" sz="1600" dirty="0">
              <a:latin typeface="+mn-lt"/>
            </a:endParaRPr>
          </a:p>
        </p:txBody>
      </p:sp>
    </p:spTree>
    <p:extLst>
      <p:ext uri="{BB962C8B-B14F-4D97-AF65-F5344CB8AC3E}">
        <p14:creationId xmlns:p14="http://schemas.microsoft.com/office/powerpoint/2010/main" val="306865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60F6A3B-CC7A-48BA-9F4D-F541140D0734}"/>
              </a:ext>
            </a:extLst>
          </p:cNvPr>
          <p:cNvSpPr txBox="1"/>
          <p:nvPr/>
        </p:nvSpPr>
        <p:spPr>
          <a:xfrm>
            <a:off x="319177" y="526211"/>
            <a:ext cx="7151298" cy="338554"/>
          </a:xfrm>
          <a:prstGeom prst="rect">
            <a:avLst/>
          </a:prstGeom>
          <a:noFill/>
        </p:spPr>
        <p:txBody>
          <a:bodyPr wrap="square" rtlCol="0">
            <a:spAutoFit/>
          </a:bodyPr>
          <a:lstStyle/>
          <a:p>
            <a:r>
              <a:rPr lang="is-IS" sz="1600" b="1" dirty="0"/>
              <a:t>Þjónustugreining Prósent – Ferðalag viðskiptavina</a:t>
            </a:r>
          </a:p>
        </p:txBody>
      </p:sp>
      <p:sp>
        <p:nvSpPr>
          <p:cNvPr id="21" name="TextBox 20">
            <a:extLst>
              <a:ext uri="{FF2B5EF4-FFF2-40B4-BE49-F238E27FC236}">
                <a16:creationId xmlns:a16="http://schemas.microsoft.com/office/drawing/2014/main" id="{2100CB73-A697-4643-B979-0021EB9AD967}"/>
              </a:ext>
            </a:extLst>
          </p:cNvPr>
          <p:cNvSpPr txBox="1"/>
          <p:nvPr/>
        </p:nvSpPr>
        <p:spPr>
          <a:xfrm>
            <a:off x="469110" y="1111627"/>
            <a:ext cx="7884543" cy="1815882"/>
          </a:xfrm>
          <a:prstGeom prst="rect">
            <a:avLst/>
          </a:prstGeom>
          <a:noFill/>
        </p:spPr>
        <p:txBody>
          <a:bodyPr wrap="square" rtlCol="0">
            <a:spAutoFit/>
          </a:bodyPr>
          <a:lstStyle/>
          <a:p>
            <a:endParaRPr lang="is-IS" sz="1600" dirty="0"/>
          </a:p>
          <a:p>
            <a:pPr marL="285750" indent="-285750">
              <a:buFont typeface="Arial" panose="020B0604020202020204" pitchFamily="34" charset="0"/>
              <a:buChar char="•"/>
            </a:pPr>
            <a:r>
              <a:rPr lang="is-IS" sz="1600" dirty="0"/>
              <a:t>Gögnum safnað frá 23. september til 18. október 2022</a:t>
            </a:r>
          </a:p>
          <a:p>
            <a:pPr marL="285750" indent="-285750">
              <a:buFont typeface="Arial" panose="020B0604020202020204" pitchFamily="34" charset="0"/>
              <a:buChar char="•"/>
            </a:pPr>
            <a:r>
              <a:rPr lang="is-IS" sz="1600" dirty="0"/>
              <a:t>Netkönnun meðal könnunarhóps Prósents</a:t>
            </a:r>
          </a:p>
          <a:p>
            <a:pPr marL="285750" indent="-285750">
              <a:buFont typeface="Arial" panose="020B0604020202020204" pitchFamily="34" charset="0"/>
              <a:buChar char="•"/>
            </a:pPr>
            <a:r>
              <a:rPr lang="is-IS" sz="1600" dirty="0"/>
              <a:t>1435 svör</a:t>
            </a:r>
          </a:p>
          <a:p>
            <a:pPr marL="285750" indent="-285750">
              <a:buFont typeface="Arial" panose="020B0604020202020204" pitchFamily="34" charset="0"/>
              <a:buChar char="•"/>
            </a:pPr>
            <a:r>
              <a:rPr lang="is-IS" sz="1600" dirty="0"/>
              <a:t>2800 í úrtaki – 18 ára og eldri</a:t>
            </a:r>
          </a:p>
          <a:p>
            <a:pPr marL="285750" indent="-285750">
              <a:buFont typeface="Arial" panose="020B0604020202020204" pitchFamily="34" charset="0"/>
              <a:buChar char="•"/>
            </a:pPr>
            <a:r>
              <a:rPr lang="is-IS" sz="1600" dirty="0"/>
              <a:t>51,3% svarhlutfall</a:t>
            </a:r>
          </a:p>
          <a:p>
            <a:pPr marL="285750" indent="-285750">
              <a:buFont typeface="Arial" panose="020B0604020202020204" pitchFamily="34" charset="0"/>
              <a:buChar char="•"/>
            </a:pPr>
            <a:endParaRPr lang="is-IS" sz="1600" dirty="0"/>
          </a:p>
        </p:txBody>
      </p:sp>
    </p:spTree>
    <p:extLst>
      <p:ext uri="{BB962C8B-B14F-4D97-AF65-F5344CB8AC3E}">
        <p14:creationId xmlns:p14="http://schemas.microsoft.com/office/powerpoint/2010/main" val="2557583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60F6A3B-CC7A-48BA-9F4D-F541140D0734}"/>
              </a:ext>
            </a:extLst>
          </p:cNvPr>
          <p:cNvSpPr txBox="1"/>
          <p:nvPr/>
        </p:nvSpPr>
        <p:spPr>
          <a:xfrm>
            <a:off x="319177" y="526211"/>
            <a:ext cx="7151298" cy="338554"/>
          </a:xfrm>
          <a:prstGeom prst="rect">
            <a:avLst/>
          </a:prstGeom>
          <a:noFill/>
        </p:spPr>
        <p:txBody>
          <a:bodyPr wrap="square" rtlCol="0">
            <a:spAutoFit/>
          </a:bodyPr>
          <a:lstStyle/>
          <a:p>
            <a:r>
              <a:rPr lang="is-IS" sz="1600" b="1" dirty="0"/>
              <a:t>Þjónustugreining Prósent – Ferðalag viðskiptavina - fylgnigreining</a:t>
            </a:r>
          </a:p>
        </p:txBody>
      </p:sp>
      <p:pic>
        <p:nvPicPr>
          <p:cNvPr id="3" name="Picture 2">
            <a:extLst>
              <a:ext uri="{FF2B5EF4-FFF2-40B4-BE49-F238E27FC236}">
                <a16:creationId xmlns:a16="http://schemas.microsoft.com/office/drawing/2014/main" id="{C84721B7-F8C1-29D0-5D2C-90449B1940C8}"/>
              </a:ext>
            </a:extLst>
          </p:cNvPr>
          <p:cNvPicPr>
            <a:picLocks noChangeAspect="1"/>
          </p:cNvPicPr>
          <p:nvPr/>
        </p:nvPicPr>
        <p:blipFill>
          <a:blip r:embed="rId3"/>
          <a:stretch>
            <a:fillRect/>
          </a:stretch>
        </p:blipFill>
        <p:spPr>
          <a:xfrm>
            <a:off x="0" y="864765"/>
            <a:ext cx="9144000" cy="3792599"/>
          </a:xfrm>
          <a:prstGeom prst="rect">
            <a:avLst/>
          </a:prstGeom>
        </p:spPr>
      </p:pic>
    </p:spTree>
    <p:extLst>
      <p:ext uri="{BB962C8B-B14F-4D97-AF65-F5344CB8AC3E}">
        <p14:creationId xmlns:p14="http://schemas.microsoft.com/office/powerpoint/2010/main" val="1882124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60F6A3B-CC7A-48BA-9F4D-F541140D0734}"/>
              </a:ext>
            </a:extLst>
          </p:cNvPr>
          <p:cNvSpPr txBox="1"/>
          <p:nvPr/>
        </p:nvSpPr>
        <p:spPr>
          <a:xfrm>
            <a:off x="319177" y="526211"/>
            <a:ext cx="7151298" cy="338554"/>
          </a:xfrm>
          <a:prstGeom prst="rect">
            <a:avLst/>
          </a:prstGeom>
          <a:noFill/>
        </p:spPr>
        <p:txBody>
          <a:bodyPr wrap="square" rtlCol="0">
            <a:spAutoFit/>
          </a:bodyPr>
          <a:lstStyle/>
          <a:p>
            <a:r>
              <a:rPr lang="is-IS" sz="1600" b="1" dirty="0"/>
              <a:t>Þjónustugreining Prósent – Ferðalag viðskiptavina - verkefnahópur</a:t>
            </a:r>
          </a:p>
        </p:txBody>
      </p:sp>
      <p:sp>
        <p:nvSpPr>
          <p:cNvPr id="21" name="TextBox 20">
            <a:extLst>
              <a:ext uri="{FF2B5EF4-FFF2-40B4-BE49-F238E27FC236}">
                <a16:creationId xmlns:a16="http://schemas.microsoft.com/office/drawing/2014/main" id="{2100CB73-A697-4643-B979-0021EB9AD967}"/>
              </a:ext>
            </a:extLst>
          </p:cNvPr>
          <p:cNvSpPr txBox="1"/>
          <p:nvPr/>
        </p:nvSpPr>
        <p:spPr>
          <a:xfrm>
            <a:off x="469110" y="779118"/>
            <a:ext cx="7884543" cy="4770537"/>
          </a:xfrm>
          <a:prstGeom prst="rect">
            <a:avLst/>
          </a:prstGeom>
          <a:noFill/>
        </p:spPr>
        <p:txBody>
          <a:bodyPr wrap="square" rtlCol="0">
            <a:spAutoFit/>
          </a:bodyPr>
          <a:lstStyle/>
          <a:p>
            <a:endParaRPr lang="is-IS" sz="1600" dirty="0"/>
          </a:p>
          <a:p>
            <a:pPr marL="285750" indent="-285750">
              <a:buFont typeface="Arial" panose="020B0604020202020204" pitchFamily="34" charset="0"/>
              <a:buChar char="•"/>
            </a:pPr>
            <a:r>
              <a:rPr lang="is-IS" sz="1600" dirty="0"/>
              <a:t>Samskipti við viðskiptavini</a:t>
            </a:r>
          </a:p>
          <a:p>
            <a:pPr marL="628650" lvl="1" indent="-285750">
              <a:buFont typeface="Arial" panose="020B0604020202020204" pitchFamily="34" charset="0"/>
              <a:buChar char="•"/>
            </a:pPr>
            <a:r>
              <a:rPr lang="is-IS" sz="1600" dirty="0"/>
              <a:t>Rafræn samskipti – netspjall</a:t>
            </a:r>
          </a:p>
          <a:p>
            <a:pPr marL="628650" lvl="1" indent="-285750">
              <a:buFont typeface="Arial" panose="020B0604020202020204" pitchFamily="34" charset="0"/>
              <a:buChar char="•"/>
            </a:pPr>
            <a:r>
              <a:rPr lang="is-IS" sz="1600" dirty="0"/>
              <a:t>Stöðugildi í farþegaþjónustu</a:t>
            </a:r>
          </a:p>
          <a:p>
            <a:pPr marL="628650" lvl="1" indent="-285750">
              <a:buFont typeface="Arial" panose="020B0604020202020204" pitchFamily="34" charset="0"/>
              <a:buChar char="•"/>
            </a:pPr>
            <a:r>
              <a:rPr lang="is-IS" sz="1600" dirty="0"/>
              <a:t>Uppfærsla á ábendingakerfi – svörun ábendinga</a:t>
            </a:r>
          </a:p>
          <a:p>
            <a:pPr marL="628650" lvl="1" indent="-285750">
              <a:buFont typeface="Arial" panose="020B0604020202020204" pitchFamily="34" charset="0"/>
              <a:buChar char="•"/>
            </a:pPr>
            <a:endParaRPr lang="is-IS" sz="1600" dirty="0"/>
          </a:p>
          <a:p>
            <a:pPr marL="285750" indent="-285750">
              <a:buFont typeface="Arial" panose="020B0604020202020204" pitchFamily="34" charset="0"/>
              <a:buChar char="•"/>
            </a:pPr>
            <a:r>
              <a:rPr lang="is-IS" sz="1600" dirty="0"/>
              <a:t>Upplýsingastreymi til viðskiptavina</a:t>
            </a:r>
          </a:p>
          <a:p>
            <a:pPr marL="628650" lvl="1" indent="-285750">
              <a:buFont typeface="Arial" panose="020B0604020202020204" pitchFamily="34" charset="0"/>
              <a:buChar char="•"/>
            </a:pPr>
            <a:r>
              <a:rPr lang="is-IS" sz="1600" dirty="0"/>
              <a:t>Vefsíða (rýna, greina, </a:t>
            </a:r>
            <a:r>
              <a:rPr lang="is-IS" sz="1600" dirty="0" err="1"/>
              <a:t>enduruppraða</a:t>
            </a:r>
            <a:r>
              <a:rPr lang="is-IS" sz="1600" dirty="0"/>
              <a:t>. Leitarvél, spurt og svarað)</a:t>
            </a:r>
          </a:p>
          <a:p>
            <a:pPr marL="628650" lvl="1" indent="-285750">
              <a:buFont typeface="Arial" panose="020B0604020202020204" pitchFamily="34" charset="0"/>
              <a:buChar char="•"/>
            </a:pPr>
            <a:r>
              <a:rPr lang="is-IS" sz="1600" dirty="0"/>
              <a:t>Segja frá því sem við eru að gera</a:t>
            </a:r>
          </a:p>
          <a:p>
            <a:pPr marL="628650" lvl="1" indent="-285750">
              <a:buFont typeface="Arial" panose="020B0604020202020204" pitchFamily="34" charset="0"/>
              <a:buChar char="•"/>
            </a:pPr>
            <a:r>
              <a:rPr lang="is-IS" sz="1600" dirty="0"/>
              <a:t>Sjálfbærni</a:t>
            </a:r>
          </a:p>
          <a:p>
            <a:pPr lvl="1"/>
            <a:endParaRPr lang="is-IS" sz="1600" dirty="0"/>
          </a:p>
          <a:p>
            <a:pPr marL="285750" indent="-285750">
              <a:buFont typeface="Arial" panose="020B0604020202020204" pitchFamily="34" charset="0"/>
              <a:buChar char="•"/>
            </a:pPr>
            <a:r>
              <a:rPr lang="is-IS" sz="1600" dirty="0"/>
              <a:t>Klappið</a:t>
            </a:r>
          </a:p>
          <a:p>
            <a:pPr marL="628650" lvl="1" indent="-285750">
              <a:buFont typeface="Arial" panose="020B0604020202020204" pitchFamily="34" charset="0"/>
              <a:buChar char="•"/>
            </a:pPr>
            <a:r>
              <a:rPr lang="is-IS" sz="1600" dirty="0"/>
              <a:t>Tímalína á vef – hvað er búið að gerast, hvað er </a:t>
            </a:r>
            <a:r>
              <a:rPr lang="is-IS" sz="1600" dirty="0" err="1"/>
              <a:t>framundan</a:t>
            </a:r>
            <a:r>
              <a:rPr lang="is-IS" sz="1600" dirty="0"/>
              <a:t>, nýjungar</a:t>
            </a:r>
          </a:p>
          <a:p>
            <a:pPr marL="628650" lvl="1" indent="-285750">
              <a:buFont typeface="Arial" panose="020B0604020202020204" pitchFamily="34" charset="0"/>
              <a:buChar char="•"/>
            </a:pPr>
            <a:r>
              <a:rPr lang="is-IS" sz="1600" dirty="0"/>
              <a:t>Fræðsla/kennsla (myndband með Villa </a:t>
            </a:r>
            <a:r>
              <a:rPr lang="is-IS" sz="1600" dirty="0" err="1"/>
              <a:t>Netó</a:t>
            </a:r>
            <a:r>
              <a:rPr lang="is-IS" sz="1600" dirty="0"/>
              <a:t> í janúar)</a:t>
            </a:r>
          </a:p>
          <a:p>
            <a:pPr marL="628650" lvl="1" indent="-285750">
              <a:buFont typeface="Arial" panose="020B0604020202020204" pitchFamily="34" charset="0"/>
              <a:buChar char="•"/>
            </a:pPr>
            <a:r>
              <a:rPr lang="is-IS" sz="1600" dirty="0"/>
              <a:t>Tilkynningar/Push </a:t>
            </a:r>
            <a:r>
              <a:rPr lang="is-IS" sz="1600" dirty="0" err="1"/>
              <a:t>notifications</a:t>
            </a:r>
            <a:endParaRPr lang="is-IS" sz="1600" dirty="0"/>
          </a:p>
          <a:p>
            <a:pPr marL="628650" lvl="1" indent="-285750">
              <a:buFont typeface="Arial" panose="020B0604020202020204" pitchFamily="34" charset="0"/>
              <a:buChar char="•"/>
            </a:pPr>
            <a:r>
              <a:rPr lang="is-IS" sz="1600" dirty="0" err="1"/>
              <a:t>Trip</a:t>
            </a:r>
            <a:r>
              <a:rPr lang="is-IS" sz="1600" dirty="0"/>
              <a:t> </a:t>
            </a:r>
            <a:r>
              <a:rPr lang="is-IS" sz="1600" dirty="0" err="1"/>
              <a:t>planner</a:t>
            </a:r>
            <a:r>
              <a:rPr lang="is-IS" sz="1600" dirty="0"/>
              <a:t> – einfalda</a:t>
            </a:r>
          </a:p>
          <a:p>
            <a:pPr marL="628650" lvl="1" indent="-285750">
              <a:buFont typeface="Arial" panose="020B0604020202020204" pitchFamily="34" charset="0"/>
              <a:buChar char="•"/>
            </a:pPr>
            <a:r>
              <a:rPr lang="is-IS" sz="1600" dirty="0"/>
              <a:t>Skannar</a:t>
            </a:r>
          </a:p>
          <a:p>
            <a:pPr lvl="2"/>
            <a:endParaRPr lang="is-IS" sz="1600" dirty="0"/>
          </a:p>
          <a:p>
            <a:pPr marL="285750" indent="-285750">
              <a:buFont typeface="Arial" panose="020B0604020202020204" pitchFamily="34" charset="0"/>
              <a:buChar char="•"/>
            </a:pPr>
            <a:endParaRPr lang="is-IS" sz="1600" dirty="0"/>
          </a:p>
        </p:txBody>
      </p:sp>
    </p:spTree>
    <p:extLst>
      <p:ext uri="{BB962C8B-B14F-4D97-AF65-F5344CB8AC3E}">
        <p14:creationId xmlns:p14="http://schemas.microsoft.com/office/powerpoint/2010/main" val="2514894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60F6A3B-CC7A-48BA-9F4D-F541140D0734}"/>
              </a:ext>
            </a:extLst>
          </p:cNvPr>
          <p:cNvSpPr txBox="1"/>
          <p:nvPr/>
        </p:nvSpPr>
        <p:spPr>
          <a:xfrm>
            <a:off x="319177" y="526211"/>
            <a:ext cx="7151298" cy="338554"/>
          </a:xfrm>
          <a:prstGeom prst="rect">
            <a:avLst/>
          </a:prstGeom>
          <a:noFill/>
        </p:spPr>
        <p:txBody>
          <a:bodyPr wrap="square" rtlCol="0">
            <a:spAutoFit/>
          </a:bodyPr>
          <a:lstStyle/>
          <a:p>
            <a:r>
              <a:rPr lang="is-IS" sz="1600" b="1" dirty="0"/>
              <a:t>Þjónustugreining Prósent – Ferðalag viðskiptavina - verkefnahópur</a:t>
            </a:r>
          </a:p>
        </p:txBody>
      </p:sp>
      <p:sp>
        <p:nvSpPr>
          <p:cNvPr id="21" name="TextBox 20">
            <a:extLst>
              <a:ext uri="{FF2B5EF4-FFF2-40B4-BE49-F238E27FC236}">
                <a16:creationId xmlns:a16="http://schemas.microsoft.com/office/drawing/2014/main" id="{2100CB73-A697-4643-B979-0021EB9AD967}"/>
              </a:ext>
            </a:extLst>
          </p:cNvPr>
          <p:cNvSpPr txBox="1"/>
          <p:nvPr/>
        </p:nvSpPr>
        <p:spPr>
          <a:xfrm>
            <a:off x="469110" y="1153191"/>
            <a:ext cx="7884543" cy="2308324"/>
          </a:xfrm>
          <a:prstGeom prst="rect">
            <a:avLst/>
          </a:prstGeom>
          <a:noFill/>
        </p:spPr>
        <p:txBody>
          <a:bodyPr wrap="square" rtlCol="0">
            <a:spAutoFit/>
          </a:bodyPr>
          <a:lstStyle/>
          <a:p>
            <a:endParaRPr lang="is-IS" sz="1600" dirty="0"/>
          </a:p>
          <a:p>
            <a:pPr marL="285750" indent="-285750">
              <a:buFont typeface="Arial" panose="020B0604020202020204" pitchFamily="34" charset="0"/>
              <a:buChar char="•"/>
            </a:pPr>
            <a:r>
              <a:rPr lang="is-IS" sz="1600" dirty="0"/>
              <a:t>Virði - markaðssetning</a:t>
            </a:r>
          </a:p>
          <a:p>
            <a:pPr marL="628650" lvl="1" indent="-285750">
              <a:buFont typeface="Arial" panose="020B0604020202020204" pitchFamily="34" charset="0"/>
              <a:buChar char="•"/>
            </a:pPr>
            <a:r>
              <a:rPr lang="is-IS" sz="1600" dirty="0"/>
              <a:t>Gagnvart mismunandi hópum/viðskiptavinum</a:t>
            </a:r>
          </a:p>
          <a:p>
            <a:pPr marL="628650" lvl="1" indent="-285750">
              <a:buFont typeface="Arial" panose="020B0604020202020204" pitchFamily="34" charset="0"/>
              <a:buChar char="•"/>
            </a:pPr>
            <a:endParaRPr lang="is-IS" sz="1600" dirty="0"/>
          </a:p>
          <a:p>
            <a:pPr marL="285750" indent="-285750">
              <a:buFont typeface="Arial" panose="020B0604020202020204" pitchFamily="34" charset="0"/>
              <a:buChar char="•"/>
            </a:pPr>
            <a:r>
              <a:rPr lang="is-IS" sz="1600" dirty="0"/>
              <a:t>Mælaborð</a:t>
            </a:r>
          </a:p>
          <a:p>
            <a:pPr marL="628650" lvl="1" indent="-285750">
              <a:buFont typeface="Arial" panose="020B0604020202020204" pitchFamily="34" charset="0"/>
              <a:buChar char="•"/>
            </a:pPr>
            <a:r>
              <a:rPr lang="is-IS" sz="1600" dirty="0"/>
              <a:t>Tölfræðiupplýsingar um starfsemina</a:t>
            </a:r>
          </a:p>
          <a:p>
            <a:pPr marL="628650" lvl="1" indent="-285750">
              <a:buFont typeface="Arial" panose="020B0604020202020204" pitchFamily="34" charset="0"/>
              <a:buChar char="•"/>
            </a:pPr>
            <a:r>
              <a:rPr lang="is-IS" sz="1600" dirty="0"/>
              <a:t>Verður sérstakt verkefni</a:t>
            </a:r>
          </a:p>
          <a:p>
            <a:pPr lvl="2"/>
            <a:endParaRPr lang="is-IS" sz="1600" dirty="0"/>
          </a:p>
          <a:p>
            <a:pPr marL="285750" indent="-285750">
              <a:buFont typeface="Arial" panose="020B0604020202020204" pitchFamily="34" charset="0"/>
              <a:buChar char="•"/>
            </a:pPr>
            <a:endParaRPr lang="is-IS" sz="1600" dirty="0"/>
          </a:p>
        </p:txBody>
      </p:sp>
    </p:spTree>
    <p:extLst>
      <p:ext uri="{BB962C8B-B14F-4D97-AF65-F5344CB8AC3E}">
        <p14:creationId xmlns:p14="http://schemas.microsoft.com/office/powerpoint/2010/main" val="1529686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60F6A3B-CC7A-48BA-9F4D-F541140D0734}"/>
              </a:ext>
            </a:extLst>
          </p:cNvPr>
          <p:cNvSpPr txBox="1"/>
          <p:nvPr/>
        </p:nvSpPr>
        <p:spPr>
          <a:xfrm>
            <a:off x="319177" y="526211"/>
            <a:ext cx="7151298" cy="338554"/>
          </a:xfrm>
          <a:prstGeom prst="rect">
            <a:avLst/>
          </a:prstGeom>
          <a:noFill/>
        </p:spPr>
        <p:txBody>
          <a:bodyPr wrap="square" rtlCol="0">
            <a:spAutoFit/>
          </a:bodyPr>
          <a:lstStyle/>
          <a:p>
            <a:r>
              <a:rPr lang="is-IS" sz="1600" b="1" dirty="0"/>
              <a:t>Aðgengi – hluti af bættri þjónustu</a:t>
            </a:r>
          </a:p>
        </p:txBody>
      </p:sp>
      <p:sp>
        <p:nvSpPr>
          <p:cNvPr id="21" name="TextBox 20">
            <a:extLst>
              <a:ext uri="{FF2B5EF4-FFF2-40B4-BE49-F238E27FC236}">
                <a16:creationId xmlns:a16="http://schemas.microsoft.com/office/drawing/2014/main" id="{2100CB73-A697-4643-B979-0021EB9AD967}"/>
              </a:ext>
            </a:extLst>
          </p:cNvPr>
          <p:cNvSpPr txBox="1"/>
          <p:nvPr/>
        </p:nvSpPr>
        <p:spPr>
          <a:xfrm>
            <a:off x="469110" y="1153191"/>
            <a:ext cx="5117043" cy="3785652"/>
          </a:xfrm>
          <a:prstGeom prst="rect">
            <a:avLst/>
          </a:prstGeom>
          <a:noFill/>
        </p:spPr>
        <p:txBody>
          <a:bodyPr wrap="square" rtlCol="0">
            <a:spAutoFit/>
          </a:bodyPr>
          <a:lstStyle/>
          <a:p>
            <a:endParaRPr lang="is-IS" sz="1600" dirty="0"/>
          </a:p>
          <a:p>
            <a:pPr marL="285750" indent="-285750">
              <a:buFont typeface="Arial" panose="020B0604020202020204" pitchFamily="34" charset="0"/>
              <a:buChar char="•"/>
            </a:pPr>
            <a:r>
              <a:rPr lang="is-IS" sz="1600" dirty="0"/>
              <a:t>Strætó hefur innleitt heimsmarkmið 11, 12 og 13 í stefnur sínar.</a:t>
            </a:r>
          </a:p>
          <a:p>
            <a:pPr marL="285750" indent="-285750">
              <a:buFont typeface="Arial" panose="020B0604020202020204" pitchFamily="34" charset="0"/>
              <a:buChar char="•"/>
            </a:pPr>
            <a:r>
              <a:rPr lang="is-IS" sz="1600" dirty="0"/>
              <a:t>Þarf að taka fleiri skref – tengist þjónustu – hefur mikil áhrif á ímynd og ánægju viðskiptavina.</a:t>
            </a:r>
          </a:p>
          <a:p>
            <a:pPr marL="285750" indent="-285750">
              <a:buFont typeface="Arial" panose="020B0604020202020204" pitchFamily="34" charset="0"/>
              <a:buChar char="•"/>
            </a:pPr>
            <a:endParaRPr lang="is-IS" sz="1600" dirty="0"/>
          </a:p>
          <a:p>
            <a:pPr marL="285750" indent="-285750">
              <a:buFont typeface="Arial" panose="020B0604020202020204" pitchFamily="34" charset="0"/>
              <a:buChar char="•"/>
            </a:pPr>
            <a:r>
              <a:rPr lang="is-IS" sz="1600" b="1" dirty="0"/>
              <a:t>11.2</a:t>
            </a:r>
            <a:r>
              <a:rPr lang="is-IS" sz="1600" dirty="0"/>
              <a:t> </a:t>
            </a:r>
            <a:r>
              <a:rPr lang="is-IS" sz="1600" i="1" dirty="0"/>
              <a:t>Eigi síðar en árið 2030 geti allir ferðast með öruggum sjálfbærum samgöngutækjum á viðráðanlegu verði á bættu vegakerfi. Lögð verði áhersla á betri almenningssamgöngur sem taka mið af fólki í viðkvæmri stöðu, konum, börnum, fötluðu fólki og öldruðum. </a:t>
            </a:r>
          </a:p>
          <a:p>
            <a:pPr marL="285750" indent="-285750">
              <a:buFont typeface="Arial" panose="020B0604020202020204" pitchFamily="34" charset="0"/>
              <a:buChar char="•"/>
            </a:pPr>
            <a:endParaRPr lang="is-IS" sz="1600" dirty="0"/>
          </a:p>
          <a:p>
            <a:pPr marL="285750" indent="-285750">
              <a:buFont typeface="Arial" panose="020B0604020202020204" pitchFamily="34" charset="0"/>
              <a:buChar char="•"/>
            </a:pPr>
            <a:endParaRPr lang="is-IS" sz="1600" dirty="0"/>
          </a:p>
          <a:p>
            <a:pPr lvl="2"/>
            <a:endParaRPr lang="is-IS" sz="1600" dirty="0"/>
          </a:p>
          <a:p>
            <a:pPr marL="285750" indent="-285750">
              <a:buFont typeface="Arial" panose="020B0604020202020204" pitchFamily="34" charset="0"/>
              <a:buChar char="•"/>
            </a:pPr>
            <a:endParaRPr lang="is-IS" sz="1600" dirty="0"/>
          </a:p>
        </p:txBody>
      </p:sp>
      <p:pic>
        <p:nvPicPr>
          <p:cNvPr id="3" name="Picture 2">
            <a:extLst>
              <a:ext uri="{FF2B5EF4-FFF2-40B4-BE49-F238E27FC236}">
                <a16:creationId xmlns:a16="http://schemas.microsoft.com/office/drawing/2014/main" id="{4E3FC7DE-49FB-41CC-CD7C-49580FBF4417}"/>
              </a:ext>
            </a:extLst>
          </p:cNvPr>
          <p:cNvPicPr>
            <a:picLocks noChangeAspect="1"/>
          </p:cNvPicPr>
          <p:nvPr/>
        </p:nvPicPr>
        <p:blipFill>
          <a:blip r:embed="rId3"/>
          <a:stretch>
            <a:fillRect/>
          </a:stretch>
        </p:blipFill>
        <p:spPr>
          <a:xfrm>
            <a:off x="6337307" y="1575690"/>
            <a:ext cx="1418437" cy="1418437"/>
          </a:xfrm>
          <a:prstGeom prst="rect">
            <a:avLst/>
          </a:prstGeom>
        </p:spPr>
      </p:pic>
    </p:spTree>
    <p:extLst>
      <p:ext uri="{BB962C8B-B14F-4D97-AF65-F5344CB8AC3E}">
        <p14:creationId xmlns:p14="http://schemas.microsoft.com/office/powerpoint/2010/main" val="2658129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MR Survey Results">
  <a:themeElements>
    <a:clrScheme name="MMR">
      <a:dk1>
        <a:srgbClr val="000000"/>
      </a:dk1>
      <a:lt1>
        <a:srgbClr val="FFFFFF"/>
      </a:lt1>
      <a:dk2>
        <a:srgbClr val="000000"/>
      </a:dk2>
      <a:lt2>
        <a:srgbClr val="808080"/>
      </a:lt2>
      <a:accent1>
        <a:srgbClr val="4F81BD"/>
      </a:accent1>
      <a:accent2>
        <a:srgbClr val="BC4542"/>
      </a:accent2>
      <a:accent3>
        <a:srgbClr val="9BBB59"/>
      </a:accent3>
      <a:accent4>
        <a:srgbClr val="977FB3"/>
      </a:accent4>
      <a:accent5>
        <a:srgbClr val="FFC30B"/>
      </a:accent5>
      <a:accent6>
        <a:srgbClr val="B8CCE4"/>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MR_Light_is.potx" id="{643A4700-4C4F-49E6-B945-3070B7446AD3}" vid="{767943CD-D97B-4E00-82AE-5E3DFC65DE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5910</TotalTime>
  <Words>892</Words>
  <Application>Microsoft Office PowerPoint</Application>
  <PresentationFormat>On-screen Show (16:9)</PresentationFormat>
  <Paragraphs>152</Paragraphs>
  <Slides>13</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Ahkio</vt:lpstr>
      <vt:lpstr>Arial</vt:lpstr>
      <vt:lpstr>Calibri</vt:lpstr>
      <vt:lpstr>PF Din Text Cond Pro XBlack</vt:lpstr>
      <vt:lpstr>PFDinTextCondPro-Bold</vt:lpstr>
      <vt:lpstr>Verdana</vt:lpstr>
      <vt:lpstr>Office Theme</vt:lpstr>
      <vt:lpstr>MMR Survey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Sigríður Harðardóttir</dc:creator>
  <cp:lastModifiedBy>Herdís Steinarsdóttir</cp:lastModifiedBy>
  <cp:revision>66</cp:revision>
  <dcterms:created xsi:type="dcterms:W3CDTF">2020-02-14T14:23:40Z</dcterms:created>
  <dcterms:modified xsi:type="dcterms:W3CDTF">2023-01-05T14:44:02Z</dcterms:modified>
</cp:coreProperties>
</file>