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2" r:id="rId5"/>
  </p:sldMasterIdLst>
  <p:notesMasterIdLst>
    <p:notesMasterId r:id="rId19"/>
  </p:notesMasterIdLst>
  <p:sldIdLst>
    <p:sldId id="269" r:id="rId6"/>
    <p:sldId id="272" r:id="rId7"/>
    <p:sldId id="553" r:id="rId8"/>
    <p:sldId id="529" r:id="rId9"/>
    <p:sldId id="558" r:id="rId10"/>
    <p:sldId id="559" r:id="rId11"/>
    <p:sldId id="556" r:id="rId12"/>
    <p:sldId id="557" r:id="rId13"/>
    <p:sldId id="562" r:id="rId14"/>
    <p:sldId id="564" r:id="rId15"/>
    <p:sldId id="563" r:id="rId16"/>
    <p:sldId id="554" r:id="rId17"/>
    <p:sldId id="259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261D00"/>
    <a:srgbClr val="FFFF99"/>
    <a:srgbClr val="3A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57" autoAdjust="0"/>
  </p:normalViewPr>
  <p:slideViewPr>
    <p:cSldViewPr snapToGrid="0" snapToObjects="1">
      <p:cViewPr varScale="1">
        <p:scale>
          <a:sx n="82" d="100"/>
          <a:sy n="82" d="100"/>
        </p:scale>
        <p:origin x="12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51FE-155F-4E96-B1DF-259E37DC69C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4031-BF3E-49D4-BD3A-54F8E668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Faghópur um </a:t>
            </a:r>
            <a:r>
              <a:rPr lang="en-US" b="1" dirty="0" err="1"/>
              <a:t>leiðakerfismál</a:t>
            </a:r>
            <a:r>
              <a:rPr lang="en-US" b="1" dirty="0"/>
              <a:t>	</a:t>
            </a:r>
          </a:p>
          <a:p>
            <a:r>
              <a:rPr lang="is-IS" sz="1200" dirty="0"/>
              <a:t>Skipaður fulltrúum allra sveitarfélaga á höfuðborgarsvæðinu, ríkisins, SUBL, SSH og Strætó</a:t>
            </a:r>
          </a:p>
          <a:p>
            <a:r>
              <a:rPr lang="is-IS" sz="1200" dirty="0"/>
              <a:t>Tryggja sameiginlega heildarsýn varðandi almenningssamgöngur á höfuðborgarsvæðinu</a:t>
            </a:r>
          </a:p>
          <a:p>
            <a:r>
              <a:rPr lang="is-IS" sz="1200" dirty="0"/>
              <a:t>Skal vinna að ýmsum umbótaverkefnum er varða almenningssamgöngur</a:t>
            </a:r>
          </a:p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E163B-16E2-4695-A1CD-A3C76BB265D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20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4528340-2F97-4736-B0AF-2E0FDCAC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89" y="482737"/>
            <a:ext cx="7650964" cy="507170"/>
          </a:xfrm>
        </p:spPr>
        <p:txBody>
          <a:bodyPr>
            <a:noAutofit/>
          </a:bodyPr>
          <a:lstStyle>
            <a:lvl1pPr>
              <a:defRPr sz="3300">
                <a:solidFill>
                  <a:srgbClr val="22345D"/>
                </a:solidFill>
                <a:latin typeface="FS Millbank" panose="02000503040000020004" pitchFamily="50" charset="-7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32EE1-C8B0-4A1F-942C-9A51474605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389" y="1401746"/>
            <a:ext cx="7650964" cy="2615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03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á forsíð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22700" y="2263563"/>
            <a:ext cx="4629362" cy="485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222700" y="2751738"/>
            <a:ext cx="46293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22700" y="2839423"/>
            <a:ext cx="3581400" cy="399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UNDIRFYRIRSÖGN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773549" y="3679695"/>
            <a:ext cx="3106071" cy="25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is-IS" dirty="0"/>
              <a:t>Nafn starfsmanns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773549" y="3936511"/>
            <a:ext cx="3106071" cy="25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baseline="0"/>
            </a:lvl1pPr>
          </a:lstStyle>
          <a:p>
            <a:pPr lvl="0"/>
            <a:r>
              <a:rPr lang="is-IS" dirty="0"/>
              <a:t>Starfstitill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283528" y="1053546"/>
            <a:ext cx="1476822" cy="252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baseline="0"/>
            </a:lvl1pPr>
          </a:lstStyle>
          <a:p>
            <a:pPr lvl="0"/>
            <a:r>
              <a:rPr lang="is-IS" dirty="0"/>
              <a:t>DD.MM.YYYY</a:t>
            </a:r>
          </a:p>
        </p:txBody>
      </p:sp>
    </p:spTree>
    <p:extLst>
      <p:ext uri="{BB962C8B-B14F-4D97-AF65-F5344CB8AC3E}">
        <p14:creationId xmlns:p14="http://schemas.microsoft.com/office/powerpoint/2010/main" val="41057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  <p:sldLayoutId id="214748370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96" y="404130"/>
            <a:ext cx="889726" cy="2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ætó">
            <a:extLst>
              <a:ext uri="{FF2B5EF4-FFF2-40B4-BE49-F238E27FC236}">
                <a16:creationId xmlns:a16="http://schemas.microsoft.com/office/drawing/2014/main" id="{CB803A22-B82F-4D99-9D1E-92C893D5DDD2}"/>
              </a:ext>
            </a:extLst>
          </p:cNvPr>
          <p:cNvSpPr txBox="1"/>
          <p:nvPr/>
        </p:nvSpPr>
        <p:spPr>
          <a:xfrm>
            <a:off x="782215" y="2284431"/>
            <a:ext cx="5400618" cy="8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25000" b="0">
                <a:latin typeface="Ahkio"/>
                <a:ea typeface="Ahkio"/>
                <a:cs typeface="Ahkio"/>
                <a:sym typeface="Ahkio"/>
              </a:defRPr>
            </a:lvl1pPr>
          </a:lstStyle>
          <a:p>
            <a:r>
              <a:rPr lang="is-IS" sz="5400" dirty="0">
                <a:latin typeface="PF Din Text Cond Pro XBlack" panose="02000500000000090004" pitchFamily="2" charset="0"/>
              </a:rPr>
              <a:t>	</a:t>
            </a:r>
            <a:endParaRPr sz="5400" dirty="0"/>
          </a:p>
        </p:txBody>
      </p:sp>
      <p:sp>
        <p:nvSpPr>
          <p:cNvPr id="3" name="Í sama farinu…">
            <a:extLst>
              <a:ext uri="{FF2B5EF4-FFF2-40B4-BE49-F238E27FC236}">
                <a16:creationId xmlns:a16="http://schemas.microsoft.com/office/drawing/2014/main" id="{2174291B-12E2-4DD1-82AD-8A1021DF1795}"/>
              </a:ext>
            </a:extLst>
          </p:cNvPr>
          <p:cNvSpPr txBox="1">
            <a:spLocks/>
          </p:cNvSpPr>
          <p:nvPr/>
        </p:nvSpPr>
        <p:spPr>
          <a:xfrm>
            <a:off x="603894" y="688589"/>
            <a:ext cx="8466954" cy="173574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14400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Nýtt leiðanet – Tillaga</a:t>
            </a: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9600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Kynning fyrir Stjórn Strætó</a:t>
            </a:r>
            <a:endParaRPr lang="is-IS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72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7200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Ragnheiður Einarsdóttir</a:t>
            </a: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7200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Valgerður Gréta Benediktsdóttir</a:t>
            </a: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7200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16.12.2022</a:t>
            </a: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</p:txBody>
      </p:sp>
    </p:spTree>
    <p:extLst>
      <p:ext uri="{BB962C8B-B14F-4D97-AF65-F5344CB8AC3E}">
        <p14:creationId xmlns:p14="http://schemas.microsoft.com/office/powerpoint/2010/main" val="240802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FFED-E5B2-1AEF-AAA3-F817DA513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192" y="1402709"/>
            <a:ext cx="7650964" cy="2615424"/>
          </a:xfrm>
        </p:spPr>
        <p:txBody>
          <a:bodyPr>
            <a:normAutofit/>
          </a:bodyPr>
          <a:lstStyle/>
          <a:p>
            <a:r>
              <a:rPr lang="is-IS" sz="2000" dirty="0">
                <a:latin typeface="+mn-lt"/>
              </a:rPr>
              <a:t>Með nýrri tækni eru miklir möguleikar í innleiðingu pöntunarþjónustu</a:t>
            </a:r>
          </a:p>
          <a:p>
            <a:r>
              <a:rPr lang="is-IS" sz="2000" dirty="0">
                <a:latin typeface="+mn-lt"/>
              </a:rPr>
              <a:t>Hún gæti komið í stað aksturs hefðbundinna vagna í áætlun t.d. á minna notuðum leiðum eða á kvöldin og um helgar</a:t>
            </a:r>
          </a:p>
          <a:p>
            <a:r>
              <a:rPr lang="is-IS" sz="2000" dirty="0">
                <a:latin typeface="+mn-lt"/>
              </a:rPr>
              <a:t>Pöntunarþjónusta getur bætt þjónustu fyrir farþega samtímis sem sparað væri í kostnaði leiðakerfisins</a:t>
            </a:r>
          </a:p>
          <a:p>
            <a:r>
              <a:rPr lang="is-IS" sz="2000" dirty="0">
                <a:latin typeface="+mn-lt"/>
              </a:rPr>
              <a:t>Verið er að skoða möguleikana og vonandi verður hægt að fara í tilraunaverkefni á næsta ári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584B06-8A05-292C-D603-692A485969FF}"/>
              </a:ext>
            </a:extLst>
          </p:cNvPr>
          <p:cNvSpPr txBox="1">
            <a:spLocks/>
          </p:cNvSpPr>
          <p:nvPr/>
        </p:nvSpPr>
        <p:spPr>
          <a:xfrm>
            <a:off x="292677" y="272198"/>
            <a:ext cx="7929995" cy="507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2345D"/>
                </a:solidFill>
                <a:latin typeface="FS Millbank" panose="02000503040000020004" pitchFamily="50" charset="-70"/>
                <a:ea typeface="Verdana" charset="0"/>
                <a:cs typeface="Verdana" charset="0"/>
              </a:defRPr>
            </a:lvl1pPr>
          </a:lstStyle>
          <a:p>
            <a:r>
              <a:rPr lang="is-IS" sz="28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n-cs"/>
              </a:rPr>
              <a:t>Pöntunarþjónusta</a:t>
            </a:r>
          </a:p>
        </p:txBody>
      </p:sp>
    </p:spTree>
    <p:extLst>
      <p:ext uri="{BB962C8B-B14F-4D97-AF65-F5344CB8AC3E}">
        <p14:creationId xmlns:p14="http://schemas.microsoft.com/office/powerpoint/2010/main" val="74691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A32C19-6C9D-9799-8DA2-CAEFDD6C4263}"/>
              </a:ext>
            </a:extLst>
          </p:cNvPr>
          <p:cNvSpPr txBox="1">
            <a:spLocks/>
          </p:cNvSpPr>
          <p:nvPr/>
        </p:nvSpPr>
        <p:spPr>
          <a:xfrm>
            <a:off x="292677" y="272198"/>
            <a:ext cx="7929995" cy="507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2345D"/>
                </a:solidFill>
                <a:latin typeface="FS Millbank" panose="02000503040000020004" pitchFamily="50" charset="-70"/>
                <a:ea typeface="Verdana" charset="0"/>
                <a:cs typeface="Verdana" charset="0"/>
              </a:defRPr>
            </a:lvl1pPr>
          </a:lstStyle>
          <a:p>
            <a:r>
              <a:rPr lang="is-IS" sz="28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n-cs"/>
              </a:rPr>
              <a:t>Rekstrarkostnaður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B56B6-87F0-D713-0D8E-12704CDB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114858"/>
            <a:ext cx="54673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6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71F1-DE8B-5943-4252-0E8D0414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98368"/>
            <a:ext cx="8196695" cy="751392"/>
          </a:xfrm>
        </p:spPr>
        <p:txBody>
          <a:bodyPr>
            <a:normAutofit/>
          </a:bodyPr>
          <a:lstStyle/>
          <a:p>
            <a:r>
              <a:rPr lang="is-IS" sz="2800" b="1" dirty="0">
                <a:latin typeface="+mj-lt"/>
              </a:rPr>
              <a:t>Næstu skref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502DC-6613-F6BE-071E-0B9AAED76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322076"/>
            <a:ext cx="7987145" cy="3880305"/>
          </a:xfrm>
        </p:spPr>
        <p:txBody>
          <a:bodyPr>
            <a:normAutofit/>
          </a:bodyPr>
          <a:lstStyle/>
          <a:p>
            <a:r>
              <a:rPr lang="is-IS" sz="1800" dirty="0">
                <a:latin typeface="Segoe UI" panose="020B0502040204020203" pitchFamily="34" charset="0"/>
                <a:cs typeface="Segoe UI" panose="020B0502040204020203" pitchFamily="34" charset="0"/>
              </a:rPr>
              <a:t>Stjórn Strætó fær afhenta áfangaskýrslu um Nýtt leiðanet fyrir jól</a:t>
            </a:r>
          </a:p>
          <a:p>
            <a:r>
              <a:rPr lang="is-IS" sz="1800" dirty="0">
                <a:latin typeface="Segoe UI" panose="020B0502040204020203" pitchFamily="34" charset="0"/>
                <a:cs typeface="Segoe UI" panose="020B0502040204020203" pitchFamily="34" charset="0"/>
              </a:rPr>
              <a:t>Á stjórnarfundi 20. janúar verður tillagan formlega lögð fram til samþykktar stjórnar</a:t>
            </a:r>
          </a:p>
          <a:p>
            <a:r>
              <a:rPr lang="is-IS" sz="1800" dirty="0">
                <a:latin typeface="Segoe UI" panose="020B0502040204020203" pitchFamily="34" charset="0"/>
                <a:cs typeface="Segoe UI" panose="020B0502040204020203" pitchFamily="34" charset="0"/>
              </a:rPr>
              <a:t>Lagt er til að tillagan verði í kjölfarið lögð fyrir eigendur Strætó til samþykktar </a:t>
            </a:r>
          </a:p>
          <a:p>
            <a:r>
              <a:rPr lang="is-IS" sz="1800" dirty="0">
                <a:latin typeface="Segoe UI" panose="020B0502040204020203" pitchFamily="34" charset="0"/>
                <a:cs typeface="Segoe UI" panose="020B0502040204020203" pitchFamily="34" charset="0"/>
              </a:rPr>
              <a:t>Tillagan kynnt fyrir almenningi eftir formlegt samþykki</a:t>
            </a:r>
          </a:p>
          <a:p>
            <a:r>
              <a:rPr lang="is-IS" sz="1800" dirty="0">
                <a:latin typeface="Segoe UI" panose="020B0502040204020203" pitchFamily="34" charset="0"/>
                <a:cs typeface="Segoe UI" panose="020B0502040204020203" pitchFamily="34" charset="0"/>
              </a:rPr>
              <a:t>Lokaútgáfa gefin út fyrir lok árs 2023</a:t>
            </a:r>
          </a:p>
          <a:p>
            <a:endParaRPr lang="is-I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8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264FC37-0332-425C-B6B2-C6A4D6550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17037" b="6371"/>
          <a:stretch/>
        </p:blipFill>
        <p:spPr bwMode="auto">
          <a:xfrm>
            <a:off x="2813957" y="-21675"/>
            <a:ext cx="6591300" cy="51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154098-17A7-4AA7-8D45-466E3CE6EB15}"/>
              </a:ext>
            </a:extLst>
          </p:cNvPr>
          <p:cNvSpPr txBox="1"/>
          <p:nvPr/>
        </p:nvSpPr>
        <p:spPr>
          <a:xfrm>
            <a:off x="171270" y="1722639"/>
            <a:ext cx="29286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s-IS" sz="1600" i="0" dirty="0">
                <a:effectLst/>
                <a:latin typeface="Segoe UI" panose="020B0502040204020203" pitchFamily="34" charset="0"/>
              </a:rPr>
              <a:t>Nýtt leiðanet </a:t>
            </a:r>
            <a:r>
              <a:rPr lang="is-IS" sz="1600" b="0" i="0" dirty="0">
                <a:effectLst/>
                <a:latin typeface="Segoe UI" panose="020B0502040204020203" pitchFamily="34" charset="0"/>
              </a:rPr>
              <a:t>er </a:t>
            </a:r>
            <a:r>
              <a:rPr lang="is-IS" sz="1600" dirty="0">
                <a:latin typeface="Segoe UI" panose="020B0502040204020203" pitchFamily="34" charset="0"/>
              </a:rPr>
              <a:t>heildstætt </a:t>
            </a:r>
            <a:r>
              <a:rPr lang="is-IS" sz="1600" b="0" i="0" dirty="0">
                <a:effectLst/>
                <a:latin typeface="Segoe UI" panose="020B0502040204020203" pitchFamily="34" charset="0"/>
              </a:rPr>
              <a:t>framtíðarskipulag almenningssamgangna á höfuðborgarsvæðinu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dirty="0">
                <a:latin typeface="Segoe UI" panose="020B0502040204020203" pitchFamily="34" charset="0"/>
              </a:rPr>
              <a:t>„A</a:t>
            </a:r>
            <a:r>
              <a:rPr lang="is-IS" sz="1600" b="0" i="0" dirty="0">
                <a:effectLst/>
                <a:latin typeface="Segoe UI" panose="020B0502040204020203" pitchFamily="34" charset="0"/>
              </a:rPr>
              <a:t>ðalskipulag“ leiðakerfisins til ársins 2034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s-IS" sz="1600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18BF7-A7E9-4F7E-9B97-76220DCAB9BC}"/>
              </a:ext>
            </a:extLst>
          </p:cNvPr>
          <p:cNvSpPr txBox="1"/>
          <p:nvPr/>
        </p:nvSpPr>
        <p:spPr>
          <a:xfrm>
            <a:off x="238796" y="399587"/>
            <a:ext cx="2575161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800" b="1" dirty="0" err="1">
                <a:latin typeface="+mj-lt"/>
                <a:ea typeface="Verdana" panose="020B0604030504040204" pitchFamily="34" charset="0"/>
              </a:rPr>
              <a:t>Hvað</a:t>
            </a:r>
            <a:r>
              <a:rPr lang="en-US" sz="2800" b="1" dirty="0">
                <a:latin typeface="+mj-lt"/>
                <a:ea typeface="Verdana" panose="020B0604030504040204" pitchFamily="34" charset="0"/>
              </a:rPr>
              <a:t> er </a:t>
            </a:r>
            <a:r>
              <a:rPr lang="en-US" sz="2800" b="1" dirty="0" err="1">
                <a:latin typeface="+mj-lt"/>
                <a:ea typeface="Verdana" panose="020B0604030504040204" pitchFamily="34" charset="0"/>
              </a:rPr>
              <a:t>Nýtt</a:t>
            </a:r>
            <a:r>
              <a:rPr lang="en-US" sz="28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n-US" sz="2800" b="1" dirty="0" err="1">
                <a:latin typeface="+mj-lt"/>
                <a:ea typeface="Verdana" panose="020B0604030504040204" pitchFamily="34" charset="0"/>
              </a:rPr>
              <a:t>leiðanet</a:t>
            </a:r>
            <a:r>
              <a:rPr lang="en-US" sz="2800" b="1" dirty="0">
                <a:latin typeface="+mj-lt"/>
                <a:ea typeface="Verdana" panose="020B0604030504040204" pitchFamily="34" charset="0"/>
              </a:rPr>
              <a:t>?</a:t>
            </a:r>
            <a:endParaRPr lang="is-IS" sz="2800" b="1" dirty="0">
              <a:latin typeface="+mj-lt"/>
              <a:ea typeface="Verdana" panose="020B0604030504040204" pitchFamily="34" charset="0"/>
            </a:endParaRPr>
          </a:p>
          <a:p>
            <a:pPr defTabSz="685783"/>
            <a:endParaRPr lang="is-I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252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6E3188C8-2B52-7407-3FB2-3A1BEDEE7D3A}"/>
              </a:ext>
            </a:extLst>
          </p:cNvPr>
          <p:cNvSpPr/>
          <p:nvPr/>
        </p:nvSpPr>
        <p:spPr>
          <a:xfrm>
            <a:off x="7508394" y="1983553"/>
            <a:ext cx="1130561" cy="76364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endParaRPr lang="is-IS" kern="0" dirty="0">
              <a:solidFill>
                <a:srgbClr val="1D3861"/>
              </a:solidFill>
              <a:latin typeface="Calibri" panose="020F0502020204030204"/>
            </a:endParaRPr>
          </a:p>
        </p:txBody>
      </p:sp>
      <p:sp>
        <p:nvSpPr>
          <p:cNvPr id="59" name="Arrow: Pentagon 58">
            <a:extLst>
              <a:ext uri="{FF2B5EF4-FFF2-40B4-BE49-F238E27FC236}">
                <a16:creationId xmlns:a16="http://schemas.microsoft.com/office/drawing/2014/main" id="{0C7823E6-654F-D847-C1C3-B72B27774025}"/>
              </a:ext>
            </a:extLst>
          </p:cNvPr>
          <p:cNvSpPr/>
          <p:nvPr/>
        </p:nvSpPr>
        <p:spPr>
          <a:xfrm>
            <a:off x="5449107" y="2050820"/>
            <a:ext cx="1578168" cy="125721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endParaRPr lang="is-IS" kern="0" dirty="0">
              <a:solidFill>
                <a:srgbClr val="1D3861"/>
              </a:solidFill>
              <a:latin typeface="Calibri" panose="020F0502020204030204"/>
            </a:endParaRPr>
          </a:p>
        </p:txBody>
      </p:sp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77A7033C-3179-C7E8-1FB4-A371D8248B80}"/>
              </a:ext>
            </a:extLst>
          </p:cNvPr>
          <p:cNvSpPr/>
          <p:nvPr/>
        </p:nvSpPr>
        <p:spPr>
          <a:xfrm>
            <a:off x="2189244" y="1997296"/>
            <a:ext cx="1323349" cy="86085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endParaRPr lang="is-IS" kern="0">
              <a:solidFill>
                <a:srgbClr val="1D3861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06A7C8-FC4C-4A10-AF75-2D22F9778D33}"/>
              </a:ext>
            </a:extLst>
          </p:cNvPr>
          <p:cNvSpPr txBox="1"/>
          <p:nvPr/>
        </p:nvSpPr>
        <p:spPr>
          <a:xfrm>
            <a:off x="312189" y="255781"/>
            <a:ext cx="5443628" cy="7309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783"/>
            <a:r>
              <a:rPr lang="en-US" sz="2800" b="1" dirty="0" err="1">
                <a:latin typeface="+mj-lt"/>
                <a:ea typeface="Verdana" panose="020B0604030504040204" pitchFamily="34" charset="0"/>
              </a:rPr>
              <a:t>Tímalína</a:t>
            </a:r>
            <a:endParaRPr lang="is-IS" sz="2800" b="1" dirty="0">
              <a:latin typeface="+mj-lt"/>
              <a:ea typeface="Verdana" panose="020B0604030504040204" pitchFamily="34" charset="0"/>
            </a:endParaRPr>
          </a:p>
          <a:p>
            <a:pPr defTabSz="685783"/>
            <a:endParaRPr lang="is-IS" dirty="0">
              <a:latin typeface="Calibri" panose="020F0502020204030204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E50BBD51-6DFF-4C22-A196-45F6C5005127}"/>
              </a:ext>
            </a:extLst>
          </p:cNvPr>
          <p:cNvSpPr txBox="1"/>
          <p:nvPr/>
        </p:nvSpPr>
        <p:spPr>
          <a:xfrm>
            <a:off x="7474502" y="1996774"/>
            <a:ext cx="904284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is-IS" dirty="0">
                <a:solidFill>
                  <a:srgbClr val="1D3861"/>
                </a:solidFill>
                <a:latin typeface="Arial Narrow" panose="020B0606020202030204" pitchFamily="34" charset="0"/>
              </a:rPr>
              <a:t>Kynning fyrir almenningi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F2FE062-4123-4618-BA4B-4B3F25219D27}"/>
              </a:ext>
            </a:extLst>
          </p:cNvPr>
          <p:cNvSpPr txBox="1"/>
          <p:nvPr/>
        </p:nvSpPr>
        <p:spPr>
          <a:xfrm>
            <a:off x="8226863" y="3825266"/>
            <a:ext cx="99159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Lokaútgáfa gefin út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3E6A7468-C914-46FD-B55A-D90713F09988}"/>
              </a:ext>
            </a:extLst>
          </p:cNvPr>
          <p:cNvSpPr txBox="1"/>
          <p:nvPr/>
        </p:nvSpPr>
        <p:spPr>
          <a:xfrm>
            <a:off x="5432649" y="2111194"/>
            <a:ext cx="1358589" cy="1131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Samráð við sveitarfélög og Vegagerðina um uppfærða tillögu að Nýju leiðaneti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0501E-B3E0-4613-9BF5-8FDC139BDDD6}"/>
              </a:ext>
            </a:extLst>
          </p:cNvPr>
          <p:cNvSpPr txBox="1"/>
          <p:nvPr/>
        </p:nvSpPr>
        <p:spPr>
          <a:xfrm>
            <a:off x="58192" y="4552792"/>
            <a:ext cx="921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2019                                                                                      2020      	  2021 	              2022                                                     2023</a:t>
            </a: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AABDC1D7-FFAD-4222-82A6-50D551318D76}"/>
              </a:ext>
            </a:extLst>
          </p:cNvPr>
          <p:cNvSpPr txBox="1"/>
          <p:nvPr/>
        </p:nvSpPr>
        <p:spPr>
          <a:xfrm>
            <a:off x="3810248" y="977866"/>
            <a:ext cx="1954115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is-IS" kern="0" dirty="0" err="1">
                <a:solidFill>
                  <a:srgbClr val="1D3861"/>
                </a:solidFill>
                <a:latin typeface="Arial Narrow" panose="020B0606020202030204" pitchFamily="34" charset="0"/>
              </a:rPr>
              <a:t>Bestun</a:t>
            </a: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 á leiðaneti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004EEA45-6429-475D-85B6-1413BF475530}"/>
              </a:ext>
            </a:extLst>
          </p:cNvPr>
          <p:cNvSpPr txBox="1"/>
          <p:nvPr/>
        </p:nvSpPr>
        <p:spPr>
          <a:xfrm>
            <a:off x="2439660" y="2054308"/>
            <a:ext cx="864372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Samráð við almenning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2C1157D4-278B-4208-AAAA-9DF471709A94}"/>
              </a:ext>
            </a:extLst>
          </p:cNvPr>
          <p:cNvSpPr txBox="1"/>
          <p:nvPr/>
        </p:nvSpPr>
        <p:spPr>
          <a:xfrm>
            <a:off x="6791238" y="3822455"/>
            <a:ext cx="1079714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Tillaga að Nýju leiðaneti samþykkt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2EA9F5E0-B00A-A678-75C8-A8E5E222C9DB}"/>
              </a:ext>
            </a:extLst>
          </p:cNvPr>
          <p:cNvSpPr txBox="1"/>
          <p:nvPr/>
        </p:nvSpPr>
        <p:spPr>
          <a:xfrm>
            <a:off x="3827139" y="2488026"/>
            <a:ext cx="1499957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Greiningar í samgöngulíkani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322D8E6E-4822-9C8B-E8E0-DFDAA803C023}"/>
              </a:ext>
            </a:extLst>
          </p:cNvPr>
          <p:cNvSpPr/>
          <p:nvPr/>
        </p:nvSpPr>
        <p:spPr>
          <a:xfrm>
            <a:off x="3858245" y="2516447"/>
            <a:ext cx="1316587" cy="487752"/>
          </a:xfrm>
          <a:prstGeom prst="homePlat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endParaRPr lang="is-IS" kern="0" dirty="0">
              <a:solidFill>
                <a:srgbClr val="1D3861"/>
              </a:solidFill>
              <a:latin typeface="Calibri" panose="020F0502020204030204"/>
            </a:endParaRPr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E4F3ABD0-00E8-6A90-8D93-498519C3F1A8}"/>
              </a:ext>
            </a:extLst>
          </p:cNvPr>
          <p:cNvSpPr/>
          <p:nvPr/>
        </p:nvSpPr>
        <p:spPr>
          <a:xfrm>
            <a:off x="3848815" y="1377055"/>
            <a:ext cx="1265260" cy="658624"/>
          </a:xfrm>
          <a:prstGeom prst="homePlat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endParaRPr lang="is-IS" kern="0" dirty="0">
              <a:solidFill>
                <a:srgbClr val="1D3861"/>
              </a:solidFill>
              <a:latin typeface="Calibri" panose="020F0502020204030204"/>
            </a:endParaRPr>
          </a:p>
        </p:txBody>
      </p:sp>
      <p:sp>
        <p:nvSpPr>
          <p:cNvPr id="42" name="TextBox 3">
            <a:extLst>
              <a:ext uri="{FF2B5EF4-FFF2-40B4-BE49-F238E27FC236}">
                <a16:creationId xmlns:a16="http://schemas.microsoft.com/office/drawing/2014/main" id="{E43A2584-9A69-57AA-D6A4-B545FB91698F}"/>
              </a:ext>
            </a:extLst>
          </p:cNvPr>
          <p:cNvSpPr txBox="1"/>
          <p:nvPr/>
        </p:nvSpPr>
        <p:spPr>
          <a:xfrm>
            <a:off x="3833609" y="1353082"/>
            <a:ext cx="1092663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Úrvinnsla ábendinga úr samráði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D4889904-1172-F8CF-1874-6D7EE7CEB5C3}"/>
              </a:ext>
            </a:extLst>
          </p:cNvPr>
          <p:cNvSpPr/>
          <p:nvPr/>
        </p:nvSpPr>
        <p:spPr>
          <a:xfrm>
            <a:off x="3829979" y="975870"/>
            <a:ext cx="3321319" cy="331754"/>
          </a:xfrm>
          <a:prstGeom prst="homePlat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endParaRPr lang="is-IS" kern="0" dirty="0">
              <a:solidFill>
                <a:srgbClr val="1D3861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368F22A-6CFB-8AA4-3A0D-E613E14E9771}"/>
              </a:ext>
            </a:extLst>
          </p:cNvPr>
          <p:cNvSpPr/>
          <p:nvPr/>
        </p:nvSpPr>
        <p:spPr>
          <a:xfrm>
            <a:off x="7301550" y="951571"/>
            <a:ext cx="69598" cy="2858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435CE45-2C35-A1A2-0DEA-CF617A87AC3B}"/>
              </a:ext>
            </a:extLst>
          </p:cNvPr>
          <p:cNvSpPr/>
          <p:nvPr/>
        </p:nvSpPr>
        <p:spPr>
          <a:xfrm>
            <a:off x="8722659" y="951571"/>
            <a:ext cx="63365" cy="2858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859587C-FAE4-3EDD-751D-2624491305E7}"/>
              </a:ext>
            </a:extLst>
          </p:cNvPr>
          <p:cNvSpPr/>
          <p:nvPr/>
        </p:nvSpPr>
        <p:spPr>
          <a:xfrm>
            <a:off x="310137" y="951571"/>
            <a:ext cx="63461" cy="2827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3" name="TextBox 3">
            <a:extLst>
              <a:ext uri="{FF2B5EF4-FFF2-40B4-BE49-F238E27FC236}">
                <a16:creationId xmlns:a16="http://schemas.microsoft.com/office/drawing/2014/main" id="{5CC7ED25-AB1E-6516-A141-3075E81899DA}"/>
              </a:ext>
            </a:extLst>
          </p:cNvPr>
          <p:cNvSpPr txBox="1"/>
          <p:nvPr/>
        </p:nvSpPr>
        <p:spPr>
          <a:xfrm>
            <a:off x="-87950" y="3817137"/>
            <a:ext cx="1170328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Faghópur stofnaður og verkefnið hefst</a:t>
            </a:r>
          </a:p>
        </p:txBody>
      </p:sp>
      <p:sp>
        <p:nvSpPr>
          <p:cNvPr id="65" name="Arrow: Pentagon 64">
            <a:extLst>
              <a:ext uri="{FF2B5EF4-FFF2-40B4-BE49-F238E27FC236}">
                <a16:creationId xmlns:a16="http://schemas.microsoft.com/office/drawing/2014/main" id="{16180BBB-988A-2ECA-D32A-3DC627B82EE9}"/>
              </a:ext>
            </a:extLst>
          </p:cNvPr>
          <p:cNvSpPr/>
          <p:nvPr/>
        </p:nvSpPr>
        <p:spPr>
          <a:xfrm>
            <a:off x="497214" y="1987993"/>
            <a:ext cx="1102107" cy="854863"/>
          </a:xfrm>
          <a:prstGeom prst="homePlat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endParaRPr lang="is-IS" kern="0" dirty="0">
              <a:solidFill>
                <a:srgbClr val="1D3861"/>
              </a:solidFill>
              <a:latin typeface="Calibri" panose="020F0502020204030204"/>
            </a:endParaRPr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85109BD2-66AA-B1AC-E7E1-0FFB598104D7}"/>
              </a:ext>
            </a:extLst>
          </p:cNvPr>
          <p:cNvSpPr txBox="1"/>
          <p:nvPr/>
        </p:nvSpPr>
        <p:spPr>
          <a:xfrm>
            <a:off x="459059" y="1956736"/>
            <a:ext cx="117032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Fyrstu hugmyndir að Nýju leiðaneti mótaðar</a:t>
            </a: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9EAAAE76-654B-8231-5123-6FD53F0BC2AD}"/>
              </a:ext>
            </a:extLst>
          </p:cNvPr>
          <p:cNvSpPr/>
          <p:nvPr/>
        </p:nvSpPr>
        <p:spPr>
          <a:xfrm>
            <a:off x="1614184" y="1950434"/>
            <a:ext cx="843410" cy="923330"/>
          </a:xfrm>
          <a:prstGeom prst="chevron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6"/>
            <a:endParaRPr lang="is-IS" kern="0">
              <a:solidFill>
                <a:srgbClr val="1D386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Arrow: Chevron 69">
            <a:extLst>
              <a:ext uri="{FF2B5EF4-FFF2-40B4-BE49-F238E27FC236}">
                <a16:creationId xmlns:a16="http://schemas.microsoft.com/office/drawing/2014/main" id="{E43C3CA0-5F68-3989-F030-E8F18BC611E7}"/>
              </a:ext>
            </a:extLst>
          </p:cNvPr>
          <p:cNvSpPr/>
          <p:nvPr/>
        </p:nvSpPr>
        <p:spPr>
          <a:xfrm>
            <a:off x="1278324" y="1987993"/>
            <a:ext cx="1241205" cy="86363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endParaRPr lang="is-IS" kern="0">
              <a:solidFill>
                <a:srgbClr val="1D3861"/>
              </a:solidFill>
              <a:latin typeface="Calibri" panose="020F050202020403020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1E5CE95-083C-324E-1BE8-65407728C5FC}"/>
              </a:ext>
            </a:extLst>
          </p:cNvPr>
          <p:cNvSpPr/>
          <p:nvPr/>
        </p:nvSpPr>
        <p:spPr>
          <a:xfrm>
            <a:off x="3609073" y="951571"/>
            <a:ext cx="76070" cy="28736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4" name="TextBox 3">
            <a:extLst>
              <a:ext uri="{FF2B5EF4-FFF2-40B4-BE49-F238E27FC236}">
                <a16:creationId xmlns:a16="http://schemas.microsoft.com/office/drawing/2014/main" id="{E90BD36B-2D45-CA54-DCFC-5A3F84EBAFB4}"/>
              </a:ext>
            </a:extLst>
          </p:cNvPr>
          <p:cNvSpPr txBox="1"/>
          <p:nvPr/>
        </p:nvSpPr>
        <p:spPr>
          <a:xfrm>
            <a:off x="3100166" y="3878181"/>
            <a:ext cx="107971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Áfangaskýrsla gefin út</a:t>
            </a:r>
          </a:p>
        </p:txBody>
      </p:sp>
      <p:sp>
        <p:nvSpPr>
          <p:cNvPr id="78" name="TextBox 3">
            <a:extLst>
              <a:ext uri="{FF2B5EF4-FFF2-40B4-BE49-F238E27FC236}">
                <a16:creationId xmlns:a16="http://schemas.microsoft.com/office/drawing/2014/main" id="{77AE7AC7-58DF-69BE-9C31-FD42E3BA5069}"/>
              </a:ext>
            </a:extLst>
          </p:cNvPr>
          <p:cNvSpPr txBox="1"/>
          <p:nvPr/>
        </p:nvSpPr>
        <p:spPr>
          <a:xfrm>
            <a:off x="1582889" y="2168903"/>
            <a:ext cx="86437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Kynningar í ráðum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A87EE96-F8F5-940B-D79D-9825636143DF}"/>
              </a:ext>
            </a:extLst>
          </p:cNvPr>
          <p:cNvSpPr/>
          <p:nvPr/>
        </p:nvSpPr>
        <p:spPr>
          <a:xfrm>
            <a:off x="3851568" y="2117961"/>
            <a:ext cx="1333195" cy="311617"/>
          </a:xfrm>
          <a:prstGeom prst="homePlat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endParaRPr lang="is-IS" kern="0" dirty="0">
              <a:solidFill>
                <a:srgbClr val="1D3861"/>
              </a:solidFill>
              <a:latin typeface="Calibri" panose="020F0502020204030204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02925FA-3968-4E72-7531-F9081DA6DDA7}"/>
              </a:ext>
            </a:extLst>
          </p:cNvPr>
          <p:cNvSpPr txBox="1"/>
          <p:nvPr/>
        </p:nvSpPr>
        <p:spPr>
          <a:xfrm>
            <a:off x="3801702" y="2117961"/>
            <a:ext cx="1319393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Greining </a:t>
            </a:r>
            <a:r>
              <a:rPr lang="is-IS" kern="0" dirty="0" err="1">
                <a:solidFill>
                  <a:srgbClr val="1D3861"/>
                </a:solidFill>
                <a:latin typeface="Arial Narrow" panose="020B0606020202030204" pitchFamily="34" charset="0"/>
              </a:rPr>
              <a:t>BRTPlan</a:t>
            </a:r>
            <a:endParaRPr lang="is-IS" kern="0" dirty="0">
              <a:solidFill>
                <a:srgbClr val="1D386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5975233-20B0-8C0A-C1C1-27ADAD91A153}"/>
              </a:ext>
            </a:extLst>
          </p:cNvPr>
          <p:cNvSpPr txBox="1"/>
          <p:nvPr/>
        </p:nvSpPr>
        <p:spPr>
          <a:xfrm>
            <a:off x="5401822" y="1377055"/>
            <a:ext cx="1083392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Greining </a:t>
            </a:r>
            <a:r>
              <a:rPr lang="is-IS" kern="0" dirty="0" err="1">
                <a:solidFill>
                  <a:srgbClr val="1D3861"/>
                </a:solidFill>
                <a:latin typeface="Arial Narrow" panose="020B0606020202030204" pitchFamily="34" charset="0"/>
              </a:rPr>
              <a:t>Eflu</a:t>
            </a:r>
            <a:endParaRPr lang="is-IS" kern="0" dirty="0">
              <a:solidFill>
                <a:srgbClr val="1D386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AD238B1E-F7A2-192A-9392-F147C8937BD1}"/>
              </a:ext>
            </a:extLst>
          </p:cNvPr>
          <p:cNvSpPr/>
          <p:nvPr/>
        </p:nvSpPr>
        <p:spPr>
          <a:xfrm>
            <a:off x="5448352" y="1383016"/>
            <a:ext cx="1029423" cy="331754"/>
          </a:xfrm>
          <a:prstGeom prst="homePlat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endParaRPr lang="is-IS" kern="0" dirty="0">
              <a:solidFill>
                <a:srgbClr val="1D3861"/>
              </a:solidFill>
              <a:latin typeface="Calibri" panose="020F0502020204030204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724CFD17-3285-47AC-A28E-7D0E11E2B92C}"/>
              </a:ext>
            </a:extLst>
          </p:cNvPr>
          <p:cNvSpPr/>
          <p:nvPr/>
        </p:nvSpPr>
        <p:spPr>
          <a:xfrm>
            <a:off x="3848815" y="3076350"/>
            <a:ext cx="1386222" cy="696520"/>
          </a:xfrm>
          <a:prstGeom prst="homePlat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endParaRPr lang="is-IS" kern="0" dirty="0">
              <a:solidFill>
                <a:srgbClr val="1D3861"/>
              </a:solidFill>
              <a:latin typeface="Calibri" panose="020F0502020204030204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F8603C-EDDB-1CD7-7F40-7DC5EA9F242C}"/>
              </a:ext>
            </a:extLst>
          </p:cNvPr>
          <p:cNvSpPr txBox="1"/>
          <p:nvPr/>
        </p:nvSpPr>
        <p:spPr>
          <a:xfrm>
            <a:off x="3801682" y="3063600"/>
            <a:ext cx="1223605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is-IS" kern="0" dirty="0" err="1">
                <a:solidFill>
                  <a:srgbClr val="1D3861"/>
                </a:solidFill>
                <a:latin typeface="Arial Narrow" panose="020B0606020202030204" pitchFamily="34" charset="0"/>
              </a:rPr>
              <a:t>Samræming</a:t>
            </a: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 við frumdrög Borgarlínunnar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AB411A-B960-0523-7394-C82F2D8BBE6C}"/>
              </a:ext>
            </a:extLst>
          </p:cNvPr>
          <p:cNvSpPr/>
          <p:nvPr/>
        </p:nvSpPr>
        <p:spPr>
          <a:xfrm>
            <a:off x="5288118" y="1372291"/>
            <a:ext cx="63680" cy="2438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3E747560-E17A-7954-0218-395819F66DE5}"/>
              </a:ext>
            </a:extLst>
          </p:cNvPr>
          <p:cNvSpPr txBox="1"/>
          <p:nvPr/>
        </p:nvSpPr>
        <p:spPr>
          <a:xfrm>
            <a:off x="4820355" y="3817700"/>
            <a:ext cx="107971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is-IS" kern="0" dirty="0">
                <a:solidFill>
                  <a:srgbClr val="1D3861"/>
                </a:solidFill>
                <a:latin typeface="Arial Narrow" panose="020B0606020202030204" pitchFamily="34" charset="0"/>
              </a:rPr>
              <a:t>Uppfærð tillaga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6A30EC-AF2F-14A1-5B35-A6FA933CBB28}"/>
              </a:ext>
            </a:extLst>
          </p:cNvPr>
          <p:cNvSpPr/>
          <p:nvPr/>
        </p:nvSpPr>
        <p:spPr>
          <a:xfrm>
            <a:off x="7027275" y="4641011"/>
            <a:ext cx="124023" cy="1242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B55059-C3A7-08F9-FF91-806348B40013}"/>
              </a:ext>
            </a:extLst>
          </p:cNvPr>
          <p:cNvSpPr txBox="1"/>
          <p:nvPr/>
        </p:nvSpPr>
        <p:spPr>
          <a:xfrm>
            <a:off x="6585036" y="4708774"/>
            <a:ext cx="1232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Desember 2022</a:t>
            </a:r>
          </a:p>
        </p:txBody>
      </p:sp>
    </p:spTree>
    <p:extLst>
      <p:ext uri="{BB962C8B-B14F-4D97-AF65-F5344CB8AC3E}">
        <p14:creationId xmlns:p14="http://schemas.microsoft.com/office/powerpoint/2010/main" val="143127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169B0-1663-13FB-55E5-C7D3044B7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8"/>
          <a:stretch/>
        </p:blipFill>
        <p:spPr>
          <a:xfrm>
            <a:off x="698867" y="0"/>
            <a:ext cx="7767207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2E8366-F193-4295-B842-71813C595256}"/>
              </a:ext>
            </a:extLst>
          </p:cNvPr>
          <p:cNvSpPr/>
          <p:nvPr/>
        </p:nvSpPr>
        <p:spPr>
          <a:xfrm>
            <a:off x="8320392" y="138989"/>
            <a:ext cx="68462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4E602E-7B3E-4D1B-8842-59F3323653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2592" y="-151928"/>
            <a:ext cx="8197850" cy="750888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j-lt"/>
                <a:cs typeface="Segoe UI" panose="020B0502040204020203" pitchFamily="34" charset="0"/>
              </a:rPr>
              <a:t>Tillaga</a:t>
            </a:r>
            <a:r>
              <a:rPr lang="en-US" sz="2800" b="1" dirty="0">
                <a:latin typeface="+mj-lt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latin typeface="+mj-lt"/>
                <a:cs typeface="Segoe UI" panose="020B0502040204020203" pitchFamily="34" charset="0"/>
              </a:rPr>
              <a:t>að</a:t>
            </a:r>
            <a:r>
              <a:rPr lang="en-US" sz="2800" b="1" dirty="0">
                <a:latin typeface="+mj-lt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latin typeface="+mj-lt"/>
                <a:cs typeface="Segoe UI" panose="020B0502040204020203" pitchFamily="34" charset="0"/>
              </a:rPr>
              <a:t>Nýju</a:t>
            </a:r>
            <a:r>
              <a:rPr lang="en-US" sz="2800" b="1" dirty="0">
                <a:latin typeface="+mj-lt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latin typeface="+mj-lt"/>
                <a:cs typeface="Segoe UI" panose="020B0502040204020203" pitchFamily="34" charset="0"/>
              </a:rPr>
              <a:t>leiðaneti</a:t>
            </a:r>
            <a:endParaRPr lang="en-US" sz="2800" b="1" dirty="0"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F2DA-32E2-89C4-C7CF-46DC2E61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71" y="181124"/>
            <a:ext cx="7650964" cy="507170"/>
          </a:xfrm>
        </p:spPr>
        <p:txBody>
          <a:bodyPr/>
          <a:lstStyle/>
          <a:p>
            <a:pPr defTabSz="685783"/>
            <a:r>
              <a:rPr lang="is-IS" sz="28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n-cs"/>
              </a:rPr>
              <a:t>Stofnleiðir - Borgarlínuleiðir (A-F) – Tíðni árið 2034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143AF0-2178-D55E-EB1C-ACA742102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859629"/>
            <a:ext cx="5609617" cy="3981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6681E8-A160-FD5A-A592-799010594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1" y="1131757"/>
            <a:ext cx="2510906" cy="33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4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09E8D-D6A8-3617-F1BB-63D8505A4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033" y="893772"/>
            <a:ext cx="5432967" cy="39449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165FFE-8B91-A23E-6C3E-6DAC00C01941}"/>
              </a:ext>
            </a:extLst>
          </p:cNvPr>
          <p:cNvSpPr txBox="1">
            <a:spLocks/>
          </p:cNvSpPr>
          <p:nvPr/>
        </p:nvSpPr>
        <p:spPr>
          <a:xfrm>
            <a:off x="271171" y="181124"/>
            <a:ext cx="7650964" cy="507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2345D"/>
                </a:solidFill>
                <a:latin typeface="FS Millbank" panose="02000503040000020004" pitchFamily="50" charset="-70"/>
                <a:ea typeface="Verdana" charset="0"/>
                <a:cs typeface="Verdana" charset="0"/>
              </a:defRPr>
            </a:lvl1pPr>
          </a:lstStyle>
          <a:p>
            <a:pPr defTabSz="685783"/>
            <a:r>
              <a:rPr lang="is-IS" sz="28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n-cs"/>
              </a:rPr>
              <a:t>Stofnleiðir – Leiðir G og J - Tíðni árið 2034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8FC49-7762-75E9-C8C5-78F0F5A38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" y="1155478"/>
            <a:ext cx="2386965" cy="33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9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23733F-9B2D-FFA8-576B-E11B0AE02AD3}"/>
              </a:ext>
            </a:extLst>
          </p:cNvPr>
          <p:cNvSpPr txBox="1"/>
          <p:nvPr/>
        </p:nvSpPr>
        <p:spPr>
          <a:xfrm>
            <a:off x="254559" y="868275"/>
            <a:ext cx="32194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/>
              <a:t>Gert er ráð fyrir að tíðni á annatíma aukist eftir því sem Borgarlínuinnviðir byggjast upp og farþegagrunnur eykst</a:t>
            </a:r>
            <a:br>
              <a:rPr lang="is-IS" sz="1100" dirty="0"/>
            </a:br>
            <a:endParaRPr lang="is-IS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0E2480-12B1-2C60-2453-66ACC4F28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799" y="941380"/>
            <a:ext cx="5187523" cy="36763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31FCAA-1761-EB40-7095-622C48C7740C}"/>
              </a:ext>
            </a:extLst>
          </p:cNvPr>
          <p:cNvSpPr txBox="1"/>
          <p:nvPr/>
        </p:nvSpPr>
        <p:spPr>
          <a:xfrm>
            <a:off x="232348" y="2263973"/>
            <a:ext cx="2983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1400" dirty="0"/>
              <a:t>Tíðni stofnleiða á annatíma eftir árum</a:t>
            </a:r>
            <a:endParaRPr lang="is-I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E164388-F41C-B41E-7D70-2066732191EC}"/>
              </a:ext>
            </a:extLst>
          </p:cNvPr>
          <p:cNvSpPr txBox="1">
            <a:spLocks/>
          </p:cNvSpPr>
          <p:nvPr/>
        </p:nvSpPr>
        <p:spPr>
          <a:xfrm>
            <a:off x="271171" y="181124"/>
            <a:ext cx="5187523" cy="507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2345D"/>
                </a:solidFill>
                <a:latin typeface="FS Millbank" panose="02000503040000020004" pitchFamily="50" charset="-70"/>
                <a:ea typeface="Verdana" charset="0"/>
                <a:cs typeface="Verdana" charset="0"/>
              </a:defRPr>
            </a:lvl1pPr>
          </a:lstStyle>
          <a:p>
            <a:pPr defTabSz="685783"/>
            <a:r>
              <a:rPr lang="is-IS" sz="28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n-cs"/>
              </a:rPr>
              <a:t>Stofnleiðir – Tíðni eftir árum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928BFB-0A5C-B56A-0F05-7AA5AB03D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78" y="2571750"/>
            <a:ext cx="31432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9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8F80E3C-7BF6-ED8F-3B45-D1FBF9218CE8}"/>
              </a:ext>
            </a:extLst>
          </p:cNvPr>
          <p:cNvSpPr txBox="1">
            <a:spLocks/>
          </p:cNvSpPr>
          <p:nvPr/>
        </p:nvSpPr>
        <p:spPr>
          <a:xfrm>
            <a:off x="292677" y="272198"/>
            <a:ext cx="7929995" cy="507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2345D"/>
                </a:solidFill>
                <a:latin typeface="FS Millbank" panose="02000503040000020004" pitchFamily="50" charset="-70"/>
                <a:ea typeface="Verdana" charset="0"/>
                <a:cs typeface="Verdana" charset="0"/>
              </a:defRPr>
            </a:lvl1pPr>
          </a:lstStyle>
          <a:p>
            <a:r>
              <a:rPr lang="is-IS" sz="28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n-cs"/>
              </a:rPr>
              <a:t>Almennar leiðir – H,N,O og P – 15 mín tíðni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097472-4B1C-68EF-C2DA-9FEE586CD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72" y="984927"/>
            <a:ext cx="5262828" cy="3848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EA3F9F-5FE4-6FF8-F505-121F26E62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3" y="1429096"/>
            <a:ext cx="2535443" cy="19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8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8F80E3C-7BF6-ED8F-3B45-D1FBF9218CE8}"/>
              </a:ext>
            </a:extLst>
          </p:cNvPr>
          <p:cNvSpPr txBox="1">
            <a:spLocks/>
          </p:cNvSpPr>
          <p:nvPr/>
        </p:nvSpPr>
        <p:spPr>
          <a:xfrm>
            <a:off x="292677" y="272198"/>
            <a:ext cx="7929995" cy="507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2345D"/>
                </a:solidFill>
                <a:latin typeface="FS Millbank" panose="02000503040000020004" pitchFamily="50" charset="-70"/>
                <a:ea typeface="Verdana" charset="0"/>
                <a:cs typeface="Verdana" charset="0"/>
              </a:defRPr>
            </a:lvl1pPr>
          </a:lstStyle>
          <a:p>
            <a:r>
              <a:rPr lang="is-IS" sz="28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n-cs"/>
              </a:rPr>
              <a:t>Almennar leiðir – I,K,L,M,R,S,T,U – 20 mín tíðni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5BB8B-B39E-C955-91C8-1804698AB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8" y="1414893"/>
            <a:ext cx="2297069" cy="2194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6A499B-1D5E-DC8D-BB52-CA5DCBD39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45" y="955630"/>
            <a:ext cx="5661080" cy="386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19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rsíður">
  <a:themeElements>
    <a:clrScheme name="EFLA litir">
      <a:dk1>
        <a:srgbClr val="46464B"/>
      </a:dk1>
      <a:lt1>
        <a:srgbClr val="F2F2F2"/>
      </a:lt1>
      <a:dk2>
        <a:srgbClr val="44546A"/>
      </a:dk2>
      <a:lt2>
        <a:srgbClr val="CADDDF"/>
      </a:lt2>
      <a:accent1>
        <a:srgbClr val="FF0000"/>
      </a:accent1>
      <a:accent2>
        <a:srgbClr val="0080A5"/>
      </a:accent2>
      <a:accent3>
        <a:srgbClr val="87A6AA"/>
      </a:accent3>
      <a:accent4>
        <a:srgbClr val="1A3E6F"/>
      </a:accent4>
      <a:accent5>
        <a:srgbClr val="ECBFC1"/>
      </a:accent5>
      <a:accent6>
        <a:srgbClr val="A7A9AC"/>
      </a:accent6>
      <a:hlink>
        <a:srgbClr val="FF0000"/>
      </a:hlink>
      <a:folHlink>
        <a:srgbClr val="1A3E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CDFEDBD7-5CB8-4F37-AFDC-704DE66013B5}" vid="{209E2A7C-EA16-4167-948E-E5EBBE823D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BB56A7A958046A88CBA2D08652171" ma:contentTypeVersion="9" ma:contentTypeDescription="Create a new document." ma:contentTypeScope="" ma:versionID="c4eefda5073cf3faaac1da13f9018321">
  <xsd:schema xmlns:xsd="http://www.w3.org/2001/XMLSchema" xmlns:xs="http://www.w3.org/2001/XMLSchema" xmlns:p="http://schemas.microsoft.com/office/2006/metadata/properties" xmlns:ns2="4b8b24f3-d295-4735-b208-ec67ecd3c16e" xmlns:ns3="b09dcadf-fb09-4c30-9af4-34560fd8144f" targetNamespace="http://schemas.microsoft.com/office/2006/metadata/properties" ma:root="true" ma:fieldsID="290a860d9eb7a74d9d3777b1a2ff8fb4" ns2:_="" ns3:_="">
    <xsd:import namespace="4b8b24f3-d295-4735-b208-ec67ecd3c16e"/>
    <xsd:import namespace="b09dcadf-fb09-4c30-9af4-34560fd81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b24f3-d295-4735-b208-ec67ecd3c1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dcadf-fb09-4c30-9af4-34560fd814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FFBF65-C851-49F9-BC03-3575956D37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11088B-776F-40A7-831E-A73888606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8b24f3-d295-4735-b208-ec67ecd3c16e"/>
    <ds:schemaRef ds:uri="b09dcadf-fb09-4c30-9af4-34560fd81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791372-A4AF-42D7-8970-4925DC627323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b8b24f3-d295-4735-b208-ec67ecd3c16e"/>
    <ds:schemaRef ds:uri="b09dcadf-fb09-4c30-9af4-34560fd8144f"/>
    <ds:schemaRef ds:uri="http://purl.org/dc/terms/"/>
    <ds:schemaRef ds:uri="http://purl.org/dc/elements/1.1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8938</TotalTime>
  <Words>351</Words>
  <Application>Microsoft Office PowerPoint</Application>
  <PresentationFormat>On-screen Show (16:9)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Ahkio</vt:lpstr>
      <vt:lpstr>Arial</vt:lpstr>
      <vt:lpstr>Arial Narrow</vt:lpstr>
      <vt:lpstr>Calibri</vt:lpstr>
      <vt:lpstr>Calibri Light</vt:lpstr>
      <vt:lpstr>FS Millbank</vt:lpstr>
      <vt:lpstr>PF Din Text Cond Pro XBlack</vt:lpstr>
      <vt:lpstr>PFDinTextCondPro-Bold</vt:lpstr>
      <vt:lpstr>Segoe UI</vt:lpstr>
      <vt:lpstr>Verdana</vt:lpstr>
      <vt:lpstr>Office Theme</vt:lpstr>
      <vt:lpstr>Forsíður</vt:lpstr>
      <vt:lpstr>PowerPoint Presentation</vt:lpstr>
      <vt:lpstr>PowerPoint Presentation</vt:lpstr>
      <vt:lpstr>PowerPoint Presentation</vt:lpstr>
      <vt:lpstr>Tillaga að Nýju leiðaneti</vt:lpstr>
      <vt:lpstr>Stofnleiðir - Borgarlínuleiðir (A-F) – Tíðni árið 2034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Næstu skref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Valgerður Gréta Benediktsdóttir</dc:creator>
  <cp:lastModifiedBy>Ragnheiður Einarsdóttir</cp:lastModifiedBy>
  <cp:revision>137</cp:revision>
  <dcterms:created xsi:type="dcterms:W3CDTF">2020-09-30T11:23:36Z</dcterms:created>
  <dcterms:modified xsi:type="dcterms:W3CDTF">2022-12-15T14:43:52Z</dcterms:modified>
</cp:coreProperties>
</file>